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1587" r:id="rId2"/>
    <p:sldId id="1824" r:id="rId3"/>
    <p:sldId id="1811" r:id="rId4"/>
    <p:sldId id="1809" r:id="rId5"/>
    <p:sldId id="1756" r:id="rId6"/>
    <p:sldId id="1822" r:id="rId7"/>
    <p:sldId id="1823" r:id="rId8"/>
    <p:sldId id="1759" r:id="rId9"/>
    <p:sldId id="1760" r:id="rId10"/>
    <p:sldId id="1794" r:id="rId11"/>
    <p:sldId id="1795" r:id="rId12"/>
    <p:sldId id="1796" r:id="rId13"/>
    <p:sldId id="1798" r:id="rId14"/>
    <p:sldId id="1799" r:id="rId15"/>
    <p:sldId id="1800" r:id="rId16"/>
    <p:sldId id="1793" r:id="rId17"/>
    <p:sldId id="1825" r:id="rId18"/>
    <p:sldId id="256" r:id="rId19"/>
    <p:sldId id="257" r:id="rId20"/>
    <p:sldId id="264" r:id="rId21"/>
    <p:sldId id="259" r:id="rId22"/>
    <p:sldId id="260" r:id="rId23"/>
    <p:sldId id="261" r:id="rId24"/>
    <p:sldId id="1826" r:id="rId25"/>
    <p:sldId id="275" r:id="rId26"/>
    <p:sldId id="1797" r:id="rId27"/>
    <p:sldId id="1594" r:id="rId28"/>
  </p:sldIdLst>
  <p:sldSz cx="9144000" cy="5143500" type="screen16x9"/>
  <p:notesSz cx="7099300" cy="10234613"/>
  <p:custDataLst>
    <p:tags r:id="rId3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sis" initials="l" lastIdx="3" clrIdx="0"/>
  <p:cmAuthor id="3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EC35A"/>
    <a:srgbClr val="008CCF"/>
    <a:srgbClr val="78C040"/>
    <a:srgbClr val="028DCF"/>
    <a:srgbClr val="F6F6F6"/>
    <a:srgbClr val="202630"/>
    <a:srgbClr val="77BF43"/>
    <a:srgbClr val="64B79E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95" autoAdjust="0"/>
    <p:restoredTop sz="96261" autoAdjust="0"/>
  </p:normalViewPr>
  <p:slideViewPr>
    <p:cSldViewPr>
      <p:cViewPr varScale="1">
        <p:scale>
          <a:sx n="146" d="100"/>
          <a:sy n="146" d="100"/>
        </p:scale>
        <p:origin x="450" y="11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26C39E3-8B35-45E3-BC29-94A677D6CBB9}" type="datetimeFigureOut">
              <a:rPr lang="zh-CN" altLang="en-US" smtClean="0"/>
              <a:t>2026/1/27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A07EF41-3694-421D-B7BE-BF93C347822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620B2-B705-8B46-A9D9-32E2E213B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B0F8523-6571-EF9B-3F6E-FE5024E8A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86E4F7-BEC5-416F-9340-D91B50D2F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9D4131-7F72-7E49-4439-0A3F3100F6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09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65A9E-9C16-0EF2-4E39-6163C0E4B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C029B3F-9B5F-38A8-3717-2226BA299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E860A24-FA54-EE42-3717-12B79A9E8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9170DC-4E3B-C4B4-9C93-A3B1F05288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403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2CFDF-F2A2-4D01-9A81-086D4C8D1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AA2ECA2-6EBE-1302-BAD1-A93B0EAA9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FFDEECA-BFCA-9DC9-2DEE-39A664A10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ECDC27-9F8D-EAB3-CD78-78B7A439AE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04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E3585-2B36-6112-A6FF-FFE3EBE6A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EEF58D6-1FB3-16CA-7322-0A77574CA7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B69D3-2692-01F2-85A2-150A9DD80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970607-D719-C10E-7E01-0252A7164A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94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215" y="4731385"/>
            <a:ext cx="15544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400-036-0876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20320"/>
            <a:ext cx="9144000" cy="291592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13202" y="3518144"/>
            <a:ext cx="6046221" cy="0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333856" y="3896588"/>
            <a:ext cx="2576646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地址：</a:t>
            </a:r>
            <a:r>
              <a:rPr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苏州市高新区滨河路625号创业大厦5号楼6楼</a:t>
            </a:r>
          </a:p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en-US" altLang="zh-CN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http://www.szpcbase.com/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334010" y="3667760"/>
            <a:ext cx="230378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苏州市凌臣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采集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计算机有限公司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43124" y="357105"/>
            <a:ext cx="582291" cy="146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74458" y="341329"/>
            <a:ext cx="1143000" cy="189865"/>
          </a:xfrm>
          <a:prstGeom prst="rect">
            <a:avLst/>
          </a:prstGeom>
          <a:noFill/>
        </p:spPr>
        <p:txBody>
          <a:bodyPr wrap="none" lIns="68537" tIns="34268" rIns="68537" bIns="34268">
            <a:spAutoFit/>
          </a:bodyPr>
          <a:lstStyle/>
          <a:p>
            <a:pPr algn="ctr">
              <a:defRPr/>
            </a:pPr>
            <a:r>
              <a:rPr lang="zh-CN" altLang="en-US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 </a:t>
            </a:r>
            <a:r>
              <a:rPr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工业</a:t>
            </a:r>
            <a:r>
              <a:rPr lang="zh-CN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控制</a:t>
            </a:r>
            <a:endParaRPr lang="zh-CN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rcRect l="34731" t="28232" r="32119" b="23267"/>
          <a:stretch>
            <a:fillRect/>
          </a:stretch>
        </p:blipFill>
        <p:spPr>
          <a:xfrm>
            <a:off x="6940550" y="1541145"/>
            <a:ext cx="1105535" cy="153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5870" y="531495"/>
            <a:ext cx="1725930" cy="2656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5600" y="2263140"/>
            <a:ext cx="1643380" cy="1046480"/>
          </a:xfrm>
          <a:prstGeom prst="rect">
            <a:avLst/>
          </a:prstGeom>
        </p:spPr>
      </p:pic>
      <p:pic>
        <p:nvPicPr>
          <p:cNvPr id="17" name="图片 16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1907540" y="1564005"/>
            <a:ext cx="1370330" cy="762635"/>
          </a:xfrm>
          <a:prstGeom prst="rect">
            <a:avLst/>
          </a:prstGeom>
        </p:spPr>
      </p:pic>
      <p:pic>
        <p:nvPicPr>
          <p:cNvPr id="18" name="图片 17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2339340" y="1708150"/>
            <a:ext cx="1327785" cy="739140"/>
          </a:xfrm>
          <a:prstGeom prst="rect">
            <a:avLst/>
          </a:prstGeom>
        </p:spPr>
      </p:pic>
      <p:sp>
        <p:nvSpPr>
          <p:cNvPr id="19" name="AutoShape 4"/>
          <p:cNvSpPr/>
          <p:nvPr userDrawn="1"/>
        </p:nvSpPr>
        <p:spPr bwMode="auto">
          <a:xfrm>
            <a:off x="0" y="843280"/>
            <a:ext cx="5500370" cy="5892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Companies in line with technology</a:t>
            </a:r>
          </a:p>
        </p:txBody>
      </p:sp>
      <p:pic>
        <p:nvPicPr>
          <p:cNvPr id="20" name="图片 19" descr="工控机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5445" y="2433320"/>
            <a:ext cx="1522095" cy="706120"/>
          </a:xfrm>
          <a:prstGeom prst="rect">
            <a:avLst/>
          </a:prstGeom>
        </p:spPr>
      </p:pic>
      <p:pic>
        <p:nvPicPr>
          <p:cNvPr id="21" name="图片 20" descr="PLC-808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6175" y="2544445"/>
            <a:ext cx="320040" cy="601345"/>
          </a:xfrm>
          <a:prstGeom prst="rect">
            <a:avLst/>
          </a:prstGeom>
        </p:spPr>
      </p:pic>
      <p:pic>
        <p:nvPicPr>
          <p:cNvPr id="22" name="图片 21" descr="PLC-120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9250" y="2479675"/>
            <a:ext cx="659130" cy="685165"/>
          </a:xfrm>
          <a:prstGeom prst="rect">
            <a:avLst/>
          </a:prstGeom>
        </p:spPr>
      </p:pic>
      <p:pic>
        <p:nvPicPr>
          <p:cNvPr id="23" name="图片 22" descr="PLC-15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82520" y="2479675"/>
            <a:ext cx="728345" cy="640715"/>
          </a:xfrm>
          <a:prstGeom prst="rect">
            <a:avLst/>
          </a:prstGeom>
        </p:spPr>
      </p:pic>
      <p:pic>
        <p:nvPicPr>
          <p:cNvPr id="25" name="图片 24" descr="LC1100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3575" y="2484120"/>
            <a:ext cx="99187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0"/>
            <a:ext cx="8143875" cy="771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128492" y="4829175"/>
            <a:ext cx="1352193" cy="161925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95301" y="4829175"/>
            <a:ext cx="2994128" cy="161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43089" y="4829175"/>
            <a:ext cx="1996086" cy="161925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 flipV="1">
            <a:off x="107242" y="4921425"/>
            <a:ext cx="3250004" cy="165538"/>
            <a:chOff x="7858662" y="362607"/>
            <a:chExt cx="4333338" cy="220717"/>
          </a:xfrm>
        </p:grpSpPr>
        <p:sp>
          <p:nvSpPr>
            <p:cNvPr id="9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EC9CC9A-691B-F94B-9DD0-B59C4F8D2435}" type="datetimeFigureOut">
              <a:rPr kumimoji="1" lang="zh-CN" altLang="en-US" smtClean="0"/>
              <a:t>2026/1/27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34CBF0F-8388-3A4F-87D9-F297F67C7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363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91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09B9EB-708B-03DC-9A46-891171610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3031" cy="195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472844-FC89-38DE-E5B9-7B579F5EFFB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1527"/>
            <a:ext cx="2593181" cy="422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88E0992-254F-A16D-1487-3D602FAB9B98}"/>
              </a:ext>
            </a:extLst>
          </p:cNvPr>
          <p:cNvGrpSpPr/>
          <p:nvPr userDrawn="1"/>
        </p:nvGrpSpPr>
        <p:grpSpPr>
          <a:xfrm>
            <a:off x="2593182" y="915566"/>
            <a:ext cx="7605362" cy="5511925"/>
            <a:chOff x="3889952" y="904916"/>
            <a:chExt cx="7605362" cy="551192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4DB90BC-B917-C90C-C458-58FE42683E73}"/>
                </a:ext>
              </a:extLst>
            </p:cNvPr>
            <p:cNvGrpSpPr/>
            <p:nvPr/>
          </p:nvGrpSpPr>
          <p:grpSpPr>
            <a:xfrm>
              <a:off x="3889952" y="904916"/>
              <a:ext cx="1039495" cy="800100"/>
              <a:chOff x="4272487" y="985295"/>
              <a:chExt cx="530249" cy="407976"/>
            </a:xfrm>
          </p:grpSpPr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EB1DF601-ECD2-F0F5-92F6-5BAB38FC1F22}"/>
                  </a:ext>
                </a:extLst>
              </p:cNvPr>
              <p:cNvGrpSpPr/>
              <p:nvPr/>
            </p:nvGrpSpPr>
            <p:grpSpPr>
              <a:xfrm>
                <a:off x="4272487" y="985295"/>
                <a:ext cx="530249" cy="407976"/>
                <a:chOff x="1822439" y="149340"/>
                <a:chExt cx="5053817" cy="3888432"/>
              </a:xfrm>
            </p:grpSpPr>
            <p:sp>
              <p:nvSpPr>
                <p:cNvPr id="34" name="任意多边形 45">
                  <a:extLst>
                    <a:ext uri="{FF2B5EF4-FFF2-40B4-BE49-F238E27FC236}">
                      <a16:creationId xmlns:a16="http://schemas.microsoft.com/office/drawing/2014/main" id="{FEF14336-89E8-5EDF-CBBC-3002C339516C}"/>
                    </a:ext>
                  </a:extLst>
                </p:cNvPr>
                <p:cNvSpPr/>
                <p:nvPr/>
              </p:nvSpPr>
              <p:spPr>
                <a:xfrm rot="240363">
                  <a:off x="1822439" y="149340"/>
                  <a:ext cx="4359116" cy="3548774"/>
                </a:xfrm>
                <a:custGeom>
                  <a:avLst/>
                  <a:gdLst>
                    <a:gd name="connsiteX0" fmla="*/ 4631267 w 4783667"/>
                    <a:gd name="connsiteY0" fmla="*/ 0 h 3750733"/>
                    <a:gd name="connsiteX1" fmla="*/ 0 w 4783667"/>
                    <a:gd name="connsiteY1" fmla="*/ 1871133 h 3750733"/>
                    <a:gd name="connsiteX2" fmla="*/ 4783667 w 4783667"/>
                    <a:gd name="connsiteY2" fmla="*/ 3750733 h 3750733"/>
                    <a:gd name="connsiteX3" fmla="*/ 4631267 w 4783667"/>
                    <a:gd name="connsiteY3" fmla="*/ 0 h 375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3667" h="3750733">
                      <a:moveTo>
                        <a:pt x="4631267" y="0"/>
                      </a:moveTo>
                      <a:lnTo>
                        <a:pt x="0" y="1871133"/>
                      </a:lnTo>
                      <a:lnTo>
                        <a:pt x="4783667" y="3750733"/>
                      </a:lnTo>
                      <a:lnTo>
                        <a:pt x="4631267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任意多边形 46">
                  <a:extLst>
                    <a:ext uri="{FF2B5EF4-FFF2-40B4-BE49-F238E27FC236}">
                      <a16:creationId xmlns:a16="http://schemas.microsoft.com/office/drawing/2014/main" id="{64FB2FA1-3539-83C0-BB47-103F91A10A91}"/>
                    </a:ext>
                  </a:extLst>
                </p:cNvPr>
                <p:cNvSpPr/>
                <p:nvPr/>
              </p:nvSpPr>
              <p:spPr>
                <a:xfrm>
                  <a:off x="1992504" y="673543"/>
                  <a:ext cx="4883752" cy="3364229"/>
                </a:xfrm>
                <a:custGeom>
                  <a:avLst/>
                  <a:gdLst>
                    <a:gd name="connsiteX0" fmla="*/ 0 w 5359400"/>
                    <a:gd name="connsiteY0" fmla="*/ 677333 h 3522133"/>
                    <a:gd name="connsiteX1" fmla="*/ 5359400 w 5359400"/>
                    <a:gd name="connsiteY1" fmla="*/ 0 h 3522133"/>
                    <a:gd name="connsiteX2" fmla="*/ 3530600 w 5359400"/>
                    <a:gd name="connsiteY2" fmla="*/ 3522133 h 3522133"/>
                    <a:gd name="connsiteX3" fmla="*/ 0 w 5359400"/>
                    <a:gd name="connsiteY3" fmla="*/ 677333 h 3522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9400" h="3522133">
                      <a:moveTo>
                        <a:pt x="0" y="677333"/>
                      </a:moveTo>
                      <a:lnTo>
                        <a:pt x="5359400" y="0"/>
                      </a:lnTo>
                      <a:lnTo>
                        <a:pt x="3530600" y="3522133"/>
                      </a:lnTo>
                      <a:lnTo>
                        <a:pt x="0" y="67733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3" name="TextBox 2">
                <a:extLst>
                  <a:ext uri="{FF2B5EF4-FFF2-40B4-BE49-F238E27FC236}">
                    <a16:creationId xmlns:a16="http://schemas.microsoft.com/office/drawing/2014/main" id="{F28762D2-5ACD-FF1F-26A8-55EC2383C675}"/>
                  </a:ext>
                </a:extLst>
              </p:cNvPr>
              <p:cNvSpPr txBox="1"/>
              <p:nvPr/>
            </p:nvSpPr>
            <p:spPr>
              <a:xfrm>
                <a:off x="4512612" y="1093859"/>
                <a:ext cx="279861" cy="23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E02E4C8-0D92-55FF-9763-34EBDD5D7A75}"/>
                </a:ext>
              </a:extLst>
            </p:cNvPr>
            <p:cNvSpPr txBox="1"/>
            <p:nvPr/>
          </p:nvSpPr>
          <p:spPr>
            <a:xfrm>
              <a:off x="5269625" y="1093891"/>
              <a:ext cx="57283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C00000"/>
                  </a:solidFill>
                </a:rPr>
                <a:t>S</a:t>
              </a:r>
              <a:r>
                <a:rPr lang="zh-CN" altLang="en-US" sz="2400" b="1" dirty="0">
                  <a:solidFill>
                    <a:srgbClr val="C00000"/>
                  </a:solidFill>
                </a:rPr>
                <a:t>系列</a:t>
              </a:r>
              <a:r>
                <a:rPr lang="en-US" altLang="zh-CN" sz="2400" b="1" dirty="0">
                  <a:solidFill>
                    <a:srgbClr val="C00000"/>
                  </a:solidFill>
                </a:rPr>
                <a:t>PLC</a:t>
              </a:r>
              <a:r>
                <a:rPr lang="zh-CN" altLang="en-US" sz="2400" b="1" dirty="0">
                  <a:solidFill>
                    <a:srgbClr val="C00000"/>
                  </a:solidFill>
                </a:rPr>
                <a:t>新产介绍</a:t>
              </a:r>
              <a:endParaRPr lang="en-US" altLang="zh-CN" sz="24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5171A6E-F1D7-D640-C688-D191D36A8465}"/>
                </a:ext>
              </a:extLst>
            </p:cNvPr>
            <p:cNvGrpSpPr/>
            <p:nvPr/>
          </p:nvGrpSpPr>
          <p:grpSpPr>
            <a:xfrm>
              <a:off x="3889952" y="2178091"/>
              <a:ext cx="1039495" cy="800100"/>
              <a:chOff x="4272487" y="985295"/>
              <a:chExt cx="530249" cy="407976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A92E7E80-B36B-D885-81A7-5225EE74356E}"/>
                  </a:ext>
                </a:extLst>
              </p:cNvPr>
              <p:cNvGrpSpPr/>
              <p:nvPr/>
            </p:nvGrpSpPr>
            <p:grpSpPr>
              <a:xfrm>
                <a:off x="4272487" y="985295"/>
                <a:ext cx="530249" cy="407976"/>
                <a:chOff x="1822439" y="149340"/>
                <a:chExt cx="5053817" cy="3888432"/>
              </a:xfrm>
            </p:grpSpPr>
            <p:sp>
              <p:nvSpPr>
                <p:cNvPr id="30" name="任意多边形 21">
                  <a:extLst>
                    <a:ext uri="{FF2B5EF4-FFF2-40B4-BE49-F238E27FC236}">
                      <a16:creationId xmlns:a16="http://schemas.microsoft.com/office/drawing/2014/main" id="{0F51FF9A-2A36-5837-89F6-667F8FCCEC1D}"/>
                    </a:ext>
                  </a:extLst>
                </p:cNvPr>
                <p:cNvSpPr/>
                <p:nvPr/>
              </p:nvSpPr>
              <p:spPr>
                <a:xfrm rot="240363">
                  <a:off x="1822439" y="149340"/>
                  <a:ext cx="4359116" cy="3548774"/>
                </a:xfrm>
                <a:custGeom>
                  <a:avLst/>
                  <a:gdLst>
                    <a:gd name="connsiteX0" fmla="*/ 4631267 w 4783667"/>
                    <a:gd name="connsiteY0" fmla="*/ 0 h 3750733"/>
                    <a:gd name="connsiteX1" fmla="*/ 0 w 4783667"/>
                    <a:gd name="connsiteY1" fmla="*/ 1871133 h 3750733"/>
                    <a:gd name="connsiteX2" fmla="*/ 4783667 w 4783667"/>
                    <a:gd name="connsiteY2" fmla="*/ 3750733 h 3750733"/>
                    <a:gd name="connsiteX3" fmla="*/ 4631267 w 4783667"/>
                    <a:gd name="connsiteY3" fmla="*/ 0 h 375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3667" h="3750733">
                      <a:moveTo>
                        <a:pt x="4631267" y="0"/>
                      </a:moveTo>
                      <a:lnTo>
                        <a:pt x="0" y="1871133"/>
                      </a:lnTo>
                      <a:lnTo>
                        <a:pt x="4783667" y="3750733"/>
                      </a:lnTo>
                      <a:lnTo>
                        <a:pt x="4631267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任意多边形 22">
                  <a:extLst>
                    <a:ext uri="{FF2B5EF4-FFF2-40B4-BE49-F238E27FC236}">
                      <a16:creationId xmlns:a16="http://schemas.microsoft.com/office/drawing/2014/main" id="{B7CEAD37-6CD3-DB36-D541-4C807B1955AE}"/>
                    </a:ext>
                  </a:extLst>
                </p:cNvPr>
                <p:cNvSpPr/>
                <p:nvPr/>
              </p:nvSpPr>
              <p:spPr>
                <a:xfrm>
                  <a:off x="1992504" y="673543"/>
                  <a:ext cx="4883752" cy="3364229"/>
                </a:xfrm>
                <a:custGeom>
                  <a:avLst/>
                  <a:gdLst>
                    <a:gd name="connsiteX0" fmla="*/ 0 w 5359400"/>
                    <a:gd name="connsiteY0" fmla="*/ 677333 h 3522133"/>
                    <a:gd name="connsiteX1" fmla="*/ 5359400 w 5359400"/>
                    <a:gd name="connsiteY1" fmla="*/ 0 h 3522133"/>
                    <a:gd name="connsiteX2" fmla="*/ 3530600 w 5359400"/>
                    <a:gd name="connsiteY2" fmla="*/ 3522133 h 3522133"/>
                    <a:gd name="connsiteX3" fmla="*/ 0 w 5359400"/>
                    <a:gd name="connsiteY3" fmla="*/ 677333 h 3522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9400" h="3522133">
                      <a:moveTo>
                        <a:pt x="0" y="677333"/>
                      </a:moveTo>
                      <a:lnTo>
                        <a:pt x="5359400" y="0"/>
                      </a:lnTo>
                      <a:lnTo>
                        <a:pt x="3530600" y="3522133"/>
                      </a:lnTo>
                      <a:lnTo>
                        <a:pt x="0" y="67733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TextBox 2">
                <a:extLst>
                  <a:ext uri="{FF2B5EF4-FFF2-40B4-BE49-F238E27FC236}">
                    <a16:creationId xmlns:a16="http://schemas.microsoft.com/office/drawing/2014/main" id="{0E425F12-574E-3234-332D-AF01A00B04A7}"/>
                  </a:ext>
                </a:extLst>
              </p:cNvPr>
              <p:cNvSpPr txBox="1"/>
              <p:nvPr/>
            </p:nvSpPr>
            <p:spPr>
              <a:xfrm>
                <a:off x="4512612" y="1093859"/>
                <a:ext cx="279861" cy="23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0D890FB-E919-330B-D693-FA2253EC76D0}"/>
                </a:ext>
              </a:extLst>
            </p:cNvPr>
            <p:cNvSpPr txBox="1"/>
            <p:nvPr/>
          </p:nvSpPr>
          <p:spPr>
            <a:xfrm>
              <a:off x="5269624" y="2410709"/>
              <a:ext cx="5728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376092"/>
                  </a:solidFill>
                </a:rPr>
                <a:t>S</a:t>
              </a:r>
              <a:r>
                <a:rPr lang="zh-CN" altLang="en-US" sz="2400" b="1" dirty="0">
                  <a:solidFill>
                    <a:srgbClr val="376092"/>
                  </a:solidFill>
                </a:rPr>
                <a:t>系列</a:t>
              </a:r>
              <a:r>
                <a:rPr lang="en-US" altLang="zh-CN" sz="2400" b="1" dirty="0">
                  <a:solidFill>
                    <a:srgbClr val="376092"/>
                  </a:solidFill>
                </a:rPr>
                <a:t>PLC</a:t>
              </a:r>
              <a:r>
                <a:rPr lang="zh-CN" altLang="en-US" sz="2400" b="1" dirty="0">
                  <a:solidFill>
                    <a:srgbClr val="376092"/>
                  </a:solidFill>
                </a:rPr>
                <a:t>安装说明</a:t>
              </a:r>
              <a:endParaRPr lang="en-US" altLang="zh-CN" sz="2400" b="1" dirty="0">
                <a:solidFill>
                  <a:srgbClr val="376092"/>
                </a:solidFill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9F0DCD3-0768-A9EC-D316-13CF7993194C}"/>
                </a:ext>
              </a:extLst>
            </p:cNvPr>
            <p:cNvGrpSpPr/>
            <p:nvPr/>
          </p:nvGrpSpPr>
          <p:grpSpPr>
            <a:xfrm>
              <a:off x="3889952" y="3451266"/>
              <a:ext cx="1039495" cy="800100"/>
              <a:chOff x="4272487" y="985295"/>
              <a:chExt cx="530249" cy="407976"/>
            </a:xfrm>
          </p:grpSpPr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F0BF4DA1-9E51-D950-E3DE-31468D011301}"/>
                  </a:ext>
                </a:extLst>
              </p:cNvPr>
              <p:cNvGrpSpPr/>
              <p:nvPr/>
            </p:nvGrpSpPr>
            <p:grpSpPr>
              <a:xfrm>
                <a:off x="4272487" y="985295"/>
                <a:ext cx="530249" cy="407976"/>
                <a:chOff x="1822439" y="149340"/>
                <a:chExt cx="5053817" cy="3888432"/>
              </a:xfrm>
            </p:grpSpPr>
            <p:sp>
              <p:nvSpPr>
                <p:cNvPr id="26" name="任意多边形 27">
                  <a:extLst>
                    <a:ext uri="{FF2B5EF4-FFF2-40B4-BE49-F238E27FC236}">
                      <a16:creationId xmlns:a16="http://schemas.microsoft.com/office/drawing/2014/main" id="{249C3B72-F9B8-0CC2-DC56-59E728876CCA}"/>
                    </a:ext>
                  </a:extLst>
                </p:cNvPr>
                <p:cNvSpPr/>
                <p:nvPr/>
              </p:nvSpPr>
              <p:spPr>
                <a:xfrm rot="240363">
                  <a:off x="1822439" y="149340"/>
                  <a:ext cx="4359116" cy="3548774"/>
                </a:xfrm>
                <a:custGeom>
                  <a:avLst/>
                  <a:gdLst>
                    <a:gd name="connsiteX0" fmla="*/ 4631267 w 4783667"/>
                    <a:gd name="connsiteY0" fmla="*/ 0 h 3750733"/>
                    <a:gd name="connsiteX1" fmla="*/ 0 w 4783667"/>
                    <a:gd name="connsiteY1" fmla="*/ 1871133 h 3750733"/>
                    <a:gd name="connsiteX2" fmla="*/ 4783667 w 4783667"/>
                    <a:gd name="connsiteY2" fmla="*/ 3750733 h 3750733"/>
                    <a:gd name="connsiteX3" fmla="*/ 4631267 w 4783667"/>
                    <a:gd name="connsiteY3" fmla="*/ 0 h 375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3667" h="3750733">
                      <a:moveTo>
                        <a:pt x="4631267" y="0"/>
                      </a:moveTo>
                      <a:lnTo>
                        <a:pt x="0" y="1871133"/>
                      </a:lnTo>
                      <a:lnTo>
                        <a:pt x="4783667" y="3750733"/>
                      </a:lnTo>
                      <a:lnTo>
                        <a:pt x="4631267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任意多边形 28">
                  <a:extLst>
                    <a:ext uri="{FF2B5EF4-FFF2-40B4-BE49-F238E27FC236}">
                      <a16:creationId xmlns:a16="http://schemas.microsoft.com/office/drawing/2014/main" id="{9E10C760-3F57-E547-CD44-797AAB90AC79}"/>
                    </a:ext>
                  </a:extLst>
                </p:cNvPr>
                <p:cNvSpPr/>
                <p:nvPr/>
              </p:nvSpPr>
              <p:spPr>
                <a:xfrm>
                  <a:off x="1992504" y="673543"/>
                  <a:ext cx="4883752" cy="3364229"/>
                </a:xfrm>
                <a:custGeom>
                  <a:avLst/>
                  <a:gdLst>
                    <a:gd name="connsiteX0" fmla="*/ 0 w 5359400"/>
                    <a:gd name="connsiteY0" fmla="*/ 677333 h 3522133"/>
                    <a:gd name="connsiteX1" fmla="*/ 5359400 w 5359400"/>
                    <a:gd name="connsiteY1" fmla="*/ 0 h 3522133"/>
                    <a:gd name="connsiteX2" fmla="*/ 3530600 w 5359400"/>
                    <a:gd name="connsiteY2" fmla="*/ 3522133 h 3522133"/>
                    <a:gd name="connsiteX3" fmla="*/ 0 w 5359400"/>
                    <a:gd name="connsiteY3" fmla="*/ 677333 h 3522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9400" h="3522133">
                      <a:moveTo>
                        <a:pt x="0" y="677333"/>
                      </a:moveTo>
                      <a:lnTo>
                        <a:pt x="5359400" y="0"/>
                      </a:lnTo>
                      <a:lnTo>
                        <a:pt x="3530600" y="3522133"/>
                      </a:lnTo>
                      <a:lnTo>
                        <a:pt x="0" y="67733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5" name="TextBox 2">
                <a:extLst>
                  <a:ext uri="{FF2B5EF4-FFF2-40B4-BE49-F238E27FC236}">
                    <a16:creationId xmlns:a16="http://schemas.microsoft.com/office/drawing/2014/main" id="{95836DB8-55AD-1042-ACE4-05CC926A3224}"/>
                  </a:ext>
                </a:extLst>
              </p:cNvPr>
              <p:cNvSpPr txBox="1"/>
              <p:nvPr/>
            </p:nvSpPr>
            <p:spPr>
              <a:xfrm>
                <a:off x="4512612" y="1093859"/>
                <a:ext cx="279861" cy="23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4FE523A-D5E3-19B0-69D3-CDDBBEA52C29}"/>
                </a:ext>
              </a:extLst>
            </p:cNvPr>
            <p:cNvSpPr txBox="1"/>
            <p:nvPr/>
          </p:nvSpPr>
          <p:spPr>
            <a:xfrm>
              <a:off x="5269625" y="3557114"/>
              <a:ext cx="62256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376092"/>
                  </a:solidFill>
                </a:rPr>
                <a:t>S</a:t>
              </a:r>
              <a:r>
                <a:rPr lang="zh-CN" altLang="en-US" sz="2400" b="1" dirty="0">
                  <a:solidFill>
                    <a:srgbClr val="376092"/>
                  </a:solidFill>
                </a:rPr>
                <a:t>系列</a:t>
              </a:r>
              <a:r>
                <a:rPr lang="en-US" altLang="zh-CN" sz="2400" b="1" dirty="0">
                  <a:solidFill>
                    <a:srgbClr val="376092"/>
                  </a:solidFill>
                </a:rPr>
                <a:t>PLC</a:t>
              </a:r>
              <a:r>
                <a:rPr lang="zh-CN" altLang="en-US" sz="2400" b="1" dirty="0">
                  <a:solidFill>
                    <a:srgbClr val="376092"/>
                  </a:solidFill>
                </a:rPr>
                <a:t>应用场景</a:t>
              </a:r>
              <a:endParaRPr lang="en-US" altLang="zh-CN" sz="2400" b="1" dirty="0">
                <a:solidFill>
                  <a:srgbClr val="376092"/>
                </a:solidFill>
              </a:endParaRPr>
            </a:p>
          </p:txBody>
        </p:sp>
        <p:sp>
          <p:nvSpPr>
            <p:cNvPr id="15" name="文本框 36">
              <a:extLst>
                <a:ext uri="{FF2B5EF4-FFF2-40B4-BE49-F238E27FC236}">
                  <a16:creationId xmlns:a16="http://schemas.microsoft.com/office/drawing/2014/main" id="{3FB0A5C4-1ED8-CA23-8D5B-89ADBA2BF2BA}"/>
                </a:ext>
              </a:extLst>
            </p:cNvPr>
            <p:cNvSpPr txBox="1"/>
            <p:nvPr/>
          </p:nvSpPr>
          <p:spPr>
            <a:xfrm>
              <a:off x="5269625" y="5956466"/>
              <a:ext cx="57283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2400" dirty="0">
                <a:solidFill>
                  <a:srgbClr val="376092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4E4C70A3-5290-8AB2-0F11-A86E503E1F40}"/>
              </a:ext>
            </a:extLst>
          </p:cNvPr>
          <p:cNvSpPr txBox="1"/>
          <p:nvPr userDrawn="1"/>
        </p:nvSpPr>
        <p:spPr>
          <a:xfrm>
            <a:off x="619476" y="2988841"/>
            <a:ext cx="1020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总览</a:t>
            </a:r>
          </a:p>
        </p:txBody>
      </p:sp>
    </p:spTree>
    <p:extLst>
      <p:ext uri="{BB962C8B-B14F-4D97-AF65-F5344CB8AC3E}">
        <p14:creationId xmlns:p14="http://schemas.microsoft.com/office/powerpoint/2010/main" val="2548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6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09B9EB-708B-03DC-9A46-891171610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3031" cy="195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472844-FC89-38DE-E5B9-7B579F5EFFB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1527"/>
            <a:ext cx="2593181" cy="422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88E0992-254F-A16D-1487-3D602FAB9B98}"/>
              </a:ext>
            </a:extLst>
          </p:cNvPr>
          <p:cNvGrpSpPr/>
          <p:nvPr userDrawn="1"/>
        </p:nvGrpSpPr>
        <p:grpSpPr>
          <a:xfrm>
            <a:off x="2593182" y="915566"/>
            <a:ext cx="7605362" cy="5511925"/>
            <a:chOff x="3889952" y="904916"/>
            <a:chExt cx="7605362" cy="551192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4DB90BC-B917-C90C-C458-58FE42683E73}"/>
                </a:ext>
              </a:extLst>
            </p:cNvPr>
            <p:cNvGrpSpPr/>
            <p:nvPr/>
          </p:nvGrpSpPr>
          <p:grpSpPr>
            <a:xfrm>
              <a:off x="3889952" y="904916"/>
              <a:ext cx="1039495" cy="800100"/>
              <a:chOff x="4272487" y="985295"/>
              <a:chExt cx="530249" cy="407976"/>
            </a:xfrm>
          </p:grpSpPr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EB1DF601-ECD2-F0F5-92F6-5BAB38FC1F22}"/>
                  </a:ext>
                </a:extLst>
              </p:cNvPr>
              <p:cNvGrpSpPr/>
              <p:nvPr/>
            </p:nvGrpSpPr>
            <p:grpSpPr>
              <a:xfrm>
                <a:off x="4272487" y="985295"/>
                <a:ext cx="530249" cy="407976"/>
                <a:chOff x="1822439" y="149340"/>
                <a:chExt cx="5053817" cy="3888432"/>
              </a:xfrm>
            </p:grpSpPr>
            <p:sp>
              <p:nvSpPr>
                <p:cNvPr id="34" name="任意多边形 45">
                  <a:extLst>
                    <a:ext uri="{FF2B5EF4-FFF2-40B4-BE49-F238E27FC236}">
                      <a16:creationId xmlns:a16="http://schemas.microsoft.com/office/drawing/2014/main" id="{FEF14336-89E8-5EDF-CBBC-3002C339516C}"/>
                    </a:ext>
                  </a:extLst>
                </p:cNvPr>
                <p:cNvSpPr/>
                <p:nvPr/>
              </p:nvSpPr>
              <p:spPr>
                <a:xfrm rot="240363">
                  <a:off x="1822439" y="149340"/>
                  <a:ext cx="4359116" cy="3548774"/>
                </a:xfrm>
                <a:custGeom>
                  <a:avLst/>
                  <a:gdLst>
                    <a:gd name="connsiteX0" fmla="*/ 4631267 w 4783667"/>
                    <a:gd name="connsiteY0" fmla="*/ 0 h 3750733"/>
                    <a:gd name="connsiteX1" fmla="*/ 0 w 4783667"/>
                    <a:gd name="connsiteY1" fmla="*/ 1871133 h 3750733"/>
                    <a:gd name="connsiteX2" fmla="*/ 4783667 w 4783667"/>
                    <a:gd name="connsiteY2" fmla="*/ 3750733 h 3750733"/>
                    <a:gd name="connsiteX3" fmla="*/ 4631267 w 4783667"/>
                    <a:gd name="connsiteY3" fmla="*/ 0 h 375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3667" h="3750733">
                      <a:moveTo>
                        <a:pt x="4631267" y="0"/>
                      </a:moveTo>
                      <a:lnTo>
                        <a:pt x="0" y="1871133"/>
                      </a:lnTo>
                      <a:lnTo>
                        <a:pt x="4783667" y="3750733"/>
                      </a:lnTo>
                      <a:lnTo>
                        <a:pt x="4631267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任意多边形 46">
                  <a:extLst>
                    <a:ext uri="{FF2B5EF4-FFF2-40B4-BE49-F238E27FC236}">
                      <a16:creationId xmlns:a16="http://schemas.microsoft.com/office/drawing/2014/main" id="{64FB2FA1-3539-83C0-BB47-103F91A10A91}"/>
                    </a:ext>
                  </a:extLst>
                </p:cNvPr>
                <p:cNvSpPr/>
                <p:nvPr/>
              </p:nvSpPr>
              <p:spPr>
                <a:xfrm>
                  <a:off x="1992504" y="673543"/>
                  <a:ext cx="4883752" cy="3364229"/>
                </a:xfrm>
                <a:custGeom>
                  <a:avLst/>
                  <a:gdLst>
                    <a:gd name="connsiteX0" fmla="*/ 0 w 5359400"/>
                    <a:gd name="connsiteY0" fmla="*/ 677333 h 3522133"/>
                    <a:gd name="connsiteX1" fmla="*/ 5359400 w 5359400"/>
                    <a:gd name="connsiteY1" fmla="*/ 0 h 3522133"/>
                    <a:gd name="connsiteX2" fmla="*/ 3530600 w 5359400"/>
                    <a:gd name="connsiteY2" fmla="*/ 3522133 h 3522133"/>
                    <a:gd name="connsiteX3" fmla="*/ 0 w 5359400"/>
                    <a:gd name="connsiteY3" fmla="*/ 677333 h 3522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9400" h="3522133">
                      <a:moveTo>
                        <a:pt x="0" y="677333"/>
                      </a:moveTo>
                      <a:lnTo>
                        <a:pt x="5359400" y="0"/>
                      </a:lnTo>
                      <a:lnTo>
                        <a:pt x="3530600" y="3522133"/>
                      </a:lnTo>
                      <a:lnTo>
                        <a:pt x="0" y="67733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3" name="TextBox 2">
                <a:extLst>
                  <a:ext uri="{FF2B5EF4-FFF2-40B4-BE49-F238E27FC236}">
                    <a16:creationId xmlns:a16="http://schemas.microsoft.com/office/drawing/2014/main" id="{F28762D2-5ACD-FF1F-26A8-55EC2383C675}"/>
                  </a:ext>
                </a:extLst>
              </p:cNvPr>
              <p:cNvSpPr txBox="1"/>
              <p:nvPr/>
            </p:nvSpPr>
            <p:spPr>
              <a:xfrm>
                <a:off x="4512612" y="1093859"/>
                <a:ext cx="279861" cy="23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E02E4C8-0D92-55FF-9763-34EBDD5D7A75}"/>
                </a:ext>
              </a:extLst>
            </p:cNvPr>
            <p:cNvSpPr txBox="1"/>
            <p:nvPr/>
          </p:nvSpPr>
          <p:spPr>
            <a:xfrm>
              <a:off x="5269625" y="1093891"/>
              <a:ext cx="57283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1"/>
                  </a:solidFill>
                </a:rPr>
                <a:t>S</a:t>
              </a:r>
              <a:r>
                <a:rPr lang="zh-CN" altLang="en-US" sz="2400" b="1" dirty="0">
                  <a:solidFill>
                    <a:schemeClr val="accent1"/>
                  </a:solidFill>
                </a:rPr>
                <a:t>系列</a:t>
              </a:r>
              <a:r>
                <a:rPr lang="en-US" altLang="zh-CN" sz="2400" b="1" dirty="0">
                  <a:solidFill>
                    <a:schemeClr val="accent1"/>
                  </a:solidFill>
                </a:rPr>
                <a:t>PLC</a:t>
              </a:r>
              <a:r>
                <a:rPr lang="zh-CN" altLang="en-US" sz="2400" b="1" dirty="0">
                  <a:solidFill>
                    <a:schemeClr val="accent1"/>
                  </a:solidFill>
                </a:rPr>
                <a:t>新产介绍</a:t>
              </a:r>
              <a:endParaRPr lang="en-US" altLang="zh-CN" sz="24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5171A6E-F1D7-D640-C688-D191D36A8465}"/>
                </a:ext>
              </a:extLst>
            </p:cNvPr>
            <p:cNvGrpSpPr/>
            <p:nvPr/>
          </p:nvGrpSpPr>
          <p:grpSpPr>
            <a:xfrm>
              <a:off x="3889952" y="2178091"/>
              <a:ext cx="1039495" cy="800100"/>
              <a:chOff x="4272487" y="985295"/>
              <a:chExt cx="530249" cy="407976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A92E7E80-B36B-D885-81A7-5225EE74356E}"/>
                  </a:ext>
                </a:extLst>
              </p:cNvPr>
              <p:cNvGrpSpPr/>
              <p:nvPr/>
            </p:nvGrpSpPr>
            <p:grpSpPr>
              <a:xfrm>
                <a:off x="4272487" y="985295"/>
                <a:ext cx="530249" cy="407976"/>
                <a:chOff x="1822439" y="149340"/>
                <a:chExt cx="5053817" cy="3888432"/>
              </a:xfrm>
            </p:grpSpPr>
            <p:sp>
              <p:nvSpPr>
                <p:cNvPr id="30" name="任意多边形 21">
                  <a:extLst>
                    <a:ext uri="{FF2B5EF4-FFF2-40B4-BE49-F238E27FC236}">
                      <a16:creationId xmlns:a16="http://schemas.microsoft.com/office/drawing/2014/main" id="{0F51FF9A-2A36-5837-89F6-667F8FCCEC1D}"/>
                    </a:ext>
                  </a:extLst>
                </p:cNvPr>
                <p:cNvSpPr/>
                <p:nvPr/>
              </p:nvSpPr>
              <p:spPr>
                <a:xfrm rot="240363">
                  <a:off x="1822439" y="149340"/>
                  <a:ext cx="4359116" cy="3548774"/>
                </a:xfrm>
                <a:custGeom>
                  <a:avLst/>
                  <a:gdLst>
                    <a:gd name="connsiteX0" fmla="*/ 4631267 w 4783667"/>
                    <a:gd name="connsiteY0" fmla="*/ 0 h 3750733"/>
                    <a:gd name="connsiteX1" fmla="*/ 0 w 4783667"/>
                    <a:gd name="connsiteY1" fmla="*/ 1871133 h 3750733"/>
                    <a:gd name="connsiteX2" fmla="*/ 4783667 w 4783667"/>
                    <a:gd name="connsiteY2" fmla="*/ 3750733 h 3750733"/>
                    <a:gd name="connsiteX3" fmla="*/ 4631267 w 4783667"/>
                    <a:gd name="connsiteY3" fmla="*/ 0 h 375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3667" h="3750733">
                      <a:moveTo>
                        <a:pt x="4631267" y="0"/>
                      </a:moveTo>
                      <a:lnTo>
                        <a:pt x="0" y="1871133"/>
                      </a:lnTo>
                      <a:lnTo>
                        <a:pt x="4783667" y="3750733"/>
                      </a:lnTo>
                      <a:lnTo>
                        <a:pt x="4631267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任意多边形 22">
                  <a:extLst>
                    <a:ext uri="{FF2B5EF4-FFF2-40B4-BE49-F238E27FC236}">
                      <a16:creationId xmlns:a16="http://schemas.microsoft.com/office/drawing/2014/main" id="{B7CEAD37-6CD3-DB36-D541-4C807B1955AE}"/>
                    </a:ext>
                  </a:extLst>
                </p:cNvPr>
                <p:cNvSpPr/>
                <p:nvPr/>
              </p:nvSpPr>
              <p:spPr>
                <a:xfrm>
                  <a:off x="1992504" y="673543"/>
                  <a:ext cx="4883752" cy="3364229"/>
                </a:xfrm>
                <a:custGeom>
                  <a:avLst/>
                  <a:gdLst>
                    <a:gd name="connsiteX0" fmla="*/ 0 w 5359400"/>
                    <a:gd name="connsiteY0" fmla="*/ 677333 h 3522133"/>
                    <a:gd name="connsiteX1" fmla="*/ 5359400 w 5359400"/>
                    <a:gd name="connsiteY1" fmla="*/ 0 h 3522133"/>
                    <a:gd name="connsiteX2" fmla="*/ 3530600 w 5359400"/>
                    <a:gd name="connsiteY2" fmla="*/ 3522133 h 3522133"/>
                    <a:gd name="connsiteX3" fmla="*/ 0 w 5359400"/>
                    <a:gd name="connsiteY3" fmla="*/ 677333 h 3522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9400" h="3522133">
                      <a:moveTo>
                        <a:pt x="0" y="677333"/>
                      </a:moveTo>
                      <a:lnTo>
                        <a:pt x="5359400" y="0"/>
                      </a:lnTo>
                      <a:lnTo>
                        <a:pt x="3530600" y="3522133"/>
                      </a:lnTo>
                      <a:lnTo>
                        <a:pt x="0" y="67733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TextBox 2">
                <a:extLst>
                  <a:ext uri="{FF2B5EF4-FFF2-40B4-BE49-F238E27FC236}">
                    <a16:creationId xmlns:a16="http://schemas.microsoft.com/office/drawing/2014/main" id="{0E425F12-574E-3234-332D-AF01A00B04A7}"/>
                  </a:ext>
                </a:extLst>
              </p:cNvPr>
              <p:cNvSpPr txBox="1"/>
              <p:nvPr/>
            </p:nvSpPr>
            <p:spPr>
              <a:xfrm>
                <a:off x="4512612" y="1093859"/>
                <a:ext cx="279861" cy="23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0D890FB-E919-330B-D693-FA2253EC76D0}"/>
                </a:ext>
              </a:extLst>
            </p:cNvPr>
            <p:cNvSpPr txBox="1"/>
            <p:nvPr/>
          </p:nvSpPr>
          <p:spPr>
            <a:xfrm>
              <a:off x="5269624" y="2410709"/>
              <a:ext cx="5728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</a:rPr>
                <a:t>S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系列</a:t>
              </a:r>
              <a:r>
                <a:rPr lang="en-US" altLang="zh-CN" sz="2400" b="1" dirty="0">
                  <a:solidFill>
                    <a:srgbClr val="FF0000"/>
                  </a:solidFill>
                </a:rPr>
                <a:t>PLC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安装说明</a:t>
              </a:r>
              <a:endParaRPr lang="en-US" altLang="zh-CN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9F0DCD3-0768-A9EC-D316-13CF7993194C}"/>
                </a:ext>
              </a:extLst>
            </p:cNvPr>
            <p:cNvGrpSpPr/>
            <p:nvPr/>
          </p:nvGrpSpPr>
          <p:grpSpPr>
            <a:xfrm>
              <a:off x="3889952" y="3451266"/>
              <a:ext cx="1039495" cy="800100"/>
              <a:chOff x="4272487" y="985295"/>
              <a:chExt cx="530249" cy="407976"/>
            </a:xfrm>
          </p:grpSpPr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F0BF4DA1-9E51-D950-E3DE-31468D011301}"/>
                  </a:ext>
                </a:extLst>
              </p:cNvPr>
              <p:cNvGrpSpPr/>
              <p:nvPr/>
            </p:nvGrpSpPr>
            <p:grpSpPr>
              <a:xfrm>
                <a:off x="4272487" y="985295"/>
                <a:ext cx="530249" cy="407976"/>
                <a:chOff x="1822439" y="149340"/>
                <a:chExt cx="5053817" cy="3888432"/>
              </a:xfrm>
            </p:grpSpPr>
            <p:sp>
              <p:nvSpPr>
                <p:cNvPr id="26" name="任意多边形 27">
                  <a:extLst>
                    <a:ext uri="{FF2B5EF4-FFF2-40B4-BE49-F238E27FC236}">
                      <a16:creationId xmlns:a16="http://schemas.microsoft.com/office/drawing/2014/main" id="{249C3B72-F9B8-0CC2-DC56-59E728876CCA}"/>
                    </a:ext>
                  </a:extLst>
                </p:cNvPr>
                <p:cNvSpPr/>
                <p:nvPr/>
              </p:nvSpPr>
              <p:spPr>
                <a:xfrm rot="240363">
                  <a:off x="1822439" y="149340"/>
                  <a:ext cx="4359116" cy="3548774"/>
                </a:xfrm>
                <a:custGeom>
                  <a:avLst/>
                  <a:gdLst>
                    <a:gd name="connsiteX0" fmla="*/ 4631267 w 4783667"/>
                    <a:gd name="connsiteY0" fmla="*/ 0 h 3750733"/>
                    <a:gd name="connsiteX1" fmla="*/ 0 w 4783667"/>
                    <a:gd name="connsiteY1" fmla="*/ 1871133 h 3750733"/>
                    <a:gd name="connsiteX2" fmla="*/ 4783667 w 4783667"/>
                    <a:gd name="connsiteY2" fmla="*/ 3750733 h 3750733"/>
                    <a:gd name="connsiteX3" fmla="*/ 4631267 w 4783667"/>
                    <a:gd name="connsiteY3" fmla="*/ 0 h 375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3667" h="3750733">
                      <a:moveTo>
                        <a:pt x="4631267" y="0"/>
                      </a:moveTo>
                      <a:lnTo>
                        <a:pt x="0" y="1871133"/>
                      </a:lnTo>
                      <a:lnTo>
                        <a:pt x="4783667" y="3750733"/>
                      </a:lnTo>
                      <a:lnTo>
                        <a:pt x="4631267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任意多边形 28">
                  <a:extLst>
                    <a:ext uri="{FF2B5EF4-FFF2-40B4-BE49-F238E27FC236}">
                      <a16:creationId xmlns:a16="http://schemas.microsoft.com/office/drawing/2014/main" id="{9E10C760-3F57-E547-CD44-797AAB90AC79}"/>
                    </a:ext>
                  </a:extLst>
                </p:cNvPr>
                <p:cNvSpPr/>
                <p:nvPr/>
              </p:nvSpPr>
              <p:spPr>
                <a:xfrm>
                  <a:off x="1992504" y="673543"/>
                  <a:ext cx="4883752" cy="3364229"/>
                </a:xfrm>
                <a:custGeom>
                  <a:avLst/>
                  <a:gdLst>
                    <a:gd name="connsiteX0" fmla="*/ 0 w 5359400"/>
                    <a:gd name="connsiteY0" fmla="*/ 677333 h 3522133"/>
                    <a:gd name="connsiteX1" fmla="*/ 5359400 w 5359400"/>
                    <a:gd name="connsiteY1" fmla="*/ 0 h 3522133"/>
                    <a:gd name="connsiteX2" fmla="*/ 3530600 w 5359400"/>
                    <a:gd name="connsiteY2" fmla="*/ 3522133 h 3522133"/>
                    <a:gd name="connsiteX3" fmla="*/ 0 w 5359400"/>
                    <a:gd name="connsiteY3" fmla="*/ 677333 h 3522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9400" h="3522133">
                      <a:moveTo>
                        <a:pt x="0" y="677333"/>
                      </a:moveTo>
                      <a:lnTo>
                        <a:pt x="5359400" y="0"/>
                      </a:lnTo>
                      <a:lnTo>
                        <a:pt x="3530600" y="3522133"/>
                      </a:lnTo>
                      <a:lnTo>
                        <a:pt x="0" y="67733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5" name="TextBox 2">
                <a:extLst>
                  <a:ext uri="{FF2B5EF4-FFF2-40B4-BE49-F238E27FC236}">
                    <a16:creationId xmlns:a16="http://schemas.microsoft.com/office/drawing/2014/main" id="{95836DB8-55AD-1042-ACE4-05CC926A3224}"/>
                  </a:ext>
                </a:extLst>
              </p:cNvPr>
              <p:cNvSpPr txBox="1"/>
              <p:nvPr/>
            </p:nvSpPr>
            <p:spPr>
              <a:xfrm>
                <a:off x="4512612" y="1093859"/>
                <a:ext cx="279861" cy="23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4FE523A-D5E3-19B0-69D3-CDDBBEA52C29}"/>
                </a:ext>
              </a:extLst>
            </p:cNvPr>
            <p:cNvSpPr txBox="1"/>
            <p:nvPr/>
          </p:nvSpPr>
          <p:spPr>
            <a:xfrm>
              <a:off x="5269625" y="3557114"/>
              <a:ext cx="62256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376092"/>
                  </a:solidFill>
                </a:rPr>
                <a:t>S</a:t>
              </a:r>
              <a:r>
                <a:rPr lang="zh-CN" altLang="en-US" sz="2400" b="1" dirty="0">
                  <a:solidFill>
                    <a:srgbClr val="376092"/>
                  </a:solidFill>
                </a:rPr>
                <a:t>系列</a:t>
              </a:r>
              <a:r>
                <a:rPr lang="en-US" altLang="zh-CN" sz="2400" b="1" dirty="0">
                  <a:solidFill>
                    <a:srgbClr val="376092"/>
                  </a:solidFill>
                </a:rPr>
                <a:t>PLC</a:t>
              </a:r>
              <a:r>
                <a:rPr lang="zh-CN" altLang="en-US" sz="2400" b="1" dirty="0">
                  <a:solidFill>
                    <a:srgbClr val="376092"/>
                  </a:solidFill>
                </a:rPr>
                <a:t>应用场景</a:t>
              </a:r>
              <a:endParaRPr lang="en-US" altLang="zh-CN" sz="2400" b="1" dirty="0">
                <a:solidFill>
                  <a:srgbClr val="376092"/>
                </a:solidFill>
              </a:endParaRPr>
            </a:p>
          </p:txBody>
        </p:sp>
        <p:sp>
          <p:nvSpPr>
            <p:cNvPr id="15" name="文本框 36">
              <a:extLst>
                <a:ext uri="{FF2B5EF4-FFF2-40B4-BE49-F238E27FC236}">
                  <a16:creationId xmlns:a16="http://schemas.microsoft.com/office/drawing/2014/main" id="{3FB0A5C4-1ED8-CA23-8D5B-89ADBA2BF2BA}"/>
                </a:ext>
              </a:extLst>
            </p:cNvPr>
            <p:cNvSpPr txBox="1"/>
            <p:nvPr/>
          </p:nvSpPr>
          <p:spPr>
            <a:xfrm>
              <a:off x="5269625" y="5956466"/>
              <a:ext cx="57283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2400" dirty="0">
                <a:solidFill>
                  <a:srgbClr val="376092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10A7D1C3-C6A2-434C-6E41-5AA57A5CB5C3}"/>
              </a:ext>
            </a:extLst>
          </p:cNvPr>
          <p:cNvSpPr txBox="1"/>
          <p:nvPr userDrawn="1"/>
        </p:nvSpPr>
        <p:spPr>
          <a:xfrm>
            <a:off x="619476" y="2988841"/>
            <a:ext cx="1020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总览</a:t>
            </a:r>
          </a:p>
        </p:txBody>
      </p:sp>
    </p:spTree>
    <p:extLst>
      <p:ext uri="{BB962C8B-B14F-4D97-AF65-F5344CB8AC3E}">
        <p14:creationId xmlns:p14="http://schemas.microsoft.com/office/powerpoint/2010/main" val="17714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09B9EB-708B-03DC-9A46-891171610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3031" cy="195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472844-FC89-38DE-E5B9-7B579F5EFFB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1527"/>
            <a:ext cx="2593181" cy="422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88E0992-254F-A16D-1487-3D602FAB9B98}"/>
              </a:ext>
            </a:extLst>
          </p:cNvPr>
          <p:cNvGrpSpPr/>
          <p:nvPr userDrawn="1"/>
        </p:nvGrpSpPr>
        <p:grpSpPr>
          <a:xfrm>
            <a:off x="2593182" y="915566"/>
            <a:ext cx="7605362" cy="5511925"/>
            <a:chOff x="3889952" y="904916"/>
            <a:chExt cx="7605362" cy="551192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4DB90BC-B917-C90C-C458-58FE42683E73}"/>
                </a:ext>
              </a:extLst>
            </p:cNvPr>
            <p:cNvGrpSpPr/>
            <p:nvPr/>
          </p:nvGrpSpPr>
          <p:grpSpPr>
            <a:xfrm>
              <a:off x="3889952" y="904916"/>
              <a:ext cx="1039495" cy="800100"/>
              <a:chOff x="4272487" y="985295"/>
              <a:chExt cx="530249" cy="407976"/>
            </a:xfrm>
          </p:grpSpPr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EB1DF601-ECD2-F0F5-92F6-5BAB38FC1F22}"/>
                  </a:ext>
                </a:extLst>
              </p:cNvPr>
              <p:cNvGrpSpPr/>
              <p:nvPr/>
            </p:nvGrpSpPr>
            <p:grpSpPr>
              <a:xfrm>
                <a:off x="4272487" y="985295"/>
                <a:ext cx="530249" cy="407976"/>
                <a:chOff x="1822439" y="149340"/>
                <a:chExt cx="5053817" cy="3888432"/>
              </a:xfrm>
            </p:grpSpPr>
            <p:sp>
              <p:nvSpPr>
                <p:cNvPr id="34" name="任意多边形 45">
                  <a:extLst>
                    <a:ext uri="{FF2B5EF4-FFF2-40B4-BE49-F238E27FC236}">
                      <a16:creationId xmlns:a16="http://schemas.microsoft.com/office/drawing/2014/main" id="{FEF14336-89E8-5EDF-CBBC-3002C339516C}"/>
                    </a:ext>
                  </a:extLst>
                </p:cNvPr>
                <p:cNvSpPr/>
                <p:nvPr/>
              </p:nvSpPr>
              <p:spPr>
                <a:xfrm rot="240363">
                  <a:off x="1822439" y="149340"/>
                  <a:ext cx="4359116" cy="3548774"/>
                </a:xfrm>
                <a:custGeom>
                  <a:avLst/>
                  <a:gdLst>
                    <a:gd name="connsiteX0" fmla="*/ 4631267 w 4783667"/>
                    <a:gd name="connsiteY0" fmla="*/ 0 h 3750733"/>
                    <a:gd name="connsiteX1" fmla="*/ 0 w 4783667"/>
                    <a:gd name="connsiteY1" fmla="*/ 1871133 h 3750733"/>
                    <a:gd name="connsiteX2" fmla="*/ 4783667 w 4783667"/>
                    <a:gd name="connsiteY2" fmla="*/ 3750733 h 3750733"/>
                    <a:gd name="connsiteX3" fmla="*/ 4631267 w 4783667"/>
                    <a:gd name="connsiteY3" fmla="*/ 0 h 375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3667" h="3750733">
                      <a:moveTo>
                        <a:pt x="4631267" y="0"/>
                      </a:moveTo>
                      <a:lnTo>
                        <a:pt x="0" y="1871133"/>
                      </a:lnTo>
                      <a:lnTo>
                        <a:pt x="4783667" y="3750733"/>
                      </a:lnTo>
                      <a:lnTo>
                        <a:pt x="4631267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任意多边形 46">
                  <a:extLst>
                    <a:ext uri="{FF2B5EF4-FFF2-40B4-BE49-F238E27FC236}">
                      <a16:creationId xmlns:a16="http://schemas.microsoft.com/office/drawing/2014/main" id="{64FB2FA1-3539-83C0-BB47-103F91A10A91}"/>
                    </a:ext>
                  </a:extLst>
                </p:cNvPr>
                <p:cNvSpPr/>
                <p:nvPr/>
              </p:nvSpPr>
              <p:spPr>
                <a:xfrm>
                  <a:off x="1992504" y="673543"/>
                  <a:ext cx="4883752" cy="3364229"/>
                </a:xfrm>
                <a:custGeom>
                  <a:avLst/>
                  <a:gdLst>
                    <a:gd name="connsiteX0" fmla="*/ 0 w 5359400"/>
                    <a:gd name="connsiteY0" fmla="*/ 677333 h 3522133"/>
                    <a:gd name="connsiteX1" fmla="*/ 5359400 w 5359400"/>
                    <a:gd name="connsiteY1" fmla="*/ 0 h 3522133"/>
                    <a:gd name="connsiteX2" fmla="*/ 3530600 w 5359400"/>
                    <a:gd name="connsiteY2" fmla="*/ 3522133 h 3522133"/>
                    <a:gd name="connsiteX3" fmla="*/ 0 w 5359400"/>
                    <a:gd name="connsiteY3" fmla="*/ 677333 h 3522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9400" h="3522133">
                      <a:moveTo>
                        <a:pt x="0" y="677333"/>
                      </a:moveTo>
                      <a:lnTo>
                        <a:pt x="5359400" y="0"/>
                      </a:lnTo>
                      <a:lnTo>
                        <a:pt x="3530600" y="3522133"/>
                      </a:lnTo>
                      <a:lnTo>
                        <a:pt x="0" y="67733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3" name="TextBox 2">
                <a:extLst>
                  <a:ext uri="{FF2B5EF4-FFF2-40B4-BE49-F238E27FC236}">
                    <a16:creationId xmlns:a16="http://schemas.microsoft.com/office/drawing/2014/main" id="{F28762D2-5ACD-FF1F-26A8-55EC2383C675}"/>
                  </a:ext>
                </a:extLst>
              </p:cNvPr>
              <p:cNvSpPr txBox="1"/>
              <p:nvPr/>
            </p:nvSpPr>
            <p:spPr>
              <a:xfrm>
                <a:off x="4512612" y="1093859"/>
                <a:ext cx="279861" cy="23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E02E4C8-0D92-55FF-9763-34EBDD5D7A75}"/>
                </a:ext>
              </a:extLst>
            </p:cNvPr>
            <p:cNvSpPr txBox="1"/>
            <p:nvPr/>
          </p:nvSpPr>
          <p:spPr>
            <a:xfrm>
              <a:off x="5269625" y="1093891"/>
              <a:ext cx="57283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1"/>
                  </a:solidFill>
                </a:rPr>
                <a:t>S</a:t>
              </a:r>
              <a:r>
                <a:rPr lang="zh-CN" altLang="en-US" sz="2400" b="1" dirty="0">
                  <a:solidFill>
                    <a:schemeClr val="accent1"/>
                  </a:solidFill>
                </a:rPr>
                <a:t>系列</a:t>
              </a:r>
              <a:r>
                <a:rPr lang="en-US" altLang="zh-CN" sz="2400" b="1" dirty="0">
                  <a:solidFill>
                    <a:schemeClr val="accent1"/>
                  </a:solidFill>
                </a:rPr>
                <a:t>PLC</a:t>
              </a:r>
              <a:r>
                <a:rPr lang="zh-CN" altLang="en-US" sz="2400" b="1" dirty="0">
                  <a:solidFill>
                    <a:schemeClr val="accent1"/>
                  </a:solidFill>
                </a:rPr>
                <a:t>新产介绍</a:t>
              </a:r>
              <a:endParaRPr lang="en-US" altLang="zh-CN" sz="24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5171A6E-F1D7-D640-C688-D191D36A8465}"/>
                </a:ext>
              </a:extLst>
            </p:cNvPr>
            <p:cNvGrpSpPr/>
            <p:nvPr/>
          </p:nvGrpSpPr>
          <p:grpSpPr>
            <a:xfrm>
              <a:off x="3889952" y="2178091"/>
              <a:ext cx="1039495" cy="800100"/>
              <a:chOff x="4272487" y="985295"/>
              <a:chExt cx="530249" cy="407976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A92E7E80-B36B-D885-81A7-5225EE74356E}"/>
                  </a:ext>
                </a:extLst>
              </p:cNvPr>
              <p:cNvGrpSpPr/>
              <p:nvPr/>
            </p:nvGrpSpPr>
            <p:grpSpPr>
              <a:xfrm>
                <a:off x="4272487" y="985295"/>
                <a:ext cx="530249" cy="407976"/>
                <a:chOff x="1822439" y="149340"/>
                <a:chExt cx="5053817" cy="3888432"/>
              </a:xfrm>
            </p:grpSpPr>
            <p:sp>
              <p:nvSpPr>
                <p:cNvPr id="30" name="任意多边形 21">
                  <a:extLst>
                    <a:ext uri="{FF2B5EF4-FFF2-40B4-BE49-F238E27FC236}">
                      <a16:creationId xmlns:a16="http://schemas.microsoft.com/office/drawing/2014/main" id="{0F51FF9A-2A36-5837-89F6-667F8FCCEC1D}"/>
                    </a:ext>
                  </a:extLst>
                </p:cNvPr>
                <p:cNvSpPr/>
                <p:nvPr/>
              </p:nvSpPr>
              <p:spPr>
                <a:xfrm rot="240363">
                  <a:off x="1822439" y="149340"/>
                  <a:ext cx="4359116" cy="3548774"/>
                </a:xfrm>
                <a:custGeom>
                  <a:avLst/>
                  <a:gdLst>
                    <a:gd name="connsiteX0" fmla="*/ 4631267 w 4783667"/>
                    <a:gd name="connsiteY0" fmla="*/ 0 h 3750733"/>
                    <a:gd name="connsiteX1" fmla="*/ 0 w 4783667"/>
                    <a:gd name="connsiteY1" fmla="*/ 1871133 h 3750733"/>
                    <a:gd name="connsiteX2" fmla="*/ 4783667 w 4783667"/>
                    <a:gd name="connsiteY2" fmla="*/ 3750733 h 3750733"/>
                    <a:gd name="connsiteX3" fmla="*/ 4631267 w 4783667"/>
                    <a:gd name="connsiteY3" fmla="*/ 0 h 375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3667" h="3750733">
                      <a:moveTo>
                        <a:pt x="4631267" y="0"/>
                      </a:moveTo>
                      <a:lnTo>
                        <a:pt x="0" y="1871133"/>
                      </a:lnTo>
                      <a:lnTo>
                        <a:pt x="4783667" y="3750733"/>
                      </a:lnTo>
                      <a:lnTo>
                        <a:pt x="4631267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任意多边形 22">
                  <a:extLst>
                    <a:ext uri="{FF2B5EF4-FFF2-40B4-BE49-F238E27FC236}">
                      <a16:creationId xmlns:a16="http://schemas.microsoft.com/office/drawing/2014/main" id="{B7CEAD37-6CD3-DB36-D541-4C807B1955AE}"/>
                    </a:ext>
                  </a:extLst>
                </p:cNvPr>
                <p:cNvSpPr/>
                <p:nvPr/>
              </p:nvSpPr>
              <p:spPr>
                <a:xfrm>
                  <a:off x="1992504" y="673543"/>
                  <a:ext cx="4883752" cy="3364229"/>
                </a:xfrm>
                <a:custGeom>
                  <a:avLst/>
                  <a:gdLst>
                    <a:gd name="connsiteX0" fmla="*/ 0 w 5359400"/>
                    <a:gd name="connsiteY0" fmla="*/ 677333 h 3522133"/>
                    <a:gd name="connsiteX1" fmla="*/ 5359400 w 5359400"/>
                    <a:gd name="connsiteY1" fmla="*/ 0 h 3522133"/>
                    <a:gd name="connsiteX2" fmla="*/ 3530600 w 5359400"/>
                    <a:gd name="connsiteY2" fmla="*/ 3522133 h 3522133"/>
                    <a:gd name="connsiteX3" fmla="*/ 0 w 5359400"/>
                    <a:gd name="connsiteY3" fmla="*/ 677333 h 3522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9400" h="3522133">
                      <a:moveTo>
                        <a:pt x="0" y="677333"/>
                      </a:moveTo>
                      <a:lnTo>
                        <a:pt x="5359400" y="0"/>
                      </a:lnTo>
                      <a:lnTo>
                        <a:pt x="3530600" y="3522133"/>
                      </a:lnTo>
                      <a:lnTo>
                        <a:pt x="0" y="67733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TextBox 2">
                <a:extLst>
                  <a:ext uri="{FF2B5EF4-FFF2-40B4-BE49-F238E27FC236}">
                    <a16:creationId xmlns:a16="http://schemas.microsoft.com/office/drawing/2014/main" id="{0E425F12-574E-3234-332D-AF01A00B04A7}"/>
                  </a:ext>
                </a:extLst>
              </p:cNvPr>
              <p:cNvSpPr txBox="1"/>
              <p:nvPr/>
            </p:nvSpPr>
            <p:spPr>
              <a:xfrm>
                <a:off x="4512612" y="1093859"/>
                <a:ext cx="279861" cy="23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0D890FB-E919-330B-D693-FA2253EC76D0}"/>
                </a:ext>
              </a:extLst>
            </p:cNvPr>
            <p:cNvSpPr txBox="1"/>
            <p:nvPr/>
          </p:nvSpPr>
          <p:spPr>
            <a:xfrm>
              <a:off x="5269624" y="2410709"/>
              <a:ext cx="5728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376092"/>
                  </a:solidFill>
                </a:rPr>
                <a:t>S</a:t>
              </a:r>
              <a:r>
                <a:rPr lang="zh-CN" altLang="en-US" sz="2400" b="1" dirty="0">
                  <a:solidFill>
                    <a:srgbClr val="376092"/>
                  </a:solidFill>
                </a:rPr>
                <a:t>系列</a:t>
              </a:r>
              <a:r>
                <a:rPr lang="en-US" altLang="zh-CN" sz="2400" b="1" dirty="0">
                  <a:solidFill>
                    <a:srgbClr val="376092"/>
                  </a:solidFill>
                </a:rPr>
                <a:t>PLC</a:t>
              </a:r>
              <a:r>
                <a:rPr lang="zh-CN" altLang="en-US" sz="2400" b="1" dirty="0">
                  <a:solidFill>
                    <a:srgbClr val="376092"/>
                  </a:solidFill>
                </a:rPr>
                <a:t>安装说明</a:t>
              </a:r>
              <a:endParaRPr lang="en-US" altLang="zh-CN" sz="2400" b="1" dirty="0">
                <a:solidFill>
                  <a:srgbClr val="376092"/>
                </a:solidFill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9F0DCD3-0768-A9EC-D316-13CF7993194C}"/>
                </a:ext>
              </a:extLst>
            </p:cNvPr>
            <p:cNvGrpSpPr/>
            <p:nvPr/>
          </p:nvGrpSpPr>
          <p:grpSpPr>
            <a:xfrm>
              <a:off x="3889952" y="3451266"/>
              <a:ext cx="1039495" cy="800100"/>
              <a:chOff x="4272487" y="985295"/>
              <a:chExt cx="530249" cy="407976"/>
            </a:xfrm>
          </p:grpSpPr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F0BF4DA1-9E51-D950-E3DE-31468D011301}"/>
                  </a:ext>
                </a:extLst>
              </p:cNvPr>
              <p:cNvGrpSpPr/>
              <p:nvPr/>
            </p:nvGrpSpPr>
            <p:grpSpPr>
              <a:xfrm>
                <a:off x="4272487" y="985295"/>
                <a:ext cx="530249" cy="407976"/>
                <a:chOff x="1822439" y="149340"/>
                <a:chExt cx="5053817" cy="3888432"/>
              </a:xfrm>
            </p:grpSpPr>
            <p:sp>
              <p:nvSpPr>
                <p:cNvPr id="26" name="任意多边形 27">
                  <a:extLst>
                    <a:ext uri="{FF2B5EF4-FFF2-40B4-BE49-F238E27FC236}">
                      <a16:creationId xmlns:a16="http://schemas.microsoft.com/office/drawing/2014/main" id="{249C3B72-F9B8-0CC2-DC56-59E728876CCA}"/>
                    </a:ext>
                  </a:extLst>
                </p:cNvPr>
                <p:cNvSpPr/>
                <p:nvPr/>
              </p:nvSpPr>
              <p:spPr>
                <a:xfrm rot="240363">
                  <a:off x="1822439" y="149340"/>
                  <a:ext cx="4359116" cy="3548774"/>
                </a:xfrm>
                <a:custGeom>
                  <a:avLst/>
                  <a:gdLst>
                    <a:gd name="connsiteX0" fmla="*/ 4631267 w 4783667"/>
                    <a:gd name="connsiteY0" fmla="*/ 0 h 3750733"/>
                    <a:gd name="connsiteX1" fmla="*/ 0 w 4783667"/>
                    <a:gd name="connsiteY1" fmla="*/ 1871133 h 3750733"/>
                    <a:gd name="connsiteX2" fmla="*/ 4783667 w 4783667"/>
                    <a:gd name="connsiteY2" fmla="*/ 3750733 h 3750733"/>
                    <a:gd name="connsiteX3" fmla="*/ 4631267 w 4783667"/>
                    <a:gd name="connsiteY3" fmla="*/ 0 h 375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3667" h="3750733">
                      <a:moveTo>
                        <a:pt x="4631267" y="0"/>
                      </a:moveTo>
                      <a:lnTo>
                        <a:pt x="0" y="1871133"/>
                      </a:lnTo>
                      <a:lnTo>
                        <a:pt x="4783667" y="3750733"/>
                      </a:lnTo>
                      <a:lnTo>
                        <a:pt x="4631267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任意多边形 28">
                  <a:extLst>
                    <a:ext uri="{FF2B5EF4-FFF2-40B4-BE49-F238E27FC236}">
                      <a16:creationId xmlns:a16="http://schemas.microsoft.com/office/drawing/2014/main" id="{9E10C760-3F57-E547-CD44-797AAB90AC79}"/>
                    </a:ext>
                  </a:extLst>
                </p:cNvPr>
                <p:cNvSpPr/>
                <p:nvPr/>
              </p:nvSpPr>
              <p:spPr>
                <a:xfrm>
                  <a:off x="1992504" y="673543"/>
                  <a:ext cx="4883752" cy="3364229"/>
                </a:xfrm>
                <a:custGeom>
                  <a:avLst/>
                  <a:gdLst>
                    <a:gd name="connsiteX0" fmla="*/ 0 w 5359400"/>
                    <a:gd name="connsiteY0" fmla="*/ 677333 h 3522133"/>
                    <a:gd name="connsiteX1" fmla="*/ 5359400 w 5359400"/>
                    <a:gd name="connsiteY1" fmla="*/ 0 h 3522133"/>
                    <a:gd name="connsiteX2" fmla="*/ 3530600 w 5359400"/>
                    <a:gd name="connsiteY2" fmla="*/ 3522133 h 3522133"/>
                    <a:gd name="connsiteX3" fmla="*/ 0 w 5359400"/>
                    <a:gd name="connsiteY3" fmla="*/ 677333 h 3522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9400" h="3522133">
                      <a:moveTo>
                        <a:pt x="0" y="677333"/>
                      </a:moveTo>
                      <a:lnTo>
                        <a:pt x="5359400" y="0"/>
                      </a:lnTo>
                      <a:lnTo>
                        <a:pt x="3530600" y="3522133"/>
                      </a:lnTo>
                      <a:lnTo>
                        <a:pt x="0" y="67733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5" name="TextBox 2">
                <a:extLst>
                  <a:ext uri="{FF2B5EF4-FFF2-40B4-BE49-F238E27FC236}">
                    <a16:creationId xmlns:a16="http://schemas.microsoft.com/office/drawing/2014/main" id="{95836DB8-55AD-1042-ACE4-05CC926A3224}"/>
                  </a:ext>
                </a:extLst>
              </p:cNvPr>
              <p:cNvSpPr txBox="1"/>
              <p:nvPr/>
            </p:nvSpPr>
            <p:spPr>
              <a:xfrm>
                <a:off x="4512612" y="1093859"/>
                <a:ext cx="279861" cy="23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4FE523A-D5E3-19B0-69D3-CDDBBEA52C29}"/>
                </a:ext>
              </a:extLst>
            </p:cNvPr>
            <p:cNvSpPr txBox="1"/>
            <p:nvPr/>
          </p:nvSpPr>
          <p:spPr>
            <a:xfrm>
              <a:off x="5269625" y="3557114"/>
              <a:ext cx="62256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</a:rPr>
                <a:t>S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系列</a:t>
              </a:r>
              <a:r>
                <a:rPr lang="en-US" altLang="zh-CN" sz="2400" b="1" dirty="0">
                  <a:solidFill>
                    <a:srgbClr val="FF0000"/>
                  </a:solidFill>
                </a:rPr>
                <a:t>PLC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应用场景</a:t>
              </a:r>
              <a:endParaRPr lang="en-US" altLang="zh-C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文本框 36">
              <a:extLst>
                <a:ext uri="{FF2B5EF4-FFF2-40B4-BE49-F238E27FC236}">
                  <a16:creationId xmlns:a16="http://schemas.microsoft.com/office/drawing/2014/main" id="{3FB0A5C4-1ED8-CA23-8D5B-89ADBA2BF2BA}"/>
                </a:ext>
              </a:extLst>
            </p:cNvPr>
            <p:cNvSpPr txBox="1"/>
            <p:nvPr/>
          </p:nvSpPr>
          <p:spPr>
            <a:xfrm>
              <a:off x="5269625" y="5956466"/>
              <a:ext cx="57283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2400" dirty="0">
                <a:solidFill>
                  <a:srgbClr val="376092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6E608F4E-ED2C-0488-D67D-02D24CEE509C}"/>
              </a:ext>
            </a:extLst>
          </p:cNvPr>
          <p:cNvSpPr txBox="1"/>
          <p:nvPr userDrawn="1"/>
        </p:nvSpPr>
        <p:spPr>
          <a:xfrm>
            <a:off x="619476" y="2988841"/>
            <a:ext cx="1020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总览</a:t>
            </a:r>
          </a:p>
        </p:txBody>
      </p:sp>
    </p:spTree>
    <p:extLst>
      <p:ext uri="{BB962C8B-B14F-4D97-AF65-F5344CB8AC3E}">
        <p14:creationId xmlns:p14="http://schemas.microsoft.com/office/powerpoint/2010/main" val="18012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13460" y="1357000"/>
            <a:ext cx="8317083" cy="2642576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13995" indent="-213995" algn="ctr">
              <a:buNone/>
              <a:defRPr lang="de-DE" dirty="0"/>
            </a:lvl1pPr>
          </a:lstStyle>
          <a:p>
            <a:r>
              <a:rPr lang="zh-CN" altLang="en-US" noProof="0" dirty="0"/>
              <a:t>请插入图片</a:t>
            </a:r>
            <a:endParaRPr lang="en-US" noProof="0" dirty="0"/>
          </a:p>
        </p:txBody>
      </p:sp>
      <p:sp>
        <p:nvSpPr>
          <p:cNvPr id="36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12010" y="685957"/>
            <a:ext cx="8317082" cy="4858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>
            <a:lvl1pPr>
              <a:defRPr lang="en-US" sz="2100" b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defTabSz="815975">
              <a:lnSpc>
                <a:spcPct val="130000"/>
              </a:lnSpc>
            </a:pPr>
            <a:r>
              <a:rPr lang="zh-CN" altLang="en-US" noProof="0" dirty="0"/>
              <a:t>请插入幻灯片主题</a:t>
            </a:r>
            <a:endParaRPr lang="en-US" noProof="0" dirty="0"/>
          </a:p>
        </p:txBody>
      </p:sp>
      <p:sp>
        <p:nvSpPr>
          <p:cNvPr id="3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413460" y="4083173"/>
            <a:ext cx="5373699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图片备注</a:t>
            </a:r>
            <a:endParaRPr lang="de-DE" dirty="0"/>
          </a:p>
        </p:txBody>
      </p:sp>
      <p:sp>
        <p:nvSpPr>
          <p:cNvPr id="38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412009" y="4568562"/>
            <a:ext cx="189025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t>‹#›</a:t>
            </a:fld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4" name="图片 3" descr="LCT logo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740650" y="195580"/>
            <a:ext cx="1260475" cy="332740"/>
          </a:xfrm>
          <a:prstGeom prst="rect">
            <a:avLst/>
          </a:prstGeom>
        </p:spPr>
      </p:pic>
      <p:grpSp>
        <p:nvGrpSpPr>
          <p:cNvPr id="8194" name="组合 4"/>
          <p:cNvGrpSpPr/>
          <p:nvPr userDrawn="1"/>
        </p:nvGrpSpPr>
        <p:grpSpPr>
          <a:xfrm>
            <a:off x="179706" y="4618355"/>
            <a:ext cx="4792133" cy="41275"/>
            <a:chOff x="286711" y="714104"/>
            <a:chExt cx="4790386" cy="41870"/>
          </a:xfrm>
        </p:grpSpPr>
        <p:cxnSp>
          <p:nvCxnSpPr>
            <p:cNvPr id="6" name="直接连接符 5"/>
            <p:cNvCxnSpPr/>
            <p:nvPr userDrawn="1">
              <p:custDataLst>
                <p:tags r:id="rId23"/>
              </p:custDataLst>
            </p:nvPr>
          </p:nvCxnSpPr>
          <p:spPr>
            <a:xfrm>
              <a:off x="286711" y="714104"/>
              <a:ext cx="4790386" cy="0"/>
            </a:xfrm>
            <a:prstGeom prst="line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 userDrawn="1">
              <p:custDataLst>
                <p:tags r:id="rId24"/>
              </p:custDataLst>
            </p:nvPr>
          </p:nvCxnSpPr>
          <p:spPr>
            <a:xfrm>
              <a:off x="286711" y="755974"/>
              <a:ext cx="4790386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26" name="文本框 7"/>
          <p:cNvSpPr txBox="1"/>
          <p:nvPr userDrawn="1">
            <p:custDataLst>
              <p:tags r:id="rId22"/>
            </p:custDataLst>
          </p:nvPr>
        </p:nvSpPr>
        <p:spPr>
          <a:xfrm>
            <a:off x="179705" y="4732020"/>
            <a:ext cx="47707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苏州市凌臣采集计算机有限公司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69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emf"/><Relationship Id="rId21" Type="http://schemas.openxmlformats.org/officeDocument/2006/relationships/image" Target="../media/image59.png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8.xml"/><Relationship Id="rId6" Type="http://schemas.openxmlformats.org/officeDocument/2006/relationships/image" Target="../media/image44.emf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.emf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emf"/><Relationship Id="rId9" Type="http://schemas.openxmlformats.org/officeDocument/2006/relationships/image" Target="../media/image47.png"/><Relationship Id="rId14" Type="http://schemas.openxmlformats.org/officeDocument/2006/relationships/image" Target="../media/image52.emf"/><Relationship Id="rId22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ïṣ1îḍe"/>
          <p:cNvSpPr/>
          <p:nvPr userDrawn="1"/>
        </p:nvSpPr>
        <p:spPr>
          <a:xfrm>
            <a:off x="7308215" y="50800"/>
            <a:ext cx="1727200" cy="6762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2" name="图片 1" descr="工业网络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31840" y="460375"/>
            <a:ext cx="5972810" cy="4223385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260" y="123825"/>
            <a:ext cx="1667510" cy="494665"/>
          </a:xfrm>
          <a:prstGeom prst="rect">
            <a:avLst/>
          </a:prstGeom>
        </p:spPr>
      </p:pic>
      <p:sp>
        <p:nvSpPr>
          <p:cNvPr id="17409" name="文本框 1"/>
          <p:cNvSpPr txBox="1"/>
          <p:nvPr/>
        </p:nvSpPr>
        <p:spPr>
          <a:xfrm>
            <a:off x="189230" y="474889"/>
            <a:ext cx="3816424" cy="96253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凌臣科技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新一代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产品线：李建荣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>
            <a:extLst>
              <a:ext uri="{FF2B5EF4-FFF2-40B4-BE49-F238E27FC236}">
                <a16:creationId xmlns:a16="http://schemas.microsoft.com/office/drawing/2014/main" id="{CA122842-8992-E435-8FA1-CAC6E0F3F469}"/>
              </a:ext>
            </a:extLst>
          </p:cNvPr>
          <p:cNvSpPr txBox="1"/>
          <p:nvPr/>
        </p:nvSpPr>
        <p:spPr>
          <a:xfrm>
            <a:off x="0" y="668"/>
            <a:ext cx="3786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1.7 S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系列产品特点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超高速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05746D4-C538-9091-E3F7-B7693DC73367}"/>
              </a:ext>
            </a:extLst>
          </p:cNvPr>
          <p:cNvSpPr txBox="1"/>
          <p:nvPr/>
        </p:nvSpPr>
        <p:spPr>
          <a:xfrm>
            <a:off x="323528" y="404248"/>
            <a:ext cx="7848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脉冲轴支持</a:t>
            </a:r>
            <a:r>
              <a:rPr lang="en-US" altLang="zh-CN" sz="1400" b="1" dirty="0"/>
              <a:t>5</a:t>
            </a:r>
            <a:r>
              <a:rPr lang="zh-CN" altLang="en-US" sz="1400" b="1" dirty="0"/>
              <a:t>轴</a:t>
            </a:r>
            <a:r>
              <a:rPr lang="en-US" altLang="zh-CN" sz="1400" b="1" dirty="0"/>
              <a:t>+</a:t>
            </a:r>
            <a:r>
              <a:rPr lang="zh-CN" altLang="en-US" sz="1400" b="1" dirty="0"/>
              <a:t>总线轴支持</a:t>
            </a:r>
            <a:r>
              <a:rPr lang="en-US" altLang="zh-CN" sz="1400" b="1" dirty="0"/>
              <a:t>32</a:t>
            </a:r>
            <a:r>
              <a:rPr lang="zh-CN" altLang="en-US" sz="1400" b="1" dirty="0"/>
              <a:t>轴，高速计数支持</a:t>
            </a:r>
            <a:r>
              <a:rPr lang="en-US" altLang="zh-CN" sz="1400" b="1" dirty="0"/>
              <a:t>4</a:t>
            </a:r>
            <a:r>
              <a:rPr lang="zh-CN" altLang="en-US" sz="1400" b="1" dirty="0"/>
              <a:t>路硬件高速计数接口</a:t>
            </a:r>
            <a:r>
              <a:rPr lang="en-US" altLang="zh-CN" sz="1400" b="1" dirty="0"/>
              <a:t>/</a:t>
            </a:r>
            <a:r>
              <a:rPr lang="zh-CN" altLang="en-US" sz="1400" b="1" dirty="0"/>
              <a:t>高速脉冲输出</a:t>
            </a:r>
            <a:r>
              <a:rPr lang="en-US" altLang="zh-CN" sz="1400" b="1" dirty="0"/>
              <a:t>5</a:t>
            </a:r>
            <a:r>
              <a:rPr lang="zh-CN" altLang="en-US" sz="1400" b="1" dirty="0"/>
              <a:t>路  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2E6F6DC-401E-F194-F047-083B183DEADE}"/>
              </a:ext>
            </a:extLst>
          </p:cNvPr>
          <p:cNvSpPr txBox="1"/>
          <p:nvPr/>
        </p:nvSpPr>
        <p:spPr>
          <a:xfrm>
            <a:off x="2555776" y="4133694"/>
            <a:ext cx="3897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脉冲控制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总线控制随意选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56A284B-FB93-D8CB-DF98-955A189FE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04358"/>
            <a:ext cx="5868653" cy="323242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4205F56-588D-8693-7538-BA3497E185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42" t="11459" r="29687" b="7500"/>
          <a:stretch>
            <a:fillRect/>
          </a:stretch>
        </p:blipFill>
        <p:spPr>
          <a:xfrm>
            <a:off x="3232222" y="1779662"/>
            <a:ext cx="1272135" cy="8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0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3540158-7FCE-65F7-A9AE-F154CCB5D957}"/>
              </a:ext>
            </a:extLst>
          </p:cNvPr>
          <p:cNvSpPr txBox="1"/>
          <p:nvPr/>
        </p:nvSpPr>
        <p:spPr>
          <a:xfrm>
            <a:off x="107504" y="0"/>
            <a:ext cx="4784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1.7 S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系列产品特点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超高速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3D37C10-4053-344E-9BEF-755EBF6EC713}"/>
              </a:ext>
            </a:extLst>
          </p:cNvPr>
          <p:cNvSpPr txBox="1"/>
          <p:nvPr/>
        </p:nvSpPr>
        <p:spPr>
          <a:xfrm>
            <a:off x="5589792" y="3363838"/>
            <a:ext cx="3568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支持</a:t>
            </a:r>
            <a:r>
              <a:rPr lang="en-US" altLang="zh-CN" dirty="0"/>
              <a:t>4</a:t>
            </a:r>
            <a:r>
              <a:rPr lang="zh-CN" altLang="en-US" dirty="0"/>
              <a:t>路计数硬件通道，</a:t>
            </a:r>
            <a:endParaRPr lang="en-US" altLang="zh-CN" dirty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18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路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常规脉冲单端计数器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脉冲</a:t>
            </a:r>
            <a:r>
              <a:rPr lang="en-US" altLang="zh-CN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方向</a:t>
            </a:r>
            <a:r>
              <a:rPr lang="en-US" altLang="zh-CN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/AB</a:t>
            </a: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相，</a:t>
            </a:r>
            <a:endParaRPr lang="en-US" altLang="zh-CN" kern="1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频率最大为</a:t>
            </a:r>
            <a:r>
              <a:rPr lang="en-US" altLang="zh-CN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200K</a:t>
            </a: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1800" kern="1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93CC451-D40D-7A13-9134-D7D4FCE4C614}"/>
              </a:ext>
            </a:extLst>
          </p:cNvPr>
          <p:cNvSpPr txBox="1"/>
          <p:nvPr/>
        </p:nvSpPr>
        <p:spPr>
          <a:xfrm>
            <a:off x="5580112" y="678118"/>
            <a:ext cx="35244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8</a:t>
            </a:r>
            <a:r>
              <a:rPr lang="zh-CN" altLang="en-US" dirty="0"/>
              <a:t>个常规高速计数器</a:t>
            </a:r>
            <a:endParaRPr lang="en-US" altLang="zh-CN" dirty="0"/>
          </a:p>
          <a:p>
            <a:r>
              <a:rPr lang="zh-CN" altLang="en-US" dirty="0"/>
              <a:t>计数方式支持 线性计数、环形计数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计数模块单点位置比较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脉宽测量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探针位置锁存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计数器预置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D6AA78-C19E-FDE2-047A-A33C73337C1D}"/>
              </a:ext>
            </a:extLst>
          </p:cNvPr>
          <p:cNvSpPr txBox="1"/>
          <p:nvPr/>
        </p:nvSpPr>
        <p:spPr>
          <a:xfrm>
            <a:off x="143376" y="308786"/>
            <a:ext cx="4748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高速计数功能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p:pic>
        <p:nvPicPr>
          <p:cNvPr id="6" name="图片 5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01A3A752-392F-EC34-A168-76EB476C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075"/>
          <a:stretch>
            <a:fillRect/>
          </a:stretch>
        </p:blipFill>
        <p:spPr>
          <a:xfrm>
            <a:off x="176891" y="678118"/>
            <a:ext cx="5257887" cy="322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3540158-7FCE-65F7-A9AE-F154CCB5D957}"/>
              </a:ext>
            </a:extLst>
          </p:cNvPr>
          <p:cNvSpPr txBox="1"/>
          <p:nvPr/>
        </p:nvSpPr>
        <p:spPr>
          <a:xfrm>
            <a:off x="107504" y="0"/>
            <a:ext cx="3786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1.7 S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系列产品特点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超高速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7DF9C19-2A5E-BCD8-015C-F8E3FA94F09C}"/>
              </a:ext>
            </a:extLst>
          </p:cNvPr>
          <p:cNvSpPr txBox="1"/>
          <p:nvPr/>
        </p:nvSpPr>
        <p:spPr>
          <a:xfrm>
            <a:off x="116285" y="393636"/>
            <a:ext cx="4748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高速脉冲输出功能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835B808-5975-1BA5-DF5D-E8B993E2DFF2}"/>
              </a:ext>
            </a:extLst>
          </p:cNvPr>
          <p:cNvSpPr txBox="1"/>
          <p:nvPr/>
        </p:nvSpPr>
        <p:spPr>
          <a:xfrm>
            <a:off x="5666712" y="3219822"/>
            <a:ext cx="3369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支持</a:t>
            </a:r>
            <a:r>
              <a:rPr lang="en-US" altLang="zh-CN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路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常规脉冲</a:t>
            </a:r>
            <a:r>
              <a:rPr lang="zh-CN" altLang="en-US" sz="18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轴控制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sz="18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单端</a:t>
            </a:r>
            <a:r>
              <a:rPr lang="zh-CN" altLang="en-US" sz="18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脉冲输出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脉冲</a:t>
            </a:r>
            <a:r>
              <a:rPr lang="en-US" altLang="zh-CN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方向</a:t>
            </a:r>
            <a:r>
              <a:rPr lang="en-US" altLang="zh-CN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/AB</a:t>
            </a: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相  </a:t>
            </a:r>
            <a:r>
              <a:rPr lang="en-US" altLang="zh-CN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频率最大为</a:t>
            </a:r>
            <a:r>
              <a:rPr lang="en-US" altLang="zh-CN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200K</a:t>
            </a:r>
            <a:r>
              <a:rPr lang="zh-CN" altLang="en-US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kern="1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脉冲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方向（正逻辑或负逻辑）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D03983F-F51F-583F-D536-8CF478E095C7}"/>
              </a:ext>
            </a:extLst>
          </p:cNvPr>
          <p:cNvSpPr txBox="1"/>
          <p:nvPr/>
        </p:nvSpPr>
        <p:spPr>
          <a:xfrm>
            <a:off x="5663489" y="578302"/>
            <a:ext cx="34805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轴软限位功能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轴回原点功能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轴相对定位、轴绝对定位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轴速度控制</a:t>
            </a:r>
            <a:r>
              <a:rPr lang="en-US" altLang="zh-CN" dirty="0"/>
              <a:t>/Jog</a:t>
            </a:r>
            <a:r>
              <a:rPr lang="zh-CN" altLang="en-US" dirty="0"/>
              <a:t>点动运行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轴复位控制、停止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轴状态读取</a:t>
            </a:r>
            <a:endParaRPr lang="en-US" altLang="zh-CN" dirty="0"/>
          </a:p>
        </p:txBody>
      </p:sp>
      <p:pic>
        <p:nvPicPr>
          <p:cNvPr id="4" name="图片 3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6699ECC8-1820-5279-92C7-885D333371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2"/>
          <a:stretch>
            <a:fillRect/>
          </a:stretch>
        </p:blipFill>
        <p:spPr>
          <a:xfrm>
            <a:off x="327844" y="732190"/>
            <a:ext cx="4938046" cy="2221416"/>
          </a:xfrm>
          <a:prstGeom prst="rect">
            <a:avLst/>
          </a:prstGeom>
        </p:spPr>
      </p:pic>
      <p:pic>
        <p:nvPicPr>
          <p:cNvPr id="11" name="图片 10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CB3F7E5E-20DE-9CD4-4F7C-D534B33C7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600" y="2427734"/>
            <a:ext cx="3528392" cy="215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9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274013C3-B578-5997-C2EE-EF823498598D}"/>
              </a:ext>
            </a:extLst>
          </p:cNvPr>
          <p:cNvGrpSpPr/>
          <p:nvPr/>
        </p:nvGrpSpPr>
        <p:grpSpPr>
          <a:xfrm>
            <a:off x="1223752" y="723440"/>
            <a:ext cx="5847160" cy="3307722"/>
            <a:chOff x="1187624" y="707886"/>
            <a:chExt cx="5847160" cy="330772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5E8B3B58-6604-A06D-1DB9-BBAB652B05C4}"/>
                </a:ext>
              </a:extLst>
            </p:cNvPr>
            <p:cNvGrpSpPr/>
            <p:nvPr/>
          </p:nvGrpSpPr>
          <p:grpSpPr>
            <a:xfrm>
              <a:off x="1187624" y="707886"/>
              <a:ext cx="5847160" cy="3307722"/>
              <a:chOff x="1331640" y="757720"/>
              <a:chExt cx="5847160" cy="3307722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C1AED38E-EB77-0C8C-A08E-4D270CD898D3}"/>
                  </a:ext>
                </a:extLst>
              </p:cNvPr>
              <p:cNvGrpSpPr/>
              <p:nvPr/>
            </p:nvGrpSpPr>
            <p:grpSpPr>
              <a:xfrm>
                <a:off x="1331640" y="757720"/>
                <a:ext cx="5847160" cy="3307722"/>
                <a:chOff x="1441399" y="195486"/>
                <a:chExt cx="6120680" cy="3591473"/>
              </a:xfrm>
            </p:grpSpPr>
            <p:pic>
              <p:nvPicPr>
                <p:cNvPr id="56" name="图片 55">
                  <a:extLst>
                    <a:ext uri="{FF2B5EF4-FFF2-40B4-BE49-F238E27FC236}">
                      <a16:creationId xmlns:a16="http://schemas.microsoft.com/office/drawing/2014/main" id="{E94CCE8C-6C1D-6645-EA0A-2E293AD8F7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1399" y="195486"/>
                  <a:ext cx="6120680" cy="3591473"/>
                </a:xfrm>
                <a:prstGeom prst="rect">
                  <a:avLst/>
                </a:prstGeom>
              </p:spPr>
            </p:pic>
            <p:pic>
              <p:nvPicPr>
                <p:cNvPr id="49" name="图片 48">
                  <a:extLst>
                    <a:ext uri="{FF2B5EF4-FFF2-40B4-BE49-F238E27FC236}">
                      <a16:creationId xmlns:a16="http://schemas.microsoft.com/office/drawing/2014/main" id="{D7F79E84-EEDF-4E78-861C-9CAB4A0362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800" t="20364" r="25588" b="21649"/>
                <a:stretch/>
              </p:blipFill>
              <p:spPr>
                <a:xfrm>
                  <a:off x="3250433" y="2900848"/>
                  <a:ext cx="1296145" cy="855168"/>
                </a:xfrm>
                <a:prstGeom prst="rect">
                  <a:avLst/>
                </a:prstGeom>
              </p:spPr>
            </p:pic>
          </p:grpSp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D0B15B3-3FC0-F052-F581-800CCE547FED}"/>
                  </a:ext>
                </a:extLst>
              </p:cNvPr>
              <p:cNvSpPr txBox="1"/>
              <p:nvPr/>
            </p:nvSpPr>
            <p:spPr>
              <a:xfrm>
                <a:off x="1777747" y="2708608"/>
                <a:ext cx="6480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/>
                  <a:t>送料轴</a:t>
                </a:r>
              </a:p>
            </p:txBody>
          </p:sp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D020602-95F9-358C-5AF5-45B44D6AF808}"/>
                  </a:ext>
                </a:extLst>
              </p:cNvPr>
              <p:cNvSpPr txBox="1"/>
              <p:nvPr/>
            </p:nvSpPr>
            <p:spPr>
              <a:xfrm>
                <a:off x="4716016" y="757720"/>
                <a:ext cx="6480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/>
                  <a:t>拉模轴</a:t>
                </a:r>
              </a:p>
            </p:txBody>
          </p: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A80695D-31D6-DE1C-9990-B8B6C4E8474C}"/>
                  </a:ext>
                </a:extLst>
              </p:cNvPr>
              <p:cNvSpPr txBox="1"/>
              <p:nvPr/>
            </p:nvSpPr>
            <p:spPr>
              <a:xfrm>
                <a:off x="4751982" y="3345981"/>
                <a:ext cx="6480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/>
                  <a:t>切刀轴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2EA265F-C43D-69C0-C233-A252D659A5F5}"/>
                </a:ext>
              </a:extLst>
            </p:cNvPr>
            <p:cNvSpPr txBox="1"/>
            <p:nvPr/>
          </p:nvSpPr>
          <p:spPr>
            <a:xfrm>
              <a:off x="2987824" y="2986256"/>
              <a:ext cx="12961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 b="1" dirty="0"/>
                <a:t>位置锁存探针</a:t>
              </a:r>
              <a:r>
                <a:rPr lang="en-US" altLang="zh-CN" sz="800" b="1" dirty="0"/>
                <a:t>1</a:t>
              </a:r>
              <a:endParaRPr lang="zh-CN" altLang="en-US" sz="800" b="1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60FEFEF-EEC3-B0D3-1E25-1182EC4D32BB}"/>
                </a:ext>
              </a:extLst>
            </p:cNvPr>
            <p:cNvSpPr txBox="1"/>
            <p:nvPr/>
          </p:nvSpPr>
          <p:spPr>
            <a:xfrm>
              <a:off x="4355979" y="1854644"/>
              <a:ext cx="8640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 b="1" dirty="0"/>
                <a:t>位置锁存探针</a:t>
              </a:r>
              <a:r>
                <a:rPr lang="en-US" altLang="zh-CN" sz="800" b="1" dirty="0"/>
                <a:t>2</a:t>
              </a:r>
              <a:endParaRPr lang="zh-CN" altLang="en-US" sz="800" b="1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CCD8E22-2AFD-954B-DD96-C7F631C6E434}"/>
                </a:ext>
              </a:extLst>
            </p:cNvPr>
            <p:cNvSpPr txBox="1"/>
            <p:nvPr/>
          </p:nvSpPr>
          <p:spPr>
            <a:xfrm>
              <a:off x="5421875" y="1746922"/>
              <a:ext cx="8640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 b="1" dirty="0"/>
                <a:t>位置锁存探针</a:t>
              </a:r>
              <a:r>
                <a:rPr lang="en-US" altLang="zh-CN" sz="800" b="1" dirty="0"/>
                <a:t>3</a:t>
              </a:r>
              <a:endParaRPr lang="zh-CN" altLang="en-US" sz="800" b="1" dirty="0"/>
            </a:p>
          </p:txBody>
        </p:sp>
      </p:grpSp>
      <p:sp>
        <p:nvSpPr>
          <p:cNvPr id="151" name="文本框 150">
            <a:extLst>
              <a:ext uri="{FF2B5EF4-FFF2-40B4-BE49-F238E27FC236}">
                <a16:creationId xmlns:a16="http://schemas.microsoft.com/office/drawing/2014/main" id="{A6F46DD1-2577-A513-679F-6DDE6BC528FC}"/>
              </a:ext>
            </a:extLst>
          </p:cNvPr>
          <p:cNvSpPr txBox="1"/>
          <p:nvPr/>
        </p:nvSpPr>
        <p:spPr>
          <a:xfrm>
            <a:off x="107504" y="0"/>
            <a:ext cx="4536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1.8 S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产品特点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强轴控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电子凸轮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飞剪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)+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位置锁存（探针）应用方案： 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FCB0E640-1A04-25A8-3BF2-BA3ABBABC66E}"/>
              </a:ext>
            </a:extLst>
          </p:cNvPr>
          <p:cNvSpPr txBox="1"/>
          <p:nvPr/>
        </p:nvSpPr>
        <p:spPr>
          <a:xfrm>
            <a:off x="1115616" y="4115276"/>
            <a:ext cx="691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包装行业使用探针位置锁存，可以对运动部件进行位置最终补偿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286294B-7AE1-09E7-4E57-B123D3BF3643}"/>
              </a:ext>
            </a:extLst>
          </p:cNvPr>
          <p:cNvSpPr/>
          <p:nvPr/>
        </p:nvSpPr>
        <p:spPr>
          <a:xfrm>
            <a:off x="1259632" y="1779662"/>
            <a:ext cx="2304256" cy="5760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noProof="1"/>
          </a:p>
        </p:txBody>
      </p:sp>
    </p:spTree>
    <p:extLst>
      <p:ext uri="{BB962C8B-B14F-4D97-AF65-F5344CB8AC3E}">
        <p14:creationId xmlns:p14="http://schemas.microsoft.com/office/powerpoint/2010/main" val="2676077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文本框 150">
            <a:extLst>
              <a:ext uri="{FF2B5EF4-FFF2-40B4-BE49-F238E27FC236}">
                <a16:creationId xmlns:a16="http://schemas.microsoft.com/office/drawing/2014/main" id="{A6F46DD1-2577-A513-679F-6DDE6BC528FC}"/>
              </a:ext>
            </a:extLst>
          </p:cNvPr>
          <p:cNvSpPr txBox="1"/>
          <p:nvPr/>
        </p:nvSpPr>
        <p:spPr>
          <a:xfrm>
            <a:off x="107504" y="0"/>
            <a:ext cx="4536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1.8 LC1500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系列产品特点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强轴控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CNC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插补轨迹运动：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8E77F02-FF37-D677-11C8-C3FCEC6B4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56" y="589084"/>
            <a:ext cx="4457073" cy="249071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BAFC81-60AD-EA94-8FA8-8D529AF88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1" y="2360664"/>
            <a:ext cx="5256585" cy="237132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7568D95-AB45-0856-DA2A-2C10E3FC9AB9}"/>
              </a:ext>
            </a:extLst>
          </p:cNvPr>
          <p:cNvSpPr txBox="1"/>
          <p:nvPr/>
        </p:nvSpPr>
        <p:spPr>
          <a:xfrm>
            <a:off x="4845387" y="583002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宋体" panose="02010600040101010101" pitchFamily="2" charset="-122"/>
                <a:ea typeface="华文宋体" panose="02010600040101010101" pitchFamily="2" charset="-122"/>
                <a:cs typeface="Arial Unicode MS" panose="020B0604020202020204" pitchFamily="34" charset="-122"/>
              </a:rPr>
              <a:t>6</a:t>
            </a:r>
            <a:r>
              <a:rPr lang="zh-CN" altLang="en-US" sz="1600" dirty="0">
                <a:latin typeface="华文宋体" panose="02010600040101010101" pitchFamily="2" charset="-122"/>
                <a:ea typeface="华文宋体" panose="02010600040101010101" pitchFamily="2" charset="-122"/>
                <a:cs typeface="Arial Unicode MS" panose="020B0604020202020204" pitchFamily="34" charset="-122"/>
              </a:rPr>
              <a:t>轴直线</a:t>
            </a:r>
            <a:r>
              <a:rPr lang="en-US" altLang="zh-CN" sz="1600" dirty="0">
                <a:latin typeface="华文宋体" panose="02010600040101010101" pitchFamily="2" charset="-122"/>
                <a:ea typeface="华文宋体" panose="02010600040101010101" pitchFamily="2" charset="-122"/>
                <a:cs typeface="Arial Unicode MS" panose="020B0604020202020204" pitchFamily="34" charset="-122"/>
              </a:rPr>
              <a:t>/3</a:t>
            </a:r>
            <a:r>
              <a:rPr lang="zh-CN" altLang="en-US" sz="1600" dirty="0">
                <a:latin typeface="华文宋体" panose="02010600040101010101" pitchFamily="2" charset="-122"/>
                <a:ea typeface="华文宋体" panose="02010600040101010101" pitchFamily="2" charset="-122"/>
                <a:cs typeface="Arial Unicode MS" panose="020B0604020202020204" pitchFamily="34" charset="-122"/>
              </a:rPr>
              <a:t>轴圆弧</a:t>
            </a:r>
            <a:r>
              <a:rPr lang="en-US" altLang="zh-CN" sz="1600" dirty="0">
                <a:latin typeface="华文宋体" panose="02010600040101010101" pitchFamily="2" charset="-122"/>
                <a:ea typeface="华文宋体" panose="02010600040101010101" pitchFamily="2" charset="-122"/>
                <a:cs typeface="Arial Unicode MS" panose="020B0604020202020204" pitchFamily="34" charset="-122"/>
              </a:rPr>
              <a:t>/</a:t>
            </a:r>
            <a:r>
              <a:rPr lang="zh-CN" altLang="en-US" sz="1600" dirty="0">
                <a:latin typeface="华文宋体" panose="02010600040101010101" pitchFamily="2" charset="-122"/>
                <a:ea typeface="华文宋体" panose="02010600040101010101" pitchFamily="2" charset="-122"/>
                <a:cs typeface="Arial Unicode MS" panose="020B0604020202020204" pitchFamily="34" charset="-122"/>
              </a:rPr>
              <a:t>样条曲线插补、速度前瞻算法、拐角预处理，内部有三轴直角坐标系机器人、龙门架、</a:t>
            </a:r>
            <a:r>
              <a:rPr lang="en-US" altLang="zh-CN" sz="1600" dirty="0">
                <a:latin typeface="华文宋体" panose="02010600040101010101" pitchFamily="2" charset="-122"/>
                <a:ea typeface="华文宋体" panose="02010600040101010101" pitchFamily="2" charset="-122"/>
                <a:cs typeface="Arial Unicode MS" panose="020B0604020202020204" pitchFamily="34" charset="-122"/>
              </a:rPr>
              <a:t>Scara</a:t>
            </a:r>
            <a:r>
              <a:rPr lang="zh-CN" altLang="en-US" sz="1600" dirty="0">
                <a:latin typeface="华文宋体" panose="02010600040101010101" pitchFamily="2" charset="-122"/>
                <a:ea typeface="华文宋体" panose="02010600040101010101" pitchFamily="2" charset="-122"/>
                <a:cs typeface="Arial Unicode MS" panose="020B0604020202020204" pitchFamily="34" charset="-122"/>
              </a:rPr>
              <a:t>机器人逆运动学模型。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93D7B07-C56B-E023-B16A-87D7DDA10FF2}"/>
              </a:ext>
            </a:extLst>
          </p:cNvPr>
          <p:cNvSpPr txBox="1"/>
          <p:nvPr/>
        </p:nvSpPr>
        <p:spPr>
          <a:xfrm>
            <a:off x="4864387" y="1991332"/>
            <a:ext cx="3134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速度前瞻算法、拐角预处理</a:t>
            </a:r>
          </a:p>
        </p:txBody>
      </p:sp>
    </p:spTree>
    <p:extLst>
      <p:ext uri="{BB962C8B-B14F-4D97-AF65-F5344CB8AC3E}">
        <p14:creationId xmlns:p14="http://schemas.microsoft.com/office/powerpoint/2010/main" val="182815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文本框 150">
            <a:extLst>
              <a:ext uri="{FF2B5EF4-FFF2-40B4-BE49-F238E27FC236}">
                <a16:creationId xmlns:a16="http://schemas.microsoft.com/office/drawing/2014/main" id="{A6F46DD1-2577-A513-679F-6DDE6BC528FC}"/>
              </a:ext>
            </a:extLst>
          </p:cNvPr>
          <p:cNvSpPr txBox="1"/>
          <p:nvPr/>
        </p:nvSpPr>
        <p:spPr>
          <a:xfrm>
            <a:off x="107504" y="0"/>
            <a:ext cx="4536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1.8 LC1500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系列产品特点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强轴控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机器人轴组运动：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75E68D-A405-10EA-51D9-D6D3F66BCF9D}"/>
              </a:ext>
            </a:extLst>
          </p:cNvPr>
          <p:cNvSpPr txBox="1"/>
          <p:nvPr/>
        </p:nvSpPr>
        <p:spPr>
          <a:xfrm>
            <a:off x="251520" y="699542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集成机器人轴组运动学模型算法实现柔性制造用于</a:t>
            </a:r>
            <a:r>
              <a:rPr lang="en-US" altLang="zh-CN" dirty="0"/>
              <a:t>3C</a:t>
            </a:r>
            <a:r>
              <a:rPr lang="zh-CN" altLang="en-US" dirty="0"/>
              <a:t>电子、半导体、包装、食品和医药等行业</a:t>
            </a:r>
            <a:r>
              <a:rPr lang="en-US" altLang="zh-CN" dirty="0"/>
              <a:t>..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9CA2DB-7D38-3B9C-5B97-5106CE9DD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275606"/>
            <a:ext cx="6480720" cy="327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3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2ACE454-1B84-2F2F-2BC9-3B670017098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92221" y="69522"/>
            <a:ext cx="3584101" cy="393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75"/>
              </a:lnSpc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1.9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灵活的系统组网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强连接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574DED2-2A24-3F1F-AC6F-2CD8319C9AF6}"/>
              </a:ext>
            </a:extLst>
          </p:cNvPr>
          <p:cNvGrpSpPr/>
          <p:nvPr/>
        </p:nvGrpSpPr>
        <p:grpSpPr>
          <a:xfrm>
            <a:off x="323528" y="341877"/>
            <a:ext cx="8712968" cy="4318106"/>
            <a:chOff x="311727" y="566777"/>
            <a:chExt cx="8880397" cy="4558989"/>
          </a:xfrm>
        </p:grpSpPr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4F37013D-87A7-90FB-3C3F-DF0CBA9A2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3617" y="3149329"/>
              <a:ext cx="662940" cy="165735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A80794E4-27BA-C000-75E8-AF29DC7CC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2776" y="3774645"/>
              <a:ext cx="817245" cy="428625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709B5865-1513-4B11-079F-220EA7AC3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6948" y="4805726"/>
              <a:ext cx="2628900" cy="320040"/>
            </a:xfrm>
            <a:prstGeom prst="rect">
              <a:avLst/>
            </a:prstGeom>
          </p:spPr>
        </p:pic>
        <p:cxnSp>
          <p:nvCxnSpPr>
            <p:cNvPr id="77" name="직선 연결선 103">
              <a:extLst>
                <a:ext uri="{FF2B5EF4-FFF2-40B4-BE49-F238E27FC236}">
                  <a16:creationId xmlns:a16="http://schemas.microsoft.com/office/drawing/2014/main" id="{6A3E04F4-D513-AA33-4047-3DB1586382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98827" y="4508070"/>
              <a:ext cx="2661285" cy="2858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 type="none" w="med" len="med"/>
            </a:ln>
          </p:spPr>
        </p:cxnSp>
        <p:cxnSp>
          <p:nvCxnSpPr>
            <p:cNvPr id="78" name="직선 연결선 108">
              <a:extLst>
                <a:ext uri="{FF2B5EF4-FFF2-40B4-BE49-F238E27FC236}">
                  <a16:creationId xmlns:a16="http://schemas.microsoft.com/office/drawing/2014/main" id="{B8C03464-B0CA-CD34-452E-B09BA70C29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642468" y="4509956"/>
              <a:ext cx="1" cy="2162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79" name="직선 연결선 109">
              <a:extLst>
                <a:ext uri="{FF2B5EF4-FFF2-40B4-BE49-F238E27FC236}">
                  <a16:creationId xmlns:a16="http://schemas.microsoft.com/office/drawing/2014/main" id="{1454ADB5-0BB8-C162-9186-378F954DCD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286436" y="4509956"/>
              <a:ext cx="1" cy="2162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80" name="직선 연결선 110">
              <a:extLst>
                <a:ext uri="{FF2B5EF4-FFF2-40B4-BE49-F238E27FC236}">
                  <a16:creationId xmlns:a16="http://schemas.microsoft.com/office/drawing/2014/main" id="{2858B70C-E958-DDBF-2FB0-E877723B104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918842" y="4509956"/>
              <a:ext cx="1" cy="2162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81" name="직선 연결선 111">
              <a:extLst>
                <a:ext uri="{FF2B5EF4-FFF2-40B4-BE49-F238E27FC236}">
                  <a16:creationId xmlns:a16="http://schemas.microsoft.com/office/drawing/2014/main" id="{F6727E7C-B750-C250-18C5-A67EA3EA8E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469687" y="4509956"/>
              <a:ext cx="1" cy="2162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82" name="직선 연결선 103">
              <a:extLst>
                <a:ext uri="{FF2B5EF4-FFF2-40B4-BE49-F238E27FC236}">
                  <a16:creationId xmlns:a16="http://schemas.microsoft.com/office/drawing/2014/main" id="{26812316-E34B-B1E8-FD35-AB7E1E2746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58158" y="3440794"/>
              <a:ext cx="3634740" cy="953"/>
            </a:xfrm>
            <a:prstGeom prst="line">
              <a:avLst/>
            </a:prstGeom>
            <a:ln w="19050">
              <a:solidFill>
                <a:schemeClr val="accent2"/>
              </a:solidFill>
              <a:head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3" name="직선 연결선 105">
              <a:extLst>
                <a:ext uri="{FF2B5EF4-FFF2-40B4-BE49-F238E27FC236}">
                  <a16:creationId xmlns:a16="http://schemas.microsoft.com/office/drawing/2014/main" id="{1718AA9A-6C90-B26A-B9BF-2AD7FAABD6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74511" y="3440548"/>
              <a:ext cx="1" cy="216260"/>
            </a:xfrm>
            <a:prstGeom prst="line">
              <a:avLst/>
            </a:prstGeom>
            <a:noFill/>
            <a:ln w="19050" algn="ctr">
              <a:solidFill>
                <a:schemeClr val="accent2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84" name="직선 연결선 107">
              <a:extLst>
                <a:ext uri="{FF2B5EF4-FFF2-40B4-BE49-F238E27FC236}">
                  <a16:creationId xmlns:a16="http://schemas.microsoft.com/office/drawing/2014/main" id="{5FCA0DDD-893A-610B-C868-9B72D00E8B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605728" y="3441679"/>
              <a:ext cx="1" cy="216260"/>
            </a:xfrm>
            <a:prstGeom prst="line">
              <a:avLst/>
            </a:prstGeom>
            <a:noFill/>
            <a:ln w="19050" algn="ctr">
              <a:solidFill>
                <a:schemeClr val="accent2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85" name="직선 연결선 108">
              <a:extLst>
                <a:ext uri="{FF2B5EF4-FFF2-40B4-BE49-F238E27FC236}">
                  <a16:creationId xmlns:a16="http://schemas.microsoft.com/office/drawing/2014/main" id="{DE9033BF-E3A5-2412-C9B6-40A1144C3C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75255" y="3440775"/>
              <a:ext cx="1" cy="216260"/>
            </a:xfrm>
            <a:prstGeom prst="line">
              <a:avLst/>
            </a:prstGeom>
            <a:noFill/>
            <a:ln w="19050" algn="ctr">
              <a:solidFill>
                <a:schemeClr val="accent2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86" name="직선 연결선 109">
              <a:extLst>
                <a:ext uri="{FF2B5EF4-FFF2-40B4-BE49-F238E27FC236}">
                  <a16:creationId xmlns:a16="http://schemas.microsoft.com/office/drawing/2014/main" id="{7F3ED77E-5CD9-D86A-F40B-39654DAF18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719222" y="3440775"/>
              <a:ext cx="1" cy="216260"/>
            </a:xfrm>
            <a:prstGeom prst="line">
              <a:avLst/>
            </a:prstGeom>
            <a:noFill/>
            <a:ln w="19050" algn="ctr">
              <a:solidFill>
                <a:schemeClr val="accent2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87" name="직선 연결선 110">
              <a:extLst>
                <a:ext uri="{FF2B5EF4-FFF2-40B4-BE49-F238E27FC236}">
                  <a16:creationId xmlns:a16="http://schemas.microsoft.com/office/drawing/2014/main" id="{97E8BD57-5C94-3FD2-441C-BD4DB620E2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351629" y="3440775"/>
              <a:ext cx="1" cy="216260"/>
            </a:xfrm>
            <a:prstGeom prst="line">
              <a:avLst/>
            </a:prstGeom>
            <a:noFill/>
            <a:ln w="19050" algn="ctr">
              <a:solidFill>
                <a:schemeClr val="accent2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88" name="직선 연결선 111">
              <a:extLst>
                <a:ext uri="{FF2B5EF4-FFF2-40B4-BE49-F238E27FC236}">
                  <a16:creationId xmlns:a16="http://schemas.microsoft.com/office/drawing/2014/main" id="{7AF2F961-9991-3F06-75C2-CBCF180C51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902474" y="3440775"/>
              <a:ext cx="1" cy="216260"/>
            </a:xfrm>
            <a:prstGeom prst="line">
              <a:avLst/>
            </a:prstGeom>
            <a:noFill/>
            <a:ln w="19050" algn="ctr">
              <a:solidFill>
                <a:schemeClr val="accent2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89" name="직선 연결선 108">
              <a:extLst>
                <a:ext uri="{FF2B5EF4-FFF2-40B4-BE49-F238E27FC236}">
                  <a16:creationId xmlns:a16="http://schemas.microsoft.com/office/drawing/2014/main" id="{6E38729C-865B-BCC7-847D-76C9C0450D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260992" y="3224557"/>
              <a:ext cx="1" cy="216260"/>
            </a:xfrm>
            <a:prstGeom prst="line">
              <a:avLst/>
            </a:prstGeom>
            <a:noFill/>
            <a:ln w="19050" algn="ctr">
              <a:solidFill>
                <a:schemeClr val="accent2"/>
              </a:solidFill>
              <a:round/>
              <a:headEnd type="oval" w="med" len="med"/>
              <a:tailEnd type="oval" w="med" len="med"/>
            </a:ln>
          </p:spPr>
        </p:cxnSp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ECAACB4A-2462-E1F0-2025-2D7B0E46A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8916" y="3791790"/>
              <a:ext cx="634365" cy="394335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1B99E506-5A80-2652-C36E-03B874885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5441" y="3774645"/>
              <a:ext cx="285750" cy="465773"/>
            </a:xfrm>
            <a:prstGeom prst="rect">
              <a:avLst/>
            </a:prstGeom>
          </p:spPr>
        </p:pic>
        <p:cxnSp>
          <p:nvCxnSpPr>
            <p:cNvPr id="92" name="직선 연결선 108">
              <a:extLst>
                <a:ext uri="{FF2B5EF4-FFF2-40B4-BE49-F238E27FC236}">
                  <a16:creationId xmlns:a16="http://schemas.microsoft.com/office/drawing/2014/main" id="{46F67433-3B8F-553E-4036-7AE3D625659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50615" y="4293739"/>
              <a:ext cx="1" cy="2162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</p:cxnSp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62195F7A-AF0D-0112-AB74-1562DDF82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3174" y="3939936"/>
              <a:ext cx="1800225" cy="634863"/>
            </a:xfrm>
            <a:prstGeom prst="rect">
              <a:avLst/>
            </a:prstGeom>
          </p:spPr>
        </p:pic>
        <p:grpSp>
          <p:nvGrpSpPr>
            <p:cNvPr id="94" name="그룹 8">
              <a:extLst>
                <a:ext uri="{FF2B5EF4-FFF2-40B4-BE49-F238E27FC236}">
                  <a16:creationId xmlns:a16="http://schemas.microsoft.com/office/drawing/2014/main" id="{DED7E8F6-0BEA-BF48-B5DD-072CDCECAA97}"/>
                </a:ext>
              </a:extLst>
            </p:cNvPr>
            <p:cNvGrpSpPr/>
            <p:nvPr/>
          </p:nvGrpSpPr>
          <p:grpSpPr bwMode="auto">
            <a:xfrm>
              <a:off x="7453090" y="1675617"/>
              <a:ext cx="1083461" cy="475459"/>
              <a:chOff x="-1041198" y="1556841"/>
              <a:chExt cx="1953868" cy="792393"/>
            </a:xfrm>
          </p:grpSpPr>
          <p:sp>
            <p:nvSpPr>
              <p:cNvPr id="95" name="모서리가 둥근 직사각형 55">
                <a:extLst>
                  <a:ext uri="{FF2B5EF4-FFF2-40B4-BE49-F238E27FC236}">
                    <a16:creationId xmlns:a16="http://schemas.microsoft.com/office/drawing/2014/main" id="{85B8515A-0D3B-1FD9-A8C4-5BE6C6555D1A}"/>
                  </a:ext>
                </a:extLst>
              </p:cNvPr>
              <p:cNvSpPr/>
              <p:nvPr/>
            </p:nvSpPr>
            <p:spPr>
              <a:xfrm>
                <a:off x="-1041198" y="1844077"/>
                <a:ext cx="1944695" cy="487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sz="1350" kern="0">
                  <a:solidFill>
                    <a:srgbClr val="FFFFFF"/>
                  </a:solidFill>
                  <a:latin typeface="Gulim" panose="020B0600000101010101" pitchFamily="50" charset="-127"/>
                  <a:ea typeface="Gulim" panose="020B0600000101010101" pitchFamily="50" charset="-127"/>
                </a:endParaRPr>
              </a:p>
            </p:txBody>
          </p:sp>
          <p:sp>
            <p:nvSpPr>
              <p:cNvPr id="96" name="양쪽 모서리가 잘린 사각형 5">
                <a:extLst>
                  <a:ext uri="{FF2B5EF4-FFF2-40B4-BE49-F238E27FC236}">
                    <a16:creationId xmlns:a16="http://schemas.microsoft.com/office/drawing/2014/main" id="{72120E3E-8FC8-A1E0-E7B7-54FF5110CAB8}"/>
                  </a:ext>
                </a:extLst>
              </p:cNvPr>
              <p:cNvSpPr/>
              <p:nvPr/>
            </p:nvSpPr>
            <p:spPr>
              <a:xfrm>
                <a:off x="-1032025" y="1556841"/>
                <a:ext cx="1944695" cy="263512"/>
              </a:xfrm>
              <a:prstGeom prst="snip2SameRect">
                <a:avLst/>
              </a:prstGeom>
              <a:solidFill>
                <a:srgbClr val="00B050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750" b="1" kern="0" dirty="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控制网络</a:t>
                </a:r>
              </a:p>
            </p:txBody>
          </p:sp>
          <p:sp>
            <p:nvSpPr>
              <p:cNvPr id="97" name="TextBox 6">
                <a:extLst>
                  <a:ext uri="{FF2B5EF4-FFF2-40B4-BE49-F238E27FC236}">
                    <a16:creationId xmlns:a16="http://schemas.microsoft.com/office/drawing/2014/main" id="{8AC957B3-42CC-9258-EEFA-2DBB47F631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955499" y="1849122"/>
                <a:ext cx="1728192" cy="50011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675" kern="0" dirty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</a:rPr>
                  <a:t>∙ EtherNetIP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675" kern="0" dirty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  <a:sym typeface="+mn-ea"/>
                  </a:rPr>
                  <a:t>∙ Modbu</a:t>
                </a:r>
                <a:r>
                  <a:rPr lang="en-US" altLang="zh-CN" sz="675" kern="0" dirty="0">
                    <a:solidFill>
                      <a:srgbClr val="000000"/>
                    </a:solidFill>
                    <a:latin typeface="Malgun Gothic" panose="020B0503020000020004" charset="-127"/>
                    <a:ea typeface="Malgun Gothic" panose="020B0503020000020004" charset="-127"/>
                    <a:sym typeface="+mn-ea"/>
                  </a:rPr>
                  <a:t>sTCP</a:t>
                </a:r>
                <a:endParaRPr lang="en-US" altLang="ko-KR" sz="675" kern="0" dirty="0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</a:endParaRPr>
              </a:p>
            </p:txBody>
          </p:sp>
        </p:grpSp>
        <p:sp>
          <p:nvSpPr>
            <p:cNvPr id="98" name="모서리가 둥근 직사각형 84">
              <a:extLst>
                <a:ext uri="{FF2B5EF4-FFF2-40B4-BE49-F238E27FC236}">
                  <a16:creationId xmlns:a16="http://schemas.microsoft.com/office/drawing/2014/main" id="{1AEC4173-D8C1-70C5-2EEB-340B54560BCF}"/>
                </a:ext>
              </a:extLst>
            </p:cNvPr>
            <p:cNvSpPr/>
            <p:nvPr/>
          </p:nvSpPr>
          <p:spPr bwMode="auto">
            <a:xfrm>
              <a:off x="1572408" y="3038839"/>
              <a:ext cx="1268730" cy="3300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kern="0">
                <a:solidFill>
                  <a:srgbClr val="FFFFFF"/>
                </a:solidFill>
                <a:latin typeface="Gulim" panose="020B0600000101010101" pitchFamily="50" charset="-127"/>
                <a:ea typeface="Gulim" panose="020B0600000101010101" pitchFamily="50" charset="-127"/>
              </a:endParaRPr>
            </a:p>
          </p:txBody>
        </p:sp>
        <p:sp>
          <p:nvSpPr>
            <p:cNvPr id="99" name="양쪽 모서리가 잘린 사각형 85">
              <a:extLst>
                <a:ext uri="{FF2B5EF4-FFF2-40B4-BE49-F238E27FC236}">
                  <a16:creationId xmlns:a16="http://schemas.microsoft.com/office/drawing/2014/main" id="{0C164AEB-4800-4FD6-8409-C3727BACA17D}"/>
                </a:ext>
              </a:extLst>
            </p:cNvPr>
            <p:cNvSpPr/>
            <p:nvPr/>
          </p:nvSpPr>
          <p:spPr bwMode="auto">
            <a:xfrm>
              <a:off x="1572408" y="2948351"/>
              <a:ext cx="1268730" cy="158115"/>
            </a:xfrm>
            <a:prstGeom prst="snip2SameRect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75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内置和外插式</a:t>
              </a:r>
              <a:r>
                <a:rPr lang="en-US" altLang="zh-CN" sz="75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IO</a:t>
              </a:r>
              <a:r>
                <a:rPr lang="zh-CN" altLang="en-US" sz="750" b="1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设计</a:t>
              </a:r>
            </a:p>
          </p:txBody>
        </p:sp>
        <p:sp>
          <p:nvSpPr>
            <p:cNvPr id="100" name="TextBox 202">
              <a:extLst>
                <a:ext uri="{FF2B5EF4-FFF2-40B4-BE49-F238E27FC236}">
                  <a16:creationId xmlns:a16="http://schemas.microsoft.com/office/drawing/2014/main" id="{65F7A145-60D9-5617-8064-7088FF4BD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2408" y="3098847"/>
              <a:ext cx="1127284" cy="3347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∙</a:t>
              </a:r>
              <a:r>
                <a:rPr lang="zh-CN" altLang="en-US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内置</a:t>
              </a:r>
              <a:r>
                <a:rPr lang="ko-KR" altLang="en-US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</a:t>
              </a:r>
              <a:r>
                <a:rPr lang="en-US" altLang="ko-KR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16/</a:t>
              </a:r>
              <a:r>
                <a:rPr lang="zh-CN" altLang="en-US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输出</a:t>
              </a:r>
              <a:r>
                <a:rPr lang="en-US" altLang="zh-CN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16</a:t>
              </a:r>
              <a:endParaRPr lang="en-US" altLang="ko-KR" sz="525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∙</a:t>
              </a:r>
              <a:r>
                <a:rPr lang="zh-CN" altLang="en-US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本地扩展模拟</a:t>
              </a:r>
              <a:r>
                <a:rPr lang="en-US" altLang="zh-CN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/</a:t>
              </a:r>
              <a:r>
                <a:rPr lang="zh-CN" altLang="en-US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数字 </a:t>
              </a:r>
              <a:r>
                <a:rPr lang="ko-KR" altLang="en-US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</a:t>
              </a:r>
              <a:r>
                <a:rPr lang="en-US" altLang="ko-KR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/</a:t>
              </a:r>
              <a:r>
                <a:rPr lang="zh-CN" altLang="en-US" sz="525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输出</a:t>
              </a:r>
              <a:endParaRPr lang="en-US" altLang="ko-KR" sz="525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525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26EC2EF9-88F8-F6C0-CDA5-CF50291804ED}"/>
                </a:ext>
              </a:extLst>
            </p:cNvPr>
            <p:cNvSpPr txBox="1"/>
            <p:nvPr/>
          </p:nvSpPr>
          <p:spPr>
            <a:xfrm>
              <a:off x="2717333" y="4240418"/>
              <a:ext cx="969724" cy="20715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675" dirty="0"/>
                <a:t>LCT-步进系列</a:t>
              </a: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82913A53-79F5-5D12-3EB8-5AABBB0DD1E4}"/>
                </a:ext>
              </a:extLst>
            </p:cNvPr>
            <p:cNvSpPr txBox="1"/>
            <p:nvPr/>
          </p:nvSpPr>
          <p:spPr>
            <a:xfrm>
              <a:off x="4176543" y="4240418"/>
              <a:ext cx="648653" cy="1962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675"/>
                <a:t>LC-</a:t>
              </a:r>
              <a:r>
                <a:rPr lang="en-US" altLang="zh-CN" sz="675"/>
                <a:t>IO</a:t>
              </a:r>
              <a:r>
                <a:rPr lang="zh-CN" altLang="en-US" sz="675"/>
                <a:t>系列</a:t>
              </a:r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77A57CB1-DBCD-EB1B-A90B-D1B8ECC1A578}"/>
                </a:ext>
              </a:extLst>
            </p:cNvPr>
            <p:cNvSpPr txBox="1"/>
            <p:nvPr/>
          </p:nvSpPr>
          <p:spPr>
            <a:xfrm>
              <a:off x="3495029" y="4240418"/>
              <a:ext cx="648653" cy="1962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675" dirty="0"/>
                <a:t>L</a:t>
              </a:r>
              <a:r>
                <a:rPr lang="en-US" altLang="zh-CN" sz="675" dirty="0"/>
                <a:t>D</a:t>
              </a:r>
              <a:r>
                <a:rPr lang="zh-CN" altLang="en-US" sz="675" dirty="0"/>
                <a:t>-</a:t>
              </a:r>
              <a:r>
                <a:rPr lang="en-US" altLang="zh-CN" sz="675" dirty="0"/>
                <a:t>IO</a:t>
              </a:r>
              <a:r>
                <a:rPr lang="zh-CN" altLang="en-US" sz="675" dirty="0"/>
                <a:t>系列</a:t>
              </a: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8A49E8ED-4CF1-5455-7ABD-752ECFA38D59}"/>
                </a:ext>
              </a:extLst>
            </p:cNvPr>
            <p:cNvSpPr txBox="1"/>
            <p:nvPr/>
          </p:nvSpPr>
          <p:spPr>
            <a:xfrm>
              <a:off x="4681368" y="4236131"/>
              <a:ext cx="648653" cy="3000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675"/>
                <a:t>MINI IO</a:t>
              </a:r>
              <a:r>
                <a:rPr lang="zh-CN" altLang="en-US" sz="675"/>
                <a:t>系列</a:t>
              </a:r>
            </a:p>
          </p:txBody>
        </p:sp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DA2E2263-08F5-3DF2-47EB-7D000052D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96333" y="3663427"/>
              <a:ext cx="1546384" cy="526733"/>
            </a:xfrm>
            <a:prstGeom prst="rect">
              <a:avLst/>
            </a:prstGeom>
          </p:spPr>
        </p:pic>
        <p:pic>
          <p:nvPicPr>
            <p:cNvPr id="106" name="Picture 29">
              <a:extLst>
                <a:ext uri="{FF2B5EF4-FFF2-40B4-BE49-F238E27FC236}">
                  <a16:creationId xmlns:a16="http://schemas.microsoft.com/office/drawing/2014/main" id="{BE1B290D-CD24-C58F-B60F-4DBB01E0D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54349" y="4805727"/>
              <a:ext cx="394811" cy="239554"/>
            </a:xfrm>
            <a:prstGeom prst="rect">
              <a:avLst/>
            </a:prstGeom>
          </p:spPr>
        </p:pic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FF4B4A0C-F284-C43C-5884-97A9C047C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46689"/>
            <a:stretch>
              <a:fillRect/>
            </a:stretch>
          </p:blipFill>
          <p:spPr>
            <a:xfrm>
              <a:off x="2022941" y="3695588"/>
              <a:ext cx="226219" cy="624364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A6833919-9979-CFE3-2DFC-AC7134889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46689"/>
            <a:stretch>
              <a:fillRect/>
            </a:stretch>
          </p:blipFill>
          <p:spPr>
            <a:xfrm>
              <a:off x="2473473" y="3695588"/>
              <a:ext cx="226219" cy="624364"/>
            </a:xfrm>
            <a:prstGeom prst="rect">
              <a:avLst/>
            </a:prstGeom>
          </p:spPr>
        </p:pic>
        <p:pic>
          <p:nvPicPr>
            <p:cNvPr id="109" name="Picture 29">
              <a:extLst>
                <a:ext uri="{FF2B5EF4-FFF2-40B4-BE49-F238E27FC236}">
                  <a16:creationId xmlns:a16="http://schemas.microsoft.com/office/drawing/2014/main" id="{92876786-28E0-A483-73B4-C767C5C5E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15675" y="4824914"/>
              <a:ext cx="394811" cy="239554"/>
            </a:xfrm>
            <a:prstGeom prst="rect">
              <a:avLst/>
            </a:prstGeom>
          </p:spPr>
        </p:pic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id="{0A935353-B7EE-3608-CB71-F14B432E3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28938" y="718701"/>
              <a:ext cx="506254" cy="379571"/>
            </a:xfrm>
            <a:prstGeom prst="rect">
              <a:avLst/>
            </a:prstGeom>
          </p:spPr>
        </p:pic>
        <p:cxnSp>
          <p:nvCxnSpPr>
            <p:cNvPr id="111" name="직선 연결선 92">
              <a:extLst>
                <a:ext uri="{FF2B5EF4-FFF2-40B4-BE49-F238E27FC236}">
                  <a16:creationId xmlns:a16="http://schemas.microsoft.com/office/drawing/2014/main" id="{548B5913-174D-5E75-73A6-A96808EDF9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82060" y="1185397"/>
              <a:ext cx="0" cy="216260"/>
            </a:xfrm>
            <a:prstGeom prst="line">
              <a:avLst/>
            </a:prstGeom>
            <a:noFill/>
            <a:ln w="9525" algn="ctr">
              <a:solidFill>
                <a:srgbClr val="333399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112" name="직선 연결선 93">
              <a:extLst>
                <a:ext uri="{FF2B5EF4-FFF2-40B4-BE49-F238E27FC236}">
                  <a16:creationId xmlns:a16="http://schemas.microsoft.com/office/drawing/2014/main" id="{26C637F6-D74A-42D4-6560-B586DA30C6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938145" y="1185397"/>
              <a:ext cx="1" cy="216260"/>
            </a:xfrm>
            <a:prstGeom prst="line">
              <a:avLst/>
            </a:prstGeom>
            <a:noFill/>
            <a:ln w="9525" algn="ctr">
              <a:solidFill>
                <a:srgbClr val="333399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113" name="직선 연결선 94">
              <a:extLst>
                <a:ext uri="{FF2B5EF4-FFF2-40B4-BE49-F238E27FC236}">
                  <a16:creationId xmlns:a16="http://schemas.microsoft.com/office/drawing/2014/main" id="{C1434198-1D52-498B-8E0E-28163F0E43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35973" y="1401657"/>
              <a:ext cx="2079000" cy="0"/>
            </a:xfrm>
            <a:prstGeom prst="line">
              <a:avLst/>
            </a:prstGeom>
            <a:noFill/>
            <a:ln w="25400" algn="ctr">
              <a:solidFill>
                <a:srgbClr val="333399"/>
              </a:solidFill>
              <a:round/>
            </a:ln>
          </p:spPr>
        </p:cxnSp>
        <p:cxnSp>
          <p:nvCxnSpPr>
            <p:cNvPr id="114" name="직선 연결선 97">
              <a:extLst>
                <a:ext uri="{FF2B5EF4-FFF2-40B4-BE49-F238E27FC236}">
                  <a16:creationId xmlns:a16="http://schemas.microsoft.com/office/drawing/2014/main" id="{9209D306-7092-DB3C-A3F3-841D4C7266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802241" y="1189369"/>
              <a:ext cx="1" cy="216260"/>
            </a:xfrm>
            <a:prstGeom prst="line">
              <a:avLst/>
            </a:prstGeom>
            <a:noFill/>
            <a:ln w="9525" algn="ctr">
              <a:solidFill>
                <a:srgbClr val="333399"/>
              </a:solidFill>
              <a:round/>
              <a:headEnd type="oval" w="med" len="med"/>
              <a:tailEnd type="oval" w="med" len="med"/>
            </a:ln>
          </p:spPr>
        </p:cxnSp>
        <p:cxnSp>
          <p:nvCxnSpPr>
            <p:cNvPr id="115" name="직선 연결선 117">
              <a:extLst>
                <a:ext uri="{FF2B5EF4-FFF2-40B4-BE49-F238E27FC236}">
                  <a16:creationId xmlns:a16="http://schemas.microsoft.com/office/drawing/2014/main" id="{616CB994-1349-6BF2-E2D8-CF5D14CD16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759042" y="1405453"/>
              <a:ext cx="3334" cy="273368"/>
            </a:xfrm>
            <a:prstGeom prst="line">
              <a:avLst/>
            </a:prstGeom>
            <a:noFill/>
            <a:ln w="25400" algn="ctr">
              <a:solidFill>
                <a:srgbClr val="333399"/>
              </a:solidFill>
              <a:round/>
            </a:ln>
          </p:spPr>
        </p:cxnSp>
        <p:pic>
          <p:nvPicPr>
            <p:cNvPr id="116" name="图片 115">
              <a:extLst>
                <a:ext uri="{FF2B5EF4-FFF2-40B4-BE49-F238E27FC236}">
                  <a16:creationId xmlns:a16="http://schemas.microsoft.com/office/drawing/2014/main" id="{135B3CC3-E808-CF61-FCDF-FBD1B5F3A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64267" y="566777"/>
              <a:ext cx="547688" cy="531495"/>
            </a:xfrm>
            <a:prstGeom prst="rect">
              <a:avLst/>
            </a:prstGeom>
          </p:spPr>
        </p:pic>
        <p:pic>
          <p:nvPicPr>
            <p:cNvPr id="117" name="图片 116">
              <a:extLst>
                <a:ext uri="{FF2B5EF4-FFF2-40B4-BE49-F238E27FC236}">
                  <a16:creationId xmlns:a16="http://schemas.microsoft.com/office/drawing/2014/main" id="{0D7FD4EB-8827-708A-9B99-5A55AF81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19124" y="718701"/>
              <a:ext cx="535305" cy="413861"/>
            </a:xfrm>
            <a:prstGeom prst="rect">
              <a:avLst/>
            </a:prstGeom>
          </p:spPr>
        </p:pic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522F5C9E-66A1-5AC1-40A2-2F7FDA16EAC7}"/>
                </a:ext>
              </a:extLst>
            </p:cNvPr>
            <p:cNvSpPr txBox="1"/>
            <p:nvPr/>
          </p:nvSpPr>
          <p:spPr>
            <a:xfrm>
              <a:off x="1380834" y="4332003"/>
              <a:ext cx="899717" cy="1962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675"/>
                <a:t>LCT-伺服系列</a:t>
              </a:r>
            </a:p>
          </p:txBody>
        </p: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D417F1F4-DD1B-2BDF-B599-CD0D6F95D27A}"/>
                </a:ext>
              </a:extLst>
            </p:cNvPr>
            <p:cNvSpPr txBox="1"/>
            <p:nvPr/>
          </p:nvSpPr>
          <p:spPr>
            <a:xfrm>
              <a:off x="2458402" y="1132562"/>
              <a:ext cx="648653" cy="3000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675" dirty="0"/>
                <a:t>LCT-</a:t>
              </a:r>
              <a:r>
                <a:rPr lang="en-US" altLang="zh-CN" sz="675" dirty="0"/>
                <a:t>HMI</a:t>
              </a:r>
              <a:r>
                <a:rPr lang="zh-CN" altLang="en-US" sz="675" dirty="0"/>
                <a:t>系列</a:t>
              </a:r>
            </a:p>
          </p:txBody>
        </p:sp>
        <p:pic>
          <p:nvPicPr>
            <p:cNvPr id="120" name="图片 119">
              <a:extLst>
                <a:ext uri="{FF2B5EF4-FFF2-40B4-BE49-F238E27FC236}">
                  <a16:creationId xmlns:a16="http://schemas.microsoft.com/office/drawing/2014/main" id="{B1F10C1E-0335-9552-5737-2514E912B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27264" y="2707408"/>
              <a:ext cx="1715453" cy="530066"/>
            </a:xfrm>
            <a:prstGeom prst="rect">
              <a:avLst/>
            </a:prstGeom>
          </p:spPr>
        </p:pic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528D4F47-532F-40E0-C0AA-9364DD589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473" y="2438931"/>
              <a:ext cx="1819207" cy="909604"/>
            </a:xfrm>
            <a:prstGeom prst="rect">
              <a:avLst/>
            </a:prstGeom>
          </p:spPr>
        </p:pic>
        <p:pic>
          <p:nvPicPr>
            <p:cNvPr id="122" name="图片 121">
              <a:extLst>
                <a:ext uri="{FF2B5EF4-FFF2-40B4-BE49-F238E27FC236}">
                  <a16:creationId xmlns:a16="http://schemas.microsoft.com/office/drawing/2014/main" id="{3A0F9B6B-DEF5-0A57-6ED0-45B651689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868" y="1201327"/>
              <a:ext cx="538218" cy="233050"/>
            </a:xfrm>
            <a:prstGeom prst="rect">
              <a:avLst/>
            </a:prstGeom>
          </p:spPr>
        </p:pic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id="{2A2C663F-DDF1-D5AE-ED33-5D762F2AE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429" y="1064205"/>
              <a:ext cx="535306" cy="166759"/>
            </a:xfrm>
            <a:prstGeom prst="rect">
              <a:avLst/>
            </a:prstGeom>
          </p:spPr>
        </p:pic>
        <p:pic>
          <p:nvPicPr>
            <p:cNvPr id="124" name="图片 123">
              <a:extLst>
                <a:ext uri="{FF2B5EF4-FFF2-40B4-BE49-F238E27FC236}">
                  <a16:creationId xmlns:a16="http://schemas.microsoft.com/office/drawing/2014/main" id="{2A749BC0-67D8-6401-C6FC-B7875E725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816" y="4381430"/>
              <a:ext cx="579767" cy="236655"/>
            </a:xfrm>
            <a:prstGeom prst="rect">
              <a:avLst/>
            </a:prstGeom>
          </p:spPr>
        </p:pic>
        <p:cxnSp>
          <p:nvCxnSpPr>
            <p:cNvPr id="130" name="直接连接符 129">
              <a:extLst>
                <a:ext uri="{FF2B5EF4-FFF2-40B4-BE49-F238E27FC236}">
                  <a16:creationId xmlns:a16="http://schemas.microsoft.com/office/drawing/2014/main" id="{C1B9A556-B655-D14A-4AAA-3B04C854B204}"/>
                </a:ext>
              </a:extLst>
            </p:cNvPr>
            <p:cNvCxnSpPr>
              <a:cxnSpLocks/>
            </p:cNvCxnSpPr>
            <p:nvPr/>
          </p:nvCxnSpPr>
          <p:spPr>
            <a:xfrm>
              <a:off x="2805657" y="1983185"/>
              <a:ext cx="799472" cy="684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>
              <a:extLst>
                <a:ext uri="{FF2B5EF4-FFF2-40B4-BE49-F238E27FC236}">
                  <a16:creationId xmlns:a16="http://schemas.microsoft.com/office/drawing/2014/main" id="{3AF6AEB1-837A-2426-3B80-38CBE7086913}"/>
                </a:ext>
              </a:extLst>
            </p:cNvPr>
            <p:cNvCxnSpPr/>
            <p:nvPr/>
          </p:nvCxnSpPr>
          <p:spPr>
            <a:xfrm>
              <a:off x="4004865" y="1990025"/>
              <a:ext cx="799472" cy="684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4" name="图片 133">
              <a:extLst>
                <a:ext uri="{FF2B5EF4-FFF2-40B4-BE49-F238E27FC236}">
                  <a16:creationId xmlns:a16="http://schemas.microsoft.com/office/drawing/2014/main" id="{08E6DE77-729D-8920-EB57-0A31B6C35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20" y="1708377"/>
              <a:ext cx="429965" cy="182838"/>
            </a:xfrm>
            <a:prstGeom prst="rect">
              <a:avLst/>
            </a:prstGeom>
          </p:spPr>
        </p:pic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9BA28E3F-1757-5B36-0E18-127D2FBE2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515" y="1696586"/>
              <a:ext cx="429965" cy="182838"/>
            </a:xfrm>
            <a:prstGeom prst="rect">
              <a:avLst/>
            </a:prstGeom>
          </p:spPr>
        </p:pic>
        <p:cxnSp>
          <p:nvCxnSpPr>
            <p:cNvPr id="136" name="直接连接符 135">
              <a:extLst>
                <a:ext uri="{FF2B5EF4-FFF2-40B4-BE49-F238E27FC236}">
                  <a16:creationId xmlns:a16="http://schemas.microsoft.com/office/drawing/2014/main" id="{FE344E10-E5AF-8A3F-5858-FBB932635FBC}"/>
                </a:ext>
              </a:extLst>
            </p:cNvPr>
            <p:cNvCxnSpPr/>
            <p:nvPr/>
          </p:nvCxnSpPr>
          <p:spPr>
            <a:xfrm>
              <a:off x="4950661" y="1983109"/>
              <a:ext cx="799472" cy="684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6B69F7AC-5E00-7BE6-0EB4-E40316293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189485" y="1928736"/>
              <a:ext cx="228620" cy="274344"/>
            </a:xfrm>
            <a:prstGeom prst="rect">
              <a:avLst/>
            </a:prstGeom>
          </p:spPr>
        </p:pic>
        <p:pic>
          <p:nvPicPr>
            <p:cNvPr id="138" name="Picture 8">
              <a:extLst>
                <a:ext uri="{FF2B5EF4-FFF2-40B4-BE49-F238E27FC236}">
                  <a16:creationId xmlns:a16="http://schemas.microsoft.com/office/drawing/2014/main" id="{E547AEE0-0BB6-C891-3D3C-5131C26C2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45719" y="1365243"/>
              <a:ext cx="612794" cy="891888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39" name="直接连接符 138">
              <a:extLst>
                <a:ext uri="{FF2B5EF4-FFF2-40B4-BE49-F238E27FC236}">
                  <a16:creationId xmlns:a16="http://schemas.microsoft.com/office/drawing/2014/main" id="{9C12FEAE-7D65-FE56-0142-E57A36BBFC5A}"/>
                </a:ext>
              </a:extLst>
            </p:cNvPr>
            <p:cNvCxnSpPr/>
            <p:nvPr/>
          </p:nvCxnSpPr>
          <p:spPr>
            <a:xfrm>
              <a:off x="6172682" y="2027853"/>
              <a:ext cx="799472" cy="684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0" name="图片 139" descr="工控机">
              <a:extLst>
                <a:ext uri="{FF2B5EF4-FFF2-40B4-BE49-F238E27FC236}">
                  <a16:creationId xmlns:a16="http://schemas.microsoft.com/office/drawing/2014/main" id="{5B7D8B09-7011-A968-563A-40359BBC4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716780" y="1675618"/>
              <a:ext cx="549299" cy="519386"/>
            </a:xfrm>
            <a:prstGeom prst="rect">
              <a:avLst/>
            </a:prstGeom>
          </p:spPr>
        </p:pic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C57497B7-EE01-394A-23DE-10116D2F23D8}"/>
                </a:ext>
              </a:extLst>
            </p:cNvPr>
            <p:cNvSpPr txBox="1"/>
            <p:nvPr/>
          </p:nvSpPr>
          <p:spPr>
            <a:xfrm>
              <a:off x="2058798" y="2227646"/>
              <a:ext cx="61279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主控</a:t>
              </a:r>
              <a:r>
                <a:rPr lang="en-US" altLang="zh-CN" sz="900" dirty="0"/>
                <a:t>1#</a:t>
              </a:r>
              <a:endParaRPr lang="zh-CN" altLang="en-US" sz="900" dirty="0"/>
            </a:p>
          </p:txBody>
        </p:sp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96470A6C-44BD-EF03-5D60-C1186AFAE965}"/>
                </a:ext>
              </a:extLst>
            </p:cNvPr>
            <p:cNvSpPr txBox="1"/>
            <p:nvPr/>
          </p:nvSpPr>
          <p:spPr>
            <a:xfrm>
              <a:off x="6746776" y="2243629"/>
              <a:ext cx="9041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机器视觉</a:t>
              </a:r>
            </a:p>
          </p:txBody>
        </p:sp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30FFAC15-F0C9-F251-1DFA-7687C5991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794" y="1681408"/>
              <a:ext cx="429965" cy="182838"/>
            </a:xfrm>
            <a:prstGeom prst="rect">
              <a:avLst/>
            </a:prstGeom>
          </p:spPr>
        </p:pic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ACE45AAF-EC89-BDEC-01EC-B46C16033BF5}"/>
                </a:ext>
              </a:extLst>
            </p:cNvPr>
            <p:cNvGrpSpPr/>
            <p:nvPr/>
          </p:nvGrpSpPr>
          <p:grpSpPr>
            <a:xfrm>
              <a:off x="2383230" y="2328161"/>
              <a:ext cx="2718190" cy="370583"/>
              <a:chOff x="3177639" y="3104215"/>
              <a:chExt cx="2078831" cy="494110"/>
            </a:xfrm>
          </p:grpSpPr>
          <p:cxnSp>
            <p:nvCxnSpPr>
              <p:cNvPr id="144" name="직선 연결선 92">
                <a:extLst>
                  <a:ext uri="{FF2B5EF4-FFF2-40B4-BE49-F238E27FC236}">
                    <a16:creationId xmlns:a16="http://schemas.microsoft.com/office/drawing/2014/main" id="{6F3412AF-0C0F-3E97-0978-24A11F46EDB9}"/>
                  </a:ext>
                </a:extLst>
              </p:cNvPr>
              <p:cNvCxnSpPr/>
              <p:nvPr/>
            </p:nvCxnSpPr>
            <p:spPr>
              <a:xfrm>
                <a:off x="3524111" y="3104215"/>
                <a:ext cx="0" cy="216694"/>
              </a:xfrm>
              <a:prstGeom prst="line">
                <a:avLst/>
              </a:prstGeom>
              <a:ln w="9525" cap="flat" cmpd="sng">
                <a:solidFill>
                  <a:schemeClr val="accent6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cxnSp>
            <p:nvCxnSpPr>
              <p:cNvPr id="145" name="직선 연결선 93">
                <a:extLst>
                  <a:ext uri="{FF2B5EF4-FFF2-40B4-BE49-F238E27FC236}">
                    <a16:creationId xmlns:a16="http://schemas.microsoft.com/office/drawing/2014/main" id="{1619BA84-CA90-B53A-8C42-3FCBCFC297B7}"/>
                  </a:ext>
                </a:extLst>
              </p:cNvPr>
              <p:cNvCxnSpPr/>
              <p:nvPr/>
            </p:nvCxnSpPr>
            <p:spPr>
              <a:xfrm flipH="1">
                <a:off x="4280157" y="3104215"/>
                <a:ext cx="0" cy="216694"/>
              </a:xfrm>
              <a:prstGeom prst="line">
                <a:avLst/>
              </a:prstGeom>
              <a:ln w="9525" cap="flat" cmpd="sng">
                <a:solidFill>
                  <a:schemeClr val="accent6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cxnSp>
            <p:nvCxnSpPr>
              <p:cNvPr id="146" name="직선 연결선 94">
                <a:extLst>
                  <a:ext uri="{FF2B5EF4-FFF2-40B4-BE49-F238E27FC236}">
                    <a16:creationId xmlns:a16="http://schemas.microsoft.com/office/drawing/2014/main" id="{0117B419-D795-98C6-8951-54D67F400A72}"/>
                  </a:ext>
                </a:extLst>
              </p:cNvPr>
              <p:cNvCxnSpPr/>
              <p:nvPr/>
            </p:nvCxnSpPr>
            <p:spPr>
              <a:xfrm>
                <a:off x="3177639" y="3320909"/>
                <a:ext cx="2078831" cy="0"/>
              </a:xfrm>
              <a:prstGeom prst="line">
                <a:avLst/>
              </a:prstGeom>
              <a:ln w="2540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직선 연결선 97">
                <a:extLst>
                  <a:ext uri="{FF2B5EF4-FFF2-40B4-BE49-F238E27FC236}">
                    <a16:creationId xmlns:a16="http://schemas.microsoft.com/office/drawing/2014/main" id="{00470141-624A-4202-3484-3E005CE17C4E}"/>
                  </a:ext>
                </a:extLst>
              </p:cNvPr>
              <p:cNvCxnSpPr/>
              <p:nvPr/>
            </p:nvCxnSpPr>
            <p:spPr>
              <a:xfrm flipH="1">
                <a:off x="5143361" y="3108978"/>
                <a:ext cx="0" cy="215504"/>
              </a:xfrm>
              <a:prstGeom prst="line">
                <a:avLst/>
              </a:prstGeom>
              <a:ln w="9525" cap="flat" cmpd="sng">
                <a:solidFill>
                  <a:schemeClr val="accent6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cxnSp>
            <p:nvCxnSpPr>
              <p:cNvPr id="148" name="직선 연결선 117">
                <a:extLst>
                  <a:ext uri="{FF2B5EF4-FFF2-40B4-BE49-F238E27FC236}">
                    <a16:creationId xmlns:a16="http://schemas.microsoft.com/office/drawing/2014/main" id="{F9329FC1-62C3-CE58-A510-E928AFB21B0B}"/>
                  </a:ext>
                </a:extLst>
              </p:cNvPr>
              <p:cNvCxnSpPr/>
              <p:nvPr/>
            </p:nvCxnSpPr>
            <p:spPr>
              <a:xfrm flipH="1">
                <a:off x="4100373" y="3324481"/>
                <a:ext cx="3572" cy="273844"/>
              </a:xfrm>
              <a:prstGeom prst="line">
                <a:avLst/>
              </a:prstGeom>
              <a:ln w="2540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1" name="直接连接符 150">
              <a:extLst>
                <a:ext uri="{FF2B5EF4-FFF2-40B4-BE49-F238E27FC236}">
                  <a16:creationId xmlns:a16="http://schemas.microsoft.com/office/drawing/2014/main" id="{3C11D634-3911-C377-4E48-942F36F06E90}"/>
                </a:ext>
              </a:extLst>
            </p:cNvPr>
            <p:cNvCxnSpPr/>
            <p:nvPr/>
          </p:nvCxnSpPr>
          <p:spPr>
            <a:xfrm flipV="1">
              <a:off x="311727" y="1441608"/>
              <a:ext cx="7798025" cy="3272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>
              <a:extLst>
                <a:ext uri="{FF2B5EF4-FFF2-40B4-BE49-F238E27FC236}">
                  <a16:creationId xmlns:a16="http://schemas.microsoft.com/office/drawing/2014/main" id="{431CE5E1-D940-09A6-21CD-8E9A9EF7320B}"/>
                </a:ext>
              </a:extLst>
            </p:cNvPr>
            <p:cNvCxnSpPr/>
            <p:nvPr/>
          </p:nvCxnSpPr>
          <p:spPr>
            <a:xfrm flipV="1">
              <a:off x="387423" y="2415676"/>
              <a:ext cx="7798025" cy="3272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>
              <a:extLst>
                <a:ext uri="{FF2B5EF4-FFF2-40B4-BE49-F238E27FC236}">
                  <a16:creationId xmlns:a16="http://schemas.microsoft.com/office/drawing/2014/main" id="{A8A2C676-4B5E-CFEC-A0B7-3B6EE1F6939A}"/>
                </a:ext>
              </a:extLst>
            </p:cNvPr>
            <p:cNvCxnSpPr/>
            <p:nvPr/>
          </p:nvCxnSpPr>
          <p:spPr>
            <a:xfrm flipV="1">
              <a:off x="377701" y="3428688"/>
              <a:ext cx="7798025" cy="3272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>
              <a:extLst>
                <a:ext uri="{FF2B5EF4-FFF2-40B4-BE49-F238E27FC236}">
                  <a16:creationId xmlns:a16="http://schemas.microsoft.com/office/drawing/2014/main" id="{E825825F-E270-D80C-F167-47B91AF99EAD}"/>
                </a:ext>
              </a:extLst>
            </p:cNvPr>
            <p:cNvCxnSpPr/>
            <p:nvPr/>
          </p:nvCxnSpPr>
          <p:spPr>
            <a:xfrm flipV="1">
              <a:off x="394142" y="4540167"/>
              <a:ext cx="7798025" cy="3272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矩形: 圆角 154">
              <a:extLst>
                <a:ext uri="{FF2B5EF4-FFF2-40B4-BE49-F238E27FC236}">
                  <a16:creationId xmlns:a16="http://schemas.microsoft.com/office/drawing/2014/main" id="{D25152BD-99D8-FBE2-8983-11B3B9CFC1A3}"/>
                </a:ext>
              </a:extLst>
            </p:cNvPr>
            <p:cNvSpPr/>
            <p:nvPr/>
          </p:nvSpPr>
          <p:spPr>
            <a:xfrm>
              <a:off x="361297" y="1172469"/>
              <a:ext cx="645319" cy="22889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b="1" dirty="0"/>
                <a:t>信息层</a:t>
              </a:r>
            </a:p>
          </p:txBody>
        </p:sp>
        <p:sp>
          <p:nvSpPr>
            <p:cNvPr id="156" name="矩形: 圆角 155">
              <a:extLst>
                <a:ext uri="{FF2B5EF4-FFF2-40B4-BE49-F238E27FC236}">
                  <a16:creationId xmlns:a16="http://schemas.microsoft.com/office/drawing/2014/main" id="{B3A71B9D-5B77-C6CB-1BD9-946BE03EE56C}"/>
                </a:ext>
              </a:extLst>
            </p:cNvPr>
            <p:cNvSpPr/>
            <p:nvPr/>
          </p:nvSpPr>
          <p:spPr>
            <a:xfrm>
              <a:off x="360470" y="2143029"/>
              <a:ext cx="682540" cy="22889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b="1" dirty="0"/>
                <a:t>总控</a:t>
              </a:r>
            </a:p>
          </p:txBody>
        </p:sp>
        <p:sp>
          <p:nvSpPr>
            <p:cNvPr id="157" name="矩形: 圆角 156">
              <a:extLst>
                <a:ext uri="{FF2B5EF4-FFF2-40B4-BE49-F238E27FC236}">
                  <a16:creationId xmlns:a16="http://schemas.microsoft.com/office/drawing/2014/main" id="{C4CB0679-5E1A-DFBA-8ADE-2A884401629F}"/>
                </a:ext>
              </a:extLst>
            </p:cNvPr>
            <p:cNvSpPr/>
            <p:nvPr/>
          </p:nvSpPr>
          <p:spPr>
            <a:xfrm>
              <a:off x="364540" y="3144908"/>
              <a:ext cx="678472" cy="22889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b="1" dirty="0"/>
                <a:t>分散控制</a:t>
              </a:r>
            </a:p>
          </p:txBody>
        </p:sp>
        <p:sp>
          <p:nvSpPr>
            <p:cNvPr id="158" name="矩形: 圆角 157">
              <a:extLst>
                <a:ext uri="{FF2B5EF4-FFF2-40B4-BE49-F238E27FC236}">
                  <a16:creationId xmlns:a16="http://schemas.microsoft.com/office/drawing/2014/main" id="{FE26DD49-AAD5-BE0B-EBDE-ED525698D5B5}"/>
                </a:ext>
              </a:extLst>
            </p:cNvPr>
            <p:cNvSpPr/>
            <p:nvPr/>
          </p:nvSpPr>
          <p:spPr>
            <a:xfrm>
              <a:off x="386950" y="4288676"/>
              <a:ext cx="654812" cy="22889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b="1" dirty="0"/>
                <a:t>驱动层</a:t>
              </a:r>
            </a:p>
          </p:txBody>
        </p:sp>
        <p:sp>
          <p:nvSpPr>
            <p:cNvPr id="160" name="矩形: 圆角 159">
              <a:extLst>
                <a:ext uri="{FF2B5EF4-FFF2-40B4-BE49-F238E27FC236}">
                  <a16:creationId xmlns:a16="http://schemas.microsoft.com/office/drawing/2014/main" id="{542B3208-79DA-7697-ADF6-C58949A3F468}"/>
                </a:ext>
              </a:extLst>
            </p:cNvPr>
            <p:cNvSpPr/>
            <p:nvPr/>
          </p:nvSpPr>
          <p:spPr>
            <a:xfrm>
              <a:off x="360470" y="4825981"/>
              <a:ext cx="678472" cy="22889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b="1" dirty="0"/>
                <a:t>执行层</a:t>
              </a:r>
            </a:p>
          </p:txBody>
        </p:sp>
        <p:cxnSp>
          <p:nvCxnSpPr>
            <p:cNvPr id="162" name="直接箭头连接符 161">
              <a:extLst>
                <a:ext uri="{FF2B5EF4-FFF2-40B4-BE49-F238E27FC236}">
                  <a16:creationId xmlns:a16="http://schemas.microsoft.com/office/drawing/2014/main" id="{FD9DA980-BCDA-D58D-BEE5-A5786F61DCC8}"/>
                </a:ext>
              </a:extLst>
            </p:cNvPr>
            <p:cNvCxnSpPr>
              <a:stCxn id="107" idx="2"/>
            </p:cNvCxnSpPr>
            <p:nvPr/>
          </p:nvCxnSpPr>
          <p:spPr>
            <a:xfrm>
              <a:off x="2136051" y="4319951"/>
              <a:ext cx="1249" cy="4857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箭头连接符 162">
              <a:extLst>
                <a:ext uri="{FF2B5EF4-FFF2-40B4-BE49-F238E27FC236}">
                  <a16:creationId xmlns:a16="http://schemas.microsoft.com/office/drawing/2014/main" id="{E9198D7F-081E-B9A9-DB1D-5C3EC528BFEB}"/>
                </a:ext>
              </a:extLst>
            </p:cNvPr>
            <p:cNvCxnSpPr/>
            <p:nvPr/>
          </p:nvCxnSpPr>
          <p:spPr>
            <a:xfrm>
              <a:off x="2588867" y="4306886"/>
              <a:ext cx="1249" cy="4857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文本框 163">
              <a:extLst>
                <a:ext uri="{FF2B5EF4-FFF2-40B4-BE49-F238E27FC236}">
                  <a16:creationId xmlns:a16="http://schemas.microsoft.com/office/drawing/2014/main" id="{1FE16C9A-DBC4-D6DD-8FC7-112EA37C1824}"/>
                </a:ext>
              </a:extLst>
            </p:cNvPr>
            <p:cNvSpPr txBox="1"/>
            <p:nvPr/>
          </p:nvSpPr>
          <p:spPr>
            <a:xfrm>
              <a:off x="5801585" y="2229621"/>
              <a:ext cx="61279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机器人</a:t>
              </a:r>
            </a:p>
          </p:txBody>
        </p:sp>
        <p:sp>
          <p:nvSpPr>
            <p:cNvPr id="165" name="文本框 164">
              <a:extLst>
                <a:ext uri="{FF2B5EF4-FFF2-40B4-BE49-F238E27FC236}">
                  <a16:creationId xmlns:a16="http://schemas.microsoft.com/office/drawing/2014/main" id="{9CE8289F-6C8B-A767-8185-7EC29D10F71D}"/>
                </a:ext>
              </a:extLst>
            </p:cNvPr>
            <p:cNvSpPr txBox="1"/>
            <p:nvPr/>
          </p:nvSpPr>
          <p:spPr>
            <a:xfrm>
              <a:off x="3192407" y="2209667"/>
              <a:ext cx="61279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主控</a:t>
              </a:r>
              <a:r>
                <a:rPr lang="en-US" altLang="zh-CN" sz="900" dirty="0"/>
                <a:t>2#</a:t>
              </a:r>
              <a:endParaRPr lang="zh-CN" altLang="en-US" sz="900" dirty="0"/>
            </a:p>
          </p:txBody>
        </p:sp>
        <p:sp>
          <p:nvSpPr>
            <p:cNvPr id="166" name="文本框 165">
              <a:extLst>
                <a:ext uri="{FF2B5EF4-FFF2-40B4-BE49-F238E27FC236}">
                  <a16:creationId xmlns:a16="http://schemas.microsoft.com/office/drawing/2014/main" id="{C0A2B88F-74A3-D0F0-76EA-3AAC543DB3FA}"/>
                </a:ext>
              </a:extLst>
            </p:cNvPr>
            <p:cNvSpPr txBox="1"/>
            <p:nvPr/>
          </p:nvSpPr>
          <p:spPr>
            <a:xfrm>
              <a:off x="4318478" y="2211274"/>
              <a:ext cx="61279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主控</a:t>
              </a:r>
              <a:r>
                <a:rPr lang="en-US" altLang="zh-CN" sz="900" dirty="0"/>
                <a:t>3#</a:t>
              </a:r>
              <a:endParaRPr lang="zh-CN" altLang="en-US" sz="900" dirty="0"/>
            </a:p>
          </p:txBody>
        </p:sp>
        <p:sp>
          <p:nvSpPr>
            <p:cNvPr id="167" name="文本框 166">
              <a:extLst>
                <a:ext uri="{FF2B5EF4-FFF2-40B4-BE49-F238E27FC236}">
                  <a16:creationId xmlns:a16="http://schemas.microsoft.com/office/drawing/2014/main" id="{21ECB9EF-3F6F-7C78-0863-68039768D179}"/>
                </a:ext>
              </a:extLst>
            </p:cNvPr>
            <p:cNvSpPr txBox="1"/>
            <p:nvPr/>
          </p:nvSpPr>
          <p:spPr>
            <a:xfrm>
              <a:off x="6750618" y="766219"/>
              <a:ext cx="2441506" cy="243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900" dirty="0">
                <a:latin typeface="+mn-ea"/>
              </a:endParaRPr>
            </a:p>
          </p:txBody>
        </p:sp>
        <p:pic>
          <p:nvPicPr>
            <p:cNvPr id="168" name="图片 167">
              <a:extLst>
                <a:ext uri="{FF2B5EF4-FFF2-40B4-BE49-F238E27FC236}">
                  <a16:creationId xmlns:a16="http://schemas.microsoft.com/office/drawing/2014/main" id="{8700076A-0488-313E-121E-900118E84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6" t="17009" r="13716" b="17856"/>
            <a:stretch/>
          </p:blipFill>
          <p:spPr>
            <a:xfrm>
              <a:off x="3373736" y="3823408"/>
              <a:ext cx="624722" cy="354758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AD0B2C7-9841-103E-69D9-ED2D3E1ED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3" t="26600" r="27201" b="9002"/>
            <a:stretch/>
          </p:blipFill>
          <p:spPr>
            <a:xfrm rot="10800000">
              <a:off x="2485263" y="1605153"/>
              <a:ext cx="392294" cy="714916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CA6EE5F-0D13-B0F6-A64B-3A84DA58E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3" t="26600" r="27201" b="9002"/>
            <a:stretch/>
          </p:blipFill>
          <p:spPr>
            <a:xfrm rot="10800000">
              <a:off x="3537176" y="1599635"/>
              <a:ext cx="392294" cy="714916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45ABE7-C7DD-DED4-17A2-B53FBA848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3" t="26600" r="27201" b="9002"/>
            <a:stretch/>
          </p:blipFill>
          <p:spPr>
            <a:xfrm rot="10800000">
              <a:off x="4688198" y="1577606"/>
              <a:ext cx="392294" cy="714916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01FDD6EE-4CD7-51E3-8C4F-7BA390984E2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58545"/>
            <a:ext cx="663193" cy="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73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9512" y="339502"/>
            <a:ext cx="7531086" cy="32316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■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安装前准备</a:t>
            </a:r>
          </a:p>
          <a:p>
            <a:endParaRPr lang="zh-CN" altLang="en-US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 确认安装环境：温度</a:t>
            </a:r>
            <a:r>
              <a:rPr lang="en-US" altLang="zh-CN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0</a:t>
            </a: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~55℃、湿度10%~90%（无凝露），远离粉尘、腐蚀性气体、强电磁干扰源（变频器、大功率电机等），避免剧烈振动和冲击。</a:t>
            </a:r>
          </a:p>
          <a:p>
            <a:endParaRPr lang="zh-CN" altLang="en-US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 检查配件：PLC主机、扩展模块、安装导轨（DIN35标准）、固定卡扣、接线端子、接地线材，确认设备无外观破损、引脚完好。</a:t>
            </a:r>
          </a:p>
          <a:p>
            <a:endParaRPr lang="zh-CN" altLang="en-US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 准备工具：十字螺丝刀、剥线钳、压线钳、万用表、扭力螺丝刀（推荐0.5~0.8N·m）。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86903" y="1376363"/>
            <a:ext cx="4629313" cy="325879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2414" y="57150"/>
            <a:ext cx="57526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■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最佳安装环境</a:t>
            </a:r>
          </a:p>
          <a:p>
            <a:r>
              <a:rPr lang="zh-CN" altLang="en-US" dirty="0"/>
              <a:t>本产品的最佳安装位置为水平方向安装，散热设计为通过自然对流方式，为保证正常的通风散热和预留足够的接线空间，本产品周边必须保留最小的间隙，如下图所示。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5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6903720" cy="994172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■</a:t>
            </a:r>
            <a:r>
              <a:rPr lang="en-US" altLang="zh-CN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安装步骤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（主流方式，适配大部分PLC）</a:t>
            </a:r>
            <a:br>
              <a:rPr lang="en-US" altLang="zh-CN" sz="1500" b="1" dirty="0"/>
            </a:br>
            <a:r>
              <a:rPr lang="zh-CN" altLang="en-US" dirty="0"/>
              <a:t> </a:t>
            </a:r>
            <a:br>
              <a:rPr lang="zh-CN" altLang="en-US" dirty="0"/>
            </a:br>
            <a:r>
              <a:rPr lang="zh-CN" altLang="en-US" sz="1500" dirty="0"/>
              <a:t>1. 固定DIN35导轨：将导轨用螺丝固定在控制柜内平整面板上，导轨拼接处间隙≤0.5mm，保证水平/垂直，避免扭曲。</a:t>
            </a:r>
            <a:br>
              <a:rPr lang="zh-CN" altLang="en-US" dirty="0"/>
            </a:br>
            <a:br>
              <a:rPr lang="zh-CN" altLang="en-US" dirty="0"/>
            </a:b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71600" y="1707654"/>
            <a:ext cx="6903720" cy="27146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7205" y="1299210"/>
            <a:ext cx="3954780" cy="317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28774" y="1517809"/>
            <a:ext cx="3258026" cy="2446020"/>
          </a:xfrm>
          <a:prstGeom prst="rect">
            <a:avLst/>
          </a:prstGeom>
        </p:spPr>
      </p:pic>
      <p:sp>
        <p:nvSpPr>
          <p:cNvPr id="7" name="左箭头 6"/>
          <p:cNvSpPr/>
          <p:nvPr/>
        </p:nvSpPr>
        <p:spPr>
          <a:xfrm rot="1740000">
            <a:off x="4033837" y="3799523"/>
            <a:ext cx="402908" cy="165735"/>
          </a:xfrm>
          <a:prstGeom prst="lef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572000" y="3827621"/>
            <a:ext cx="95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依次叠加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252888" y="97155"/>
            <a:ext cx="70554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■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产品安装步骤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. 安装扩展模块：按PLC型号要求的顺序（靠近主机侧为第一扩展），将扩展模块卡槽对准导轨，卡紧后与主机通过扩展连接线对接，确保接口插合到位。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7208" y="213202"/>
            <a:ext cx="7161848" cy="75819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■</a:t>
            </a:r>
            <a:r>
              <a:rPr lang="en-US" altLang="zh-CN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产品安装步骤</a:t>
            </a:r>
            <a:br>
              <a:rPr lang="zh-CN" altLang="en-US" sz="1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</a:br>
            <a:br>
              <a:rPr lang="zh-CN" altLang="en-US" sz="1500" dirty="0"/>
            </a:br>
            <a:r>
              <a:rPr lang="en-US" altLang="zh-CN" sz="1500" dirty="0"/>
              <a:t>3.</a:t>
            </a:r>
            <a:r>
              <a:rPr lang="zh-CN" altLang="en-US" sz="1500" dirty="0"/>
              <a:t>安装时将主机对准DIN导轨，按红色箭头所示方向按压卡扣，按照图所示按压卡片到位后有明显的卡合声音，如下图所示</a:t>
            </a:r>
            <a:r>
              <a:rPr lang="zh-CN" altLang="en-US" sz="2100" dirty="0"/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0506" y="1729236"/>
            <a:ext cx="4475509" cy="3015438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 rot="1320000">
            <a:off x="3228023" y="2240756"/>
            <a:ext cx="86201" cy="25146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下箭头 6"/>
          <p:cNvSpPr/>
          <p:nvPr/>
        </p:nvSpPr>
        <p:spPr>
          <a:xfrm rot="12360000">
            <a:off x="2486502" y="3963829"/>
            <a:ext cx="86201" cy="280035"/>
          </a:xfrm>
          <a:prstGeom prst="down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86397" y="1710528"/>
            <a:ext cx="3646170" cy="30460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97518" y="1888808"/>
            <a:ext cx="1790506" cy="344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ym typeface="+mn-ea"/>
              </a:rPr>
              <a:t>向下按压卡片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35696" y="1448964"/>
            <a:ext cx="4305851" cy="293946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6228" y="175260"/>
            <a:ext cx="6554629" cy="13388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■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产品安装步骤</a:t>
            </a:r>
            <a:br>
              <a:rPr lang="zh-CN" altLang="en-US" sz="1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</a:br>
            <a:br>
              <a:rPr lang="zh-CN" altLang="en-US" sz="1500" dirty="0">
                <a:sym typeface="+mn-ea"/>
              </a:rPr>
            </a:br>
            <a:r>
              <a:rPr lang="en-US" altLang="zh-CN" sz="1500" dirty="0">
                <a:sym typeface="+mn-ea"/>
              </a:rPr>
              <a:t>4.</a:t>
            </a:r>
            <a:r>
              <a:rPr lang="zh-CN" altLang="en-US" sz="1500" dirty="0">
                <a:sym typeface="+mn-ea"/>
              </a:rPr>
              <a:t> 使用平口螺丝刀从两处平行缺口处同时翘起拆开终端盒盖，连接拓展模块接线，若无后续扩展，在最后一个模块外侧安装厂家配套终端盖，防止灰尘进入。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8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2ACE454-1B84-2F2F-2BC9-3B670017098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8520" y="1642"/>
            <a:ext cx="2376264" cy="393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75"/>
              </a:lnSpc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三种应用场景平台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6F134D4-3C71-DFFE-08FA-23CC84D42C6A}"/>
              </a:ext>
            </a:extLst>
          </p:cNvPr>
          <p:cNvGrpSpPr/>
          <p:nvPr/>
        </p:nvGrpSpPr>
        <p:grpSpPr>
          <a:xfrm>
            <a:off x="755576" y="483518"/>
            <a:ext cx="7480805" cy="4035080"/>
            <a:chOff x="894922" y="942191"/>
            <a:chExt cx="7480805" cy="389369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62A9C3B-EEDC-01FA-825A-65D60D18A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922" y="966355"/>
              <a:ext cx="7480805" cy="386953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33D8630-D374-5AB9-C094-B9D22989A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4187" y="2064545"/>
              <a:ext cx="2575324" cy="1887960"/>
            </a:xfrm>
            <a:prstGeom prst="rect">
              <a:avLst/>
            </a:prstGeom>
          </p:spPr>
        </p:pic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A48885D8-9D03-9774-6AEC-5124B7C327CC}"/>
                </a:ext>
              </a:extLst>
            </p:cNvPr>
            <p:cNvSpPr/>
            <p:nvPr/>
          </p:nvSpPr>
          <p:spPr>
            <a:xfrm>
              <a:off x="1346561" y="1449561"/>
              <a:ext cx="1282340" cy="500062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 altLang="zh-CN" sz="750" b="1" dirty="0">
                <a:latin typeface="+mn-ea"/>
              </a:endParaRPr>
            </a:p>
            <a:p>
              <a:pPr algn="ctr"/>
              <a:r>
                <a:rPr lang="en-US" altLang="zh-CN" sz="750" b="1" dirty="0">
                  <a:latin typeface="+mn-ea"/>
                </a:rPr>
                <a:t>LC1800</a:t>
              </a:r>
              <a:r>
                <a:rPr lang="zh-CN" altLang="en-US" sz="750" b="1" dirty="0">
                  <a:latin typeface="+mn-ea"/>
                </a:rPr>
                <a:t>系列：</a:t>
              </a:r>
              <a:r>
                <a:rPr lang="en-US" altLang="zh-CN" sz="750" b="1" dirty="0">
                  <a:latin typeface="+mn-ea"/>
                </a:rPr>
                <a:t>16~128</a:t>
              </a:r>
              <a:r>
                <a:rPr lang="zh-CN" altLang="en-US" sz="750" b="1" dirty="0">
                  <a:latin typeface="+mn-ea"/>
                </a:rPr>
                <a:t>轴</a:t>
              </a:r>
              <a:endParaRPr lang="en-US" altLang="zh-CN" sz="750" b="1" dirty="0">
                <a:latin typeface="+mn-ea"/>
              </a:endParaRPr>
            </a:p>
            <a:p>
              <a:pPr algn="ctr"/>
              <a:r>
                <a:rPr lang="en-US" altLang="zh-CN" sz="750" b="1" dirty="0">
                  <a:solidFill>
                    <a:srgbClr val="FFFFFF"/>
                  </a:solidFill>
                  <a:latin typeface="+mn-ea"/>
                </a:rPr>
                <a:t>Intel 4 Cores </a:t>
              </a:r>
              <a:r>
                <a:rPr lang="zh-CN" altLang="en-US" sz="750" b="1" dirty="0">
                  <a:solidFill>
                    <a:srgbClr val="FFFFFF"/>
                  </a:solidFill>
                  <a:latin typeface="+mn-ea"/>
                </a:rPr>
                <a:t>主频</a:t>
              </a:r>
              <a:r>
                <a:rPr lang="en-US" altLang="zh-CN" sz="750" b="1" dirty="0">
                  <a:solidFill>
                    <a:srgbClr val="FFFFFF"/>
                  </a:solidFill>
                  <a:latin typeface="+mn-ea"/>
                </a:rPr>
                <a:t>1.8G</a:t>
              </a:r>
            </a:p>
            <a:p>
              <a:pPr algn="ctr"/>
              <a:r>
                <a:rPr lang="zh-CN" altLang="en-US" sz="750" b="1" dirty="0">
                  <a:solidFill>
                    <a:srgbClr val="FFFFFF"/>
                  </a:solidFill>
                  <a:latin typeface="+mn-ea"/>
                </a:rPr>
                <a:t>双</a:t>
              </a:r>
              <a:r>
                <a:rPr lang="en-US" altLang="zh-CN" sz="750" b="1" dirty="0">
                  <a:solidFill>
                    <a:srgbClr val="FFFFFF"/>
                  </a:solidFill>
                  <a:latin typeface="+mn-ea"/>
                </a:rPr>
                <a:t>EtherCAT</a:t>
              </a:r>
              <a:r>
                <a:rPr lang="zh-CN" altLang="en-US" sz="750" b="1" dirty="0">
                  <a:solidFill>
                    <a:srgbClr val="FFFFFF"/>
                  </a:solidFill>
                  <a:latin typeface="+mn-ea"/>
                </a:rPr>
                <a:t>主站设计</a:t>
              </a:r>
              <a:r>
                <a:rPr lang="en-US" altLang="zh-CN" sz="750" b="1" dirty="0">
                  <a:latin typeface="+mn-ea"/>
                </a:rPr>
                <a:t> </a:t>
              </a:r>
              <a:endParaRPr lang="en-US" altLang="zh-CN" sz="900" dirty="0"/>
            </a:p>
            <a:p>
              <a:pPr algn="ctr"/>
              <a:endParaRPr lang="zh-CN" altLang="en-US" sz="900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0240179-DC2F-A5A4-F8CB-45C678B343F1}"/>
                </a:ext>
              </a:extLst>
            </p:cNvPr>
            <p:cNvSpPr/>
            <p:nvPr/>
          </p:nvSpPr>
          <p:spPr>
            <a:xfrm>
              <a:off x="1346561" y="4095379"/>
              <a:ext cx="1771651" cy="22659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多轴、强运控复杂应用</a:t>
              </a: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1FA8F01-5EA1-D2F1-E46E-E541D08B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8407" y="2423506"/>
              <a:ext cx="2409893" cy="1528999"/>
            </a:xfrm>
            <a:prstGeom prst="rect">
              <a:avLst/>
            </a:prstGeom>
          </p:spPr>
        </p:pic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BB2927E8-CDBD-E7F4-22A6-DBFB2422013B}"/>
                </a:ext>
              </a:extLst>
            </p:cNvPr>
            <p:cNvSpPr/>
            <p:nvPr/>
          </p:nvSpPr>
          <p:spPr>
            <a:xfrm>
              <a:off x="4059950" y="1807231"/>
              <a:ext cx="1619597" cy="500062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 altLang="zh-CN" sz="750" b="1" dirty="0">
                <a:latin typeface="+mn-ea"/>
              </a:endParaRPr>
            </a:p>
            <a:p>
              <a:pPr algn="ctr"/>
              <a:r>
                <a:rPr lang="en-US" altLang="zh-CN" sz="750" b="1" dirty="0">
                  <a:latin typeface="+mn-ea"/>
                </a:rPr>
                <a:t>LC1200/LC1500</a:t>
              </a:r>
              <a:r>
                <a:rPr lang="zh-CN" altLang="en-US" sz="750" b="1" dirty="0">
                  <a:latin typeface="+mn-ea"/>
                </a:rPr>
                <a:t>系列</a:t>
              </a:r>
              <a:r>
                <a:rPr lang="en-US" altLang="zh-CN" sz="750" b="1" dirty="0">
                  <a:latin typeface="+mn-ea"/>
                </a:rPr>
                <a:t>/S500</a:t>
              </a:r>
              <a:r>
                <a:rPr lang="zh-CN" altLang="en-US" sz="750" b="1" dirty="0">
                  <a:latin typeface="+mn-ea"/>
                </a:rPr>
                <a:t>系列：</a:t>
              </a:r>
              <a:r>
                <a:rPr lang="en-US" altLang="zh-CN" sz="750" b="1" dirty="0">
                  <a:latin typeface="+mn-ea"/>
                </a:rPr>
                <a:t>&lt;=32</a:t>
              </a:r>
              <a:r>
                <a:rPr lang="zh-CN" altLang="en-US" sz="750" b="1" dirty="0">
                  <a:latin typeface="+mn-ea"/>
                </a:rPr>
                <a:t>轴</a:t>
              </a:r>
              <a:r>
                <a:rPr lang="en-US" altLang="zh-CN" sz="750" b="1" dirty="0">
                  <a:latin typeface="+mn-ea"/>
                </a:rPr>
                <a:t>CortexA7 </a:t>
              </a:r>
              <a:r>
                <a:rPr lang="en-US" altLang="zh-CN" sz="750" b="1" dirty="0">
                  <a:solidFill>
                    <a:srgbClr val="FFFFFF"/>
                  </a:solidFill>
                  <a:latin typeface="+mn-ea"/>
                </a:rPr>
                <a:t>2 Cores </a:t>
              </a:r>
              <a:r>
                <a:rPr lang="zh-CN" altLang="en-US" sz="750" b="1" dirty="0">
                  <a:solidFill>
                    <a:srgbClr val="FFFFFF"/>
                  </a:solidFill>
                  <a:latin typeface="+mn-ea"/>
                </a:rPr>
                <a:t>主频</a:t>
              </a:r>
              <a:r>
                <a:rPr lang="en-US" altLang="zh-CN" sz="750" b="1" dirty="0">
                  <a:solidFill>
                    <a:srgbClr val="FFFFFF"/>
                  </a:solidFill>
                  <a:latin typeface="+mn-ea"/>
                </a:rPr>
                <a:t>1G</a:t>
              </a:r>
            </a:p>
            <a:p>
              <a:pPr algn="ctr"/>
              <a:r>
                <a:rPr lang="zh-CN" altLang="en-US" sz="750" b="1" dirty="0">
                  <a:solidFill>
                    <a:srgbClr val="FFFFFF"/>
                  </a:solidFill>
                  <a:latin typeface="+mn-ea"/>
                </a:rPr>
                <a:t>丰富总线协议栈</a:t>
              </a:r>
              <a:endParaRPr lang="en-US" altLang="zh-CN" sz="750" b="1" dirty="0">
                <a:solidFill>
                  <a:srgbClr val="FFFFFF"/>
                </a:solidFill>
                <a:latin typeface="+mn-ea"/>
              </a:endParaRPr>
            </a:p>
            <a:p>
              <a:pPr algn="ctr"/>
              <a:r>
                <a:rPr lang="zh-CN" altLang="en-US" sz="750" b="1" dirty="0">
                  <a:solidFill>
                    <a:srgbClr val="FFFFFF"/>
                  </a:solidFill>
                  <a:latin typeface="+mn-ea"/>
                </a:rPr>
                <a:t>强大运控能力</a:t>
              </a:r>
              <a:endParaRPr lang="en-US" altLang="zh-CN" sz="900" dirty="0"/>
            </a:p>
            <a:p>
              <a:pPr algn="ctr"/>
              <a:endParaRPr lang="zh-CN" altLang="en-US" sz="900" dirty="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B5BB526-BCC9-2B0B-4649-B473ACF0F9D7}"/>
                </a:ext>
              </a:extLst>
            </p:cNvPr>
            <p:cNvSpPr/>
            <p:nvPr/>
          </p:nvSpPr>
          <p:spPr>
            <a:xfrm>
              <a:off x="3907896" y="4095379"/>
              <a:ext cx="1771651" cy="22659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离散单机应用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B8F8172-0223-874B-D3DE-8BA5B629127E}"/>
                </a:ext>
              </a:extLst>
            </p:cNvPr>
            <p:cNvSpPr/>
            <p:nvPr/>
          </p:nvSpPr>
          <p:spPr>
            <a:xfrm>
              <a:off x="6297312" y="4095379"/>
              <a:ext cx="1771651" cy="22659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基本逻辑、点位控制</a:t>
              </a: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17001E9E-13E0-5ED0-2BFD-6CDCFFB7DBE4}"/>
                </a:ext>
              </a:extLst>
            </p:cNvPr>
            <p:cNvSpPr/>
            <p:nvPr/>
          </p:nvSpPr>
          <p:spPr>
            <a:xfrm>
              <a:off x="6427559" y="1923443"/>
              <a:ext cx="1619597" cy="500062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 altLang="zh-CN" sz="750" b="1" dirty="0">
                <a:latin typeface="+mn-ea"/>
              </a:endParaRPr>
            </a:p>
            <a:p>
              <a:pPr algn="ctr"/>
              <a:r>
                <a:rPr lang="en-US" altLang="zh-CN" sz="750" b="1" dirty="0">
                  <a:latin typeface="+mn-ea"/>
                </a:rPr>
                <a:t>LC1000</a:t>
              </a:r>
              <a:r>
                <a:rPr lang="zh-CN" altLang="en-US" sz="750" b="1" dirty="0">
                  <a:latin typeface="+mn-ea"/>
                </a:rPr>
                <a:t>系列</a:t>
              </a:r>
              <a:r>
                <a:rPr lang="en-US" altLang="zh-CN" sz="750" b="1" dirty="0">
                  <a:latin typeface="+mn-ea"/>
                </a:rPr>
                <a:t>/S300</a:t>
              </a:r>
              <a:r>
                <a:rPr lang="zh-CN" altLang="en-US" sz="750" b="1" dirty="0">
                  <a:latin typeface="+mn-ea"/>
                </a:rPr>
                <a:t>系列：</a:t>
              </a:r>
              <a:r>
                <a:rPr lang="en-US" altLang="zh-CN" sz="750" b="1" dirty="0">
                  <a:latin typeface="+mn-ea"/>
                </a:rPr>
                <a:t>4/5</a:t>
              </a:r>
              <a:r>
                <a:rPr lang="zh-CN" altLang="en-US" sz="750" b="1" dirty="0">
                  <a:latin typeface="+mn-ea"/>
                </a:rPr>
                <a:t>轴</a:t>
              </a:r>
              <a:endParaRPr lang="en-US" altLang="zh-CN" sz="750" b="1" dirty="0">
                <a:latin typeface="+mn-ea"/>
              </a:endParaRPr>
            </a:p>
            <a:p>
              <a:pPr algn="ctr"/>
              <a:r>
                <a:rPr lang="zh-CN" altLang="en-US" sz="750" b="1" dirty="0">
                  <a:latin typeface="+mn-ea"/>
                </a:rPr>
                <a:t>逻辑控制</a:t>
              </a:r>
              <a:endParaRPr lang="en-US" altLang="zh-CN" sz="750" b="1" dirty="0">
                <a:latin typeface="+mn-ea"/>
              </a:endParaRPr>
            </a:p>
            <a:p>
              <a:pPr algn="ctr"/>
              <a:r>
                <a:rPr lang="zh-CN" altLang="en-US" sz="750" b="1" dirty="0">
                  <a:latin typeface="+mn-ea"/>
                </a:rPr>
                <a:t>点位控制</a:t>
              </a:r>
              <a:r>
                <a:rPr lang="en-US" altLang="zh-CN" sz="750" b="1" dirty="0">
                  <a:latin typeface="+mn-ea"/>
                </a:rPr>
                <a:t>/</a:t>
              </a:r>
              <a:r>
                <a:rPr lang="zh-CN" altLang="en-US" sz="750" b="1" dirty="0">
                  <a:latin typeface="+mn-ea"/>
                </a:rPr>
                <a:t>总线协议栈</a:t>
              </a:r>
              <a:endParaRPr lang="en-US" altLang="zh-CN" sz="900" dirty="0"/>
            </a:p>
            <a:p>
              <a:pPr algn="ctr"/>
              <a:endParaRPr lang="zh-CN" altLang="en-US" sz="900" dirty="0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E3E50E0-B2EA-494C-1683-8AF5E6ACE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66116" y="942191"/>
              <a:ext cx="875065" cy="802143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B9A39086-E975-9E5A-C30B-928479D14D3F}"/>
                </a:ext>
              </a:extLst>
            </p:cNvPr>
            <p:cNvGrpSpPr/>
            <p:nvPr/>
          </p:nvGrpSpPr>
          <p:grpSpPr>
            <a:xfrm>
              <a:off x="6117197" y="2532435"/>
              <a:ext cx="2197434" cy="1420070"/>
              <a:chOff x="6117197" y="2532435"/>
              <a:chExt cx="2197434" cy="1420070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68ED16A8-91F6-4D53-6349-E809EF118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17197" y="2532435"/>
                <a:ext cx="2197434" cy="1420070"/>
              </a:xfrm>
              <a:prstGeom prst="rect">
                <a:avLst/>
              </a:prstGeom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DE21848C-1FBD-EE9F-B1D4-9ACE9F8DF3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6" t="13695" r="6358" b="8940"/>
              <a:stretch/>
            </p:blipFill>
            <p:spPr>
              <a:xfrm>
                <a:off x="7019181" y="2995119"/>
                <a:ext cx="351502" cy="366438"/>
              </a:xfrm>
              <a:prstGeom prst="rect">
                <a:avLst/>
              </a:prstGeom>
            </p:spPr>
          </p:pic>
        </p:grp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A314FFD-1FE1-E5B8-D1F0-C56B4DE8FC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12234" r="54784" b="21947"/>
          <a:stretch>
            <a:fillRect/>
          </a:stretch>
        </p:blipFill>
        <p:spPr>
          <a:xfrm>
            <a:off x="7253119" y="2571750"/>
            <a:ext cx="300128" cy="3797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2EAF1C3-D6F2-6897-135E-A3CE364A67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12234" r="54784" b="21947"/>
          <a:stretch>
            <a:fillRect/>
          </a:stretch>
        </p:blipFill>
        <p:spPr>
          <a:xfrm>
            <a:off x="5190153" y="2487579"/>
            <a:ext cx="300128" cy="3797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C1E6FEC-BA10-678D-1291-59F9A1B346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8" t="27761" r="39635" b="22503"/>
          <a:stretch>
            <a:fillRect/>
          </a:stretch>
        </p:blipFill>
        <p:spPr>
          <a:xfrm>
            <a:off x="1917161" y="1898189"/>
            <a:ext cx="185342" cy="47255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2ACE454-1B84-2F2F-2BC9-3B670017098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7193" y="26293"/>
            <a:ext cx="1944216" cy="393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75"/>
              </a:lnSpc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典型行业应用 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411711C-ED47-BB15-CEF2-136999188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34" y="26293"/>
            <a:ext cx="4493531" cy="45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42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83485" y="2860040"/>
            <a:ext cx="29756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公司总部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／苏州市凌臣采集计算机有限公司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苏州市相城区巨华路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　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网站地址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en-US" altLang="zh-C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www.szpcbase.com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24275" y="2059940"/>
            <a:ext cx="385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苏州市凌臣采集计算机有限公司</a:t>
            </a: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780155" y="2423160"/>
            <a:ext cx="3331210" cy="5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 descr="LCT 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91640" y="2139315"/>
            <a:ext cx="2032635" cy="5365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724275" y="2436495"/>
            <a:ext cx="43389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</a:rPr>
              <a:t>Suzhou Lingchen Acquisition Computer Co.,Ltd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D89CF-F01E-CA83-1A4D-FC8AA51EF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C3AABB11-33A9-56E0-3ACA-6FEC5FFA17C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2374" y="0"/>
            <a:ext cx="5167517" cy="714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控制产品线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个系列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个机种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19C8C8-79E3-CA51-FE59-2BFAC631B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t="10732" r="6074" b="23532"/>
          <a:stretch>
            <a:fillRect/>
          </a:stretch>
        </p:blipFill>
        <p:spPr>
          <a:xfrm>
            <a:off x="899592" y="843558"/>
            <a:ext cx="6912768" cy="35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4643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3F236-FFA9-226C-8ADE-43A724E72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F4A076D-355E-A429-0151-116931645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1550"/>
            <a:ext cx="8643723" cy="3721921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D53F17C-2B6C-D8A1-A3D9-4004C806248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9554" y="0"/>
            <a:ext cx="5167517" cy="714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1.1 PLC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控制产品线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个系列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个机种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4E1A8AC-AA4F-CD8E-EC0B-0CF383526F31}"/>
              </a:ext>
            </a:extLst>
          </p:cNvPr>
          <p:cNvSpPr/>
          <p:nvPr/>
        </p:nvSpPr>
        <p:spPr>
          <a:xfrm>
            <a:off x="2195736" y="3435846"/>
            <a:ext cx="639183" cy="1857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800" b="1" dirty="0"/>
              <a:t>New</a:t>
            </a:r>
            <a:endParaRPr lang="zh-CN" altLang="en-US" sz="800" b="1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252734E-3667-D782-B593-83486A0979CE}"/>
              </a:ext>
            </a:extLst>
          </p:cNvPr>
          <p:cNvSpPr/>
          <p:nvPr/>
        </p:nvSpPr>
        <p:spPr>
          <a:xfrm>
            <a:off x="1043608" y="3894545"/>
            <a:ext cx="1584176" cy="185778"/>
          </a:xfrm>
          <a:prstGeom prst="roundRect">
            <a:avLst/>
          </a:prstGeom>
          <a:solidFill>
            <a:srgbClr val="A50021">
              <a:alpha val="6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dirty="0">
                <a:latin typeface="+mn-ea"/>
              </a:rPr>
              <a:t>S305/S508/S516/532</a:t>
            </a:r>
            <a:r>
              <a:rPr lang="zh-CN" altLang="en-US" sz="800" dirty="0">
                <a:latin typeface="+mn-ea"/>
              </a:rPr>
              <a:t>系列</a:t>
            </a:r>
          </a:p>
        </p:txBody>
      </p:sp>
    </p:spTree>
    <p:extLst>
      <p:ext uri="{BB962C8B-B14F-4D97-AF65-F5344CB8AC3E}">
        <p14:creationId xmlns:p14="http://schemas.microsoft.com/office/powerpoint/2010/main" val="327104341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B0E9D8B-FDD5-CA03-ECA2-01BF5A88F237}"/>
              </a:ext>
            </a:extLst>
          </p:cNvPr>
          <p:cNvSpPr txBox="1"/>
          <p:nvPr/>
        </p:nvSpPr>
        <p:spPr>
          <a:xfrm>
            <a:off x="434675" y="3884437"/>
            <a:ext cx="8017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cs typeface="Arial" panose="020B0604020202020204" pitchFamily="34" charset="0"/>
              </a:rPr>
              <a:t>针对传统产业严重市场内卷，诸如自动化升级、数字化转型、破解重复低价值编程、交付慢等难题，凌臣科技扎根市场端与用户深度交流，剖析用户需求，定义出了信息化转型趋势要求下的革新产品：一款高质价比、自主可控、接轨数字化的新一代</a:t>
            </a:r>
            <a:r>
              <a:rPr lang="en-US" altLang="zh-CN" sz="1200" dirty="0">
                <a:cs typeface="Arial" panose="020B0604020202020204" pitchFamily="34" charset="0"/>
              </a:rPr>
              <a:t>S</a:t>
            </a:r>
            <a:r>
              <a:rPr lang="zh-CN" altLang="en-US" sz="1200" dirty="0">
                <a:cs typeface="Arial" panose="020B0604020202020204" pitchFamily="34" charset="0"/>
              </a:rPr>
              <a:t>系列</a:t>
            </a:r>
            <a:r>
              <a:rPr lang="en-US" altLang="zh-CN" sz="1200" dirty="0">
                <a:cs typeface="Arial" panose="020B0604020202020204" pitchFamily="34" charset="0"/>
              </a:rPr>
              <a:t>PLC</a:t>
            </a:r>
            <a:r>
              <a:rPr lang="zh-CN" altLang="en-US" sz="1200" dirty="0">
                <a:cs typeface="Arial" panose="020B0604020202020204" pitchFamily="34" charset="0"/>
              </a:rPr>
              <a:t>隆重上市。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CA122842-8992-E435-8FA1-CAC6E0F3F469}"/>
              </a:ext>
            </a:extLst>
          </p:cNvPr>
          <p:cNvSpPr txBox="1"/>
          <p:nvPr/>
        </p:nvSpPr>
        <p:spPr>
          <a:xfrm>
            <a:off x="107504" y="-32762"/>
            <a:ext cx="292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1.2 S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产品定位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143CE2-FD70-22C4-2861-C61295E8D4A4}"/>
              </a:ext>
            </a:extLst>
          </p:cNvPr>
          <p:cNvGrpSpPr/>
          <p:nvPr/>
        </p:nvGrpSpPr>
        <p:grpSpPr>
          <a:xfrm>
            <a:off x="353793" y="526241"/>
            <a:ext cx="8394671" cy="3341653"/>
            <a:chOff x="539812" y="411510"/>
            <a:chExt cx="8446916" cy="3353598"/>
          </a:xfrm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344760AC-9E1E-5ED9-7480-430A0103A583}"/>
                </a:ext>
              </a:extLst>
            </p:cNvPr>
            <p:cNvGrpSpPr/>
            <p:nvPr/>
          </p:nvGrpSpPr>
          <p:grpSpPr>
            <a:xfrm>
              <a:off x="539812" y="411510"/>
              <a:ext cx="8446916" cy="3353598"/>
              <a:chOff x="282045" y="278618"/>
              <a:chExt cx="8446916" cy="3353598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1EEB83D0-1130-3463-3BF3-BC1CA3C5DD58}"/>
                  </a:ext>
                </a:extLst>
              </p:cNvPr>
              <p:cNvGrpSpPr/>
              <p:nvPr/>
            </p:nvGrpSpPr>
            <p:grpSpPr>
              <a:xfrm>
                <a:off x="282045" y="278618"/>
                <a:ext cx="7590349" cy="3299942"/>
                <a:chOff x="-82354" y="949427"/>
                <a:chExt cx="11965206" cy="5814367"/>
              </a:xfrm>
            </p:grpSpPr>
            <p:sp>
              <p:nvSpPr>
                <p:cNvPr id="22" name="上箭头 3">
                  <a:extLst>
                    <a:ext uri="{FF2B5EF4-FFF2-40B4-BE49-F238E27FC236}">
                      <a16:creationId xmlns:a16="http://schemas.microsoft.com/office/drawing/2014/main" id="{DF23C098-7A88-036F-4555-817A5AC0ECA0}"/>
                    </a:ext>
                  </a:extLst>
                </p:cNvPr>
                <p:cNvSpPr/>
                <p:nvPr/>
              </p:nvSpPr>
              <p:spPr>
                <a:xfrm>
                  <a:off x="276831" y="1259662"/>
                  <a:ext cx="190500" cy="5141913"/>
                </a:xfrm>
                <a:prstGeom prst="upArrow">
                  <a:avLst/>
                </a:prstGeom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z="100" noProof="1"/>
                </a:p>
              </p:txBody>
            </p:sp>
            <p:sp>
              <p:nvSpPr>
                <p:cNvPr id="23" name="上箭头 4">
                  <a:extLst>
                    <a:ext uri="{FF2B5EF4-FFF2-40B4-BE49-F238E27FC236}">
                      <a16:creationId xmlns:a16="http://schemas.microsoft.com/office/drawing/2014/main" id="{6CE82F37-BF9D-1CAD-543E-95A2433F6875}"/>
                    </a:ext>
                  </a:extLst>
                </p:cNvPr>
                <p:cNvSpPr/>
                <p:nvPr/>
              </p:nvSpPr>
              <p:spPr>
                <a:xfrm rot="5400000">
                  <a:off x="5620047" y="973854"/>
                  <a:ext cx="233902" cy="10784865"/>
                </a:xfrm>
                <a:prstGeom prst="upArrow">
                  <a:avLst/>
                </a:prstGeom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z="100" noProof="1"/>
                </a:p>
              </p:txBody>
            </p: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EC370AA7-A387-BF5F-A056-9978F894AA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9257" y="4529989"/>
                  <a:ext cx="11167458" cy="157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CD110CD5-B1C4-2F00-C872-355CCCEBFAB8}"/>
                    </a:ext>
                  </a:extLst>
                </p:cNvPr>
                <p:cNvCxnSpPr/>
                <p:nvPr/>
              </p:nvCxnSpPr>
              <p:spPr>
                <a:xfrm flipV="1">
                  <a:off x="5019367" y="2248268"/>
                  <a:ext cx="33339" cy="3900487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文本框 56">
                  <a:extLst>
                    <a:ext uri="{FF2B5EF4-FFF2-40B4-BE49-F238E27FC236}">
                      <a16:creationId xmlns:a16="http://schemas.microsoft.com/office/drawing/2014/main" id="{DC2BE4A3-0B77-48D7-F293-19E2CAD51D08}"/>
                    </a:ext>
                  </a:extLst>
                </p:cNvPr>
                <p:cNvSpPr txBox="1"/>
                <p:nvPr/>
              </p:nvSpPr>
              <p:spPr>
                <a:xfrm>
                  <a:off x="2155743" y="6423743"/>
                  <a:ext cx="1144496" cy="30962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r>
                    <a:rPr lang="en-US" altLang="zh-CN" sz="788" dirty="0"/>
                    <a:t>  8  </a:t>
                  </a:r>
                  <a:r>
                    <a:rPr lang="zh-CN" altLang="en-US" sz="788" dirty="0"/>
                    <a:t>轴</a:t>
                  </a:r>
                  <a:endParaRPr lang="en-US" altLang="zh-CN" sz="788" dirty="0"/>
                </a:p>
              </p:txBody>
            </p:sp>
            <p:sp>
              <p:nvSpPr>
                <p:cNvPr id="39" name="文本框 99">
                  <a:extLst>
                    <a:ext uri="{FF2B5EF4-FFF2-40B4-BE49-F238E27FC236}">
                      <a16:creationId xmlns:a16="http://schemas.microsoft.com/office/drawing/2014/main" id="{C6DBDAAF-51D1-6FDC-0629-B66791FC2367}"/>
                    </a:ext>
                  </a:extLst>
                </p:cNvPr>
                <p:cNvSpPr txBox="1"/>
                <p:nvPr/>
              </p:nvSpPr>
              <p:spPr>
                <a:xfrm>
                  <a:off x="-82354" y="1179462"/>
                  <a:ext cx="152400" cy="14641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r>
                    <a:rPr lang="zh-CN" altLang="en-US" sz="12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产品性能</a:t>
                  </a:r>
                </a:p>
              </p:txBody>
            </p:sp>
            <p:sp>
              <p:nvSpPr>
                <p:cNvPr id="40" name="文本框 100">
                  <a:extLst>
                    <a:ext uri="{FF2B5EF4-FFF2-40B4-BE49-F238E27FC236}">
                      <a16:creationId xmlns:a16="http://schemas.microsoft.com/office/drawing/2014/main" id="{CA932A13-3199-39B3-BDB6-D29E48C3770A}"/>
                    </a:ext>
                  </a:extLst>
                </p:cNvPr>
                <p:cNvSpPr txBox="1"/>
                <p:nvPr/>
              </p:nvSpPr>
              <p:spPr>
                <a:xfrm>
                  <a:off x="10128356" y="5920562"/>
                  <a:ext cx="890585" cy="2844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r>
                    <a:rPr lang="zh-CN" altLang="en-US" sz="675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轴数</a:t>
                  </a:r>
                </a:p>
              </p:txBody>
            </p:sp>
            <p:pic>
              <p:nvPicPr>
                <p:cNvPr id="41" name="图片 83">
                  <a:extLst>
                    <a:ext uri="{FF2B5EF4-FFF2-40B4-BE49-F238E27FC236}">
                      <a16:creationId xmlns:a16="http://schemas.microsoft.com/office/drawing/2014/main" id="{0D2EE3FC-B45D-6B63-D438-2E902CE1BF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862632" y="949427"/>
                  <a:ext cx="1156309" cy="35797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cxnSp>
              <p:nvCxnSpPr>
                <p:cNvPr id="45" name="直接连接符 44">
                  <a:extLst>
                    <a:ext uri="{FF2B5EF4-FFF2-40B4-BE49-F238E27FC236}">
                      <a16:creationId xmlns:a16="http://schemas.microsoft.com/office/drawing/2014/main" id="{B7A52CAE-6435-794D-08C9-C2DEEF840FFA}"/>
                    </a:ext>
                  </a:extLst>
                </p:cNvPr>
                <p:cNvCxnSpPr/>
                <p:nvPr/>
              </p:nvCxnSpPr>
              <p:spPr>
                <a:xfrm flipV="1">
                  <a:off x="2414485" y="2248268"/>
                  <a:ext cx="33339" cy="3900487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文本框 56">
                  <a:extLst>
                    <a:ext uri="{FF2B5EF4-FFF2-40B4-BE49-F238E27FC236}">
                      <a16:creationId xmlns:a16="http://schemas.microsoft.com/office/drawing/2014/main" id="{F488B5B3-4A92-ACA2-806A-F40C9F555CAB}"/>
                    </a:ext>
                  </a:extLst>
                </p:cNvPr>
                <p:cNvSpPr txBox="1"/>
                <p:nvPr/>
              </p:nvSpPr>
              <p:spPr>
                <a:xfrm>
                  <a:off x="5722605" y="6436742"/>
                  <a:ext cx="2149943" cy="30962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r>
                    <a:rPr lang="en-US" altLang="zh-CN" sz="788" dirty="0"/>
                    <a:t> 16   </a:t>
                  </a:r>
                  <a:r>
                    <a:rPr lang="zh-CN" altLang="en-US" sz="788" dirty="0"/>
                    <a:t>轴</a:t>
                  </a:r>
                  <a:endParaRPr lang="en-US" altLang="zh-CN" sz="788" dirty="0"/>
                </a:p>
              </p:txBody>
            </p:sp>
            <p:sp>
              <p:nvSpPr>
                <p:cNvPr id="54" name="文本框 56">
                  <a:extLst>
                    <a:ext uri="{FF2B5EF4-FFF2-40B4-BE49-F238E27FC236}">
                      <a16:creationId xmlns:a16="http://schemas.microsoft.com/office/drawing/2014/main" id="{71CD42B3-B625-981C-3A3C-72E66D279B85}"/>
                    </a:ext>
                  </a:extLst>
                </p:cNvPr>
                <p:cNvSpPr txBox="1"/>
                <p:nvPr/>
              </p:nvSpPr>
              <p:spPr>
                <a:xfrm>
                  <a:off x="9236759" y="6454170"/>
                  <a:ext cx="2646093" cy="30962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r>
                    <a:rPr lang="en-US" altLang="zh-CN" sz="788" dirty="0"/>
                    <a:t> 32 </a:t>
                  </a:r>
                  <a:r>
                    <a:rPr lang="zh-CN" altLang="en-US" sz="788" dirty="0"/>
                    <a:t>轴</a:t>
                  </a:r>
                  <a:endParaRPr lang="en-US" altLang="zh-CN" sz="788" dirty="0"/>
                </a:p>
              </p:txBody>
            </p:sp>
          </p:grpSp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D3A7966E-7560-8779-4FF2-F70F6B983C8F}"/>
                  </a:ext>
                </a:extLst>
              </p:cNvPr>
              <p:cNvSpPr txBox="1"/>
              <p:nvPr/>
            </p:nvSpPr>
            <p:spPr>
              <a:xfrm>
                <a:off x="6798949" y="3385995"/>
                <a:ext cx="1930012" cy="2462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>
                <a:defPPr>
                  <a:defRPr lang="zh-CN"/>
                </a:defPPr>
                <a:lvl1pPr>
                  <a:defRPr sz="1200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/>
                  <a:t>网络型主机</a:t>
                </a:r>
              </a:p>
            </p:txBody>
          </p:sp>
          <p:cxnSp>
            <p:nvCxnSpPr>
              <p:cNvPr id="68" name="直接箭头连接符 67">
                <a:extLst>
                  <a:ext uri="{FF2B5EF4-FFF2-40B4-BE49-F238E27FC236}">
                    <a16:creationId xmlns:a16="http://schemas.microsoft.com/office/drawing/2014/main" id="{2BFF3175-6AC7-CFCA-D2A5-E02F4DA806D7}"/>
                  </a:ext>
                </a:extLst>
              </p:cNvPr>
              <p:cNvCxnSpPr/>
              <p:nvPr/>
            </p:nvCxnSpPr>
            <p:spPr>
              <a:xfrm>
                <a:off x="777048" y="684937"/>
                <a:ext cx="67687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9" name="直接箭头连接符 68">
                <a:extLst>
                  <a:ext uri="{FF2B5EF4-FFF2-40B4-BE49-F238E27FC236}">
                    <a16:creationId xmlns:a16="http://schemas.microsoft.com/office/drawing/2014/main" id="{83014A18-0ECF-8EAB-0C07-76F72BF681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5393" y="552045"/>
                <a:ext cx="519040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19D2AAFC-2C42-D789-CD2A-3CFD448C63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176" y="278618"/>
                <a:ext cx="832380" cy="351663"/>
              </a:xfrm>
              <a:prstGeom prst="rect">
                <a:avLst/>
              </a:prstGeom>
            </p:spPr>
          </p:pic>
        </p:grp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00F4166D-6F01-9864-10A9-113E3B4E1095}"/>
                </a:ext>
              </a:extLst>
            </p:cNvPr>
            <p:cNvSpPr txBox="1"/>
            <p:nvPr/>
          </p:nvSpPr>
          <p:spPr>
            <a:xfrm>
              <a:off x="731770" y="2417861"/>
              <a:ext cx="620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S305</a:t>
              </a:r>
              <a:endParaRPr lang="zh-CN" altLang="en-US" sz="1400" dirty="0"/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4E3463E7-391D-2247-F438-B4F5E1306EA4}"/>
                </a:ext>
              </a:extLst>
            </p:cNvPr>
            <p:cNvSpPr txBox="1"/>
            <p:nvPr/>
          </p:nvSpPr>
          <p:spPr>
            <a:xfrm>
              <a:off x="3148483" y="1333288"/>
              <a:ext cx="83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S508</a:t>
              </a:r>
              <a:endParaRPr lang="zh-CN" altLang="en-US" sz="1400" dirty="0"/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4E72A06F-92FA-3952-F0C9-1C1648945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1" r="2898" b="10800"/>
            <a:stretch>
              <a:fillRect/>
            </a:stretch>
          </p:blipFill>
          <p:spPr>
            <a:xfrm>
              <a:off x="1076806" y="2501574"/>
              <a:ext cx="882784" cy="9515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3BA377-8231-4E27-544C-B4E4AD9DF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253" y="1373063"/>
              <a:ext cx="978892" cy="1219802"/>
            </a:xfrm>
            <a:prstGeom prst="rect">
              <a:avLst/>
            </a:prstGeom>
          </p:spPr>
        </p:pic>
        <p:sp>
          <p:nvSpPr>
            <p:cNvPr id="82" name="对话气泡: 矩形 81">
              <a:extLst>
                <a:ext uri="{FF2B5EF4-FFF2-40B4-BE49-F238E27FC236}">
                  <a16:creationId xmlns:a16="http://schemas.microsoft.com/office/drawing/2014/main" id="{9474CFE3-3FBC-A883-E0AC-39F3A9D66786}"/>
                </a:ext>
              </a:extLst>
            </p:cNvPr>
            <p:cNvSpPr/>
            <p:nvPr/>
          </p:nvSpPr>
          <p:spPr>
            <a:xfrm>
              <a:off x="3072411" y="2420650"/>
              <a:ext cx="1018630" cy="304988"/>
            </a:xfrm>
            <a:prstGeom prst="wedgeRectCallout">
              <a:avLst>
                <a:gd name="adj1" fmla="val -72083"/>
                <a:gd name="adj2" fmla="val -114459"/>
              </a:avLst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900" b="1" noProof="1"/>
                <a:t>网络运控型主机</a:t>
              </a: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93DE960-1DA7-A917-2DAA-3FDD9B4EE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20" y="1048538"/>
              <a:ext cx="978892" cy="121980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894CF2F-4771-BD23-6322-7255660B3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5258" y="781803"/>
              <a:ext cx="978892" cy="1219802"/>
            </a:xfrm>
            <a:prstGeom prst="rect">
              <a:avLst/>
            </a:prstGeom>
          </p:spPr>
        </p:pic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446A33DE-4659-AA83-012D-DC91A4E58A8F}"/>
                </a:ext>
              </a:extLst>
            </p:cNvPr>
            <p:cNvCxnSpPr/>
            <p:nvPr/>
          </p:nvCxnSpPr>
          <p:spPr>
            <a:xfrm flipV="1">
              <a:off x="5307491" y="1177209"/>
              <a:ext cx="21149" cy="221372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对话气泡: 矩形 82">
              <a:extLst>
                <a:ext uri="{FF2B5EF4-FFF2-40B4-BE49-F238E27FC236}">
                  <a16:creationId xmlns:a16="http://schemas.microsoft.com/office/drawing/2014/main" id="{2309D6E2-D392-5D6E-4559-0F3C310300F1}"/>
                </a:ext>
              </a:extLst>
            </p:cNvPr>
            <p:cNvSpPr/>
            <p:nvPr/>
          </p:nvSpPr>
          <p:spPr>
            <a:xfrm>
              <a:off x="6109522" y="1939229"/>
              <a:ext cx="997929" cy="260524"/>
            </a:xfrm>
            <a:prstGeom prst="wedgeRectCallout">
              <a:avLst>
                <a:gd name="adj1" fmla="val -72083"/>
                <a:gd name="adj2" fmla="val -114459"/>
              </a:avLst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900" b="1" noProof="1"/>
                <a:t>网络运控型主机</a:t>
              </a:r>
            </a:p>
          </p:txBody>
        </p:sp>
        <p:sp>
          <p:nvSpPr>
            <p:cNvPr id="14" name="对话气泡: 矩形 13">
              <a:extLst>
                <a:ext uri="{FF2B5EF4-FFF2-40B4-BE49-F238E27FC236}">
                  <a16:creationId xmlns:a16="http://schemas.microsoft.com/office/drawing/2014/main" id="{A507E189-A85A-C430-8C6F-3018F1367FC9}"/>
                </a:ext>
              </a:extLst>
            </p:cNvPr>
            <p:cNvSpPr/>
            <p:nvPr/>
          </p:nvSpPr>
          <p:spPr>
            <a:xfrm>
              <a:off x="4655046" y="2199753"/>
              <a:ext cx="997929" cy="284864"/>
            </a:xfrm>
            <a:prstGeom prst="wedgeRectCallout">
              <a:avLst>
                <a:gd name="adj1" fmla="val -72083"/>
                <a:gd name="adj2" fmla="val -114459"/>
              </a:avLst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900" b="1" noProof="1"/>
                <a:t>网络运控型主机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650BDB1-4D92-C679-D4A5-3504A95D6935}"/>
                </a:ext>
              </a:extLst>
            </p:cNvPr>
            <p:cNvSpPr txBox="1"/>
            <p:nvPr/>
          </p:nvSpPr>
          <p:spPr>
            <a:xfrm>
              <a:off x="4810997" y="1105993"/>
              <a:ext cx="83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S516</a:t>
              </a:r>
              <a:endParaRPr lang="zh-CN" altLang="en-US" sz="140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D7AFC1D-EA54-ECBA-EE83-3D313BBE405E}"/>
                </a:ext>
              </a:extLst>
            </p:cNvPr>
            <p:cNvSpPr txBox="1"/>
            <p:nvPr/>
          </p:nvSpPr>
          <p:spPr>
            <a:xfrm>
              <a:off x="6314724" y="842995"/>
              <a:ext cx="83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S532</a:t>
              </a:r>
              <a:endParaRPr lang="zh-CN" altLang="en-US" sz="1400" dirty="0"/>
            </a:p>
          </p:txBody>
        </p:sp>
        <p:sp>
          <p:nvSpPr>
            <p:cNvPr id="81" name="对话气泡: 矩形 80">
              <a:extLst>
                <a:ext uri="{FF2B5EF4-FFF2-40B4-BE49-F238E27FC236}">
                  <a16:creationId xmlns:a16="http://schemas.microsoft.com/office/drawing/2014/main" id="{FBDDBDAB-46AE-8EF9-6C72-1804BF5D246D}"/>
                </a:ext>
              </a:extLst>
            </p:cNvPr>
            <p:cNvSpPr/>
            <p:nvPr/>
          </p:nvSpPr>
          <p:spPr>
            <a:xfrm>
              <a:off x="1896049" y="3154434"/>
              <a:ext cx="1022419" cy="265817"/>
            </a:xfrm>
            <a:prstGeom prst="wedgeRectCallout">
              <a:avLst>
                <a:gd name="adj1" fmla="val -76726"/>
                <a:gd name="adj2" fmla="val -97259"/>
              </a:avLst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900" b="1" noProof="1"/>
                <a:t>脉冲控制型主机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9B0D1-6AAB-25A8-67C4-70297A615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B6BB1A-377A-1F16-BD7C-17EEA167B8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90" y="144979"/>
            <a:ext cx="2520340" cy="314061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D232162-DFC0-7CB4-3A83-C53812D30ECA}"/>
              </a:ext>
            </a:extLst>
          </p:cNvPr>
          <p:cNvSpPr txBox="1"/>
          <p:nvPr/>
        </p:nvSpPr>
        <p:spPr>
          <a:xfrm>
            <a:off x="107504" y="-32762"/>
            <a:ext cx="292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 S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产品命名</a:t>
            </a: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3AB4348-B93A-7A51-FAEB-8FC73EA22940}"/>
              </a:ext>
            </a:extLst>
          </p:cNvPr>
          <p:cNvGrpSpPr/>
          <p:nvPr/>
        </p:nvGrpSpPr>
        <p:grpSpPr>
          <a:xfrm>
            <a:off x="3203848" y="167293"/>
            <a:ext cx="6088781" cy="2889717"/>
            <a:chOff x="747357" y="1095212"/>
            <a:chExt cx="11564048" cy="3657456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DAD4A422-D733-84BC-A27E-03B3CAE2ECE9}"/>
                </a:ext>
              </a:extLst>
            </p:cNvPr>
            <p:cNvSpPr txBox="1"/>
            <p:nvPr/>
          </p:nvSpPr>
          <p:spPr>
            <a:xfrm>
              <a:off x="814145" y="1095212"/>
              <a:ext cx="8862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S305-0808TN</a:t>
              </a:r>
              <a:endParaRPr lang="zh-CN" altLang="en-US" sz="1400" dirty="0"/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D5758FAC-6FEA-0BBC-DB6B-319C9017BABC}"/>
                </a:ext>
              </a:extLst>
            </p:cNvPr>
            <p:cNvGrpSpPr/>
            <p:nvPr/>
          </p:nvGrpSpPr>
          <p:grpSpPr>
            <a:xfrm>
              <a:off x="747357" y="1385199"/>
              <a:ext cx="11564048" cy="2571007"/>
              <a:chOff x="602451" y="1519189"/>
              <a:chExt cx="10694165" cy="2571007"/>
            </a:xfrm>
          </p:grpSpPr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0F709FFA-B161-615E-7891-0FB235108BDE}"/>
                  </a:ext>
                </a:extLst>
              </p:cNvPr>
              <p:cNvSpPr/>
              <p:nvPr/>
            </p:nvSpPr>
            <p:spPr>
              <a:xfrm>
                <a:off x="795204" y="2308457"/>
                <a:ext cx="707439" cy="44386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S</a:t>
                </a:r>
                <a:endParaRPr lang="zh-CN" altLang="en-US" sz="1400" dirty="0"/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7B0F257E-7195-9670-F08F-7EC168CB66BF}"/>
                  </a:ext>
                </a:extLst>
              </p:cNvPr>
              <p:cNvSpPr txBox="1"/>
              <p:nvPr/>
            </p:nvSpPr>
            <p:spPr>
              <a:xfrm>
                <a:off x="602451" y="1813996"/>
                <a:ext cx="1919796" cy="389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/>
                  <a:t>产品名称</a:t>
                </a: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F14B3B54-A419-8466-E1AF-62F2AE8FBB84}"/>
                  </a:ext>
                </a:extLst>
              </p:cNvPr>
              <p:cNvSpPr txBox="1"/>
              <p:nvPr/>
            </p:nvSpPr>
            <p:spPr>
              <a:xfrm>
                <a:off x="1481684" y="2320656"/>
                <a:ext cx="1919796" cy="389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S:</a:t>
                </a:r>
                <a:r>
                  <a:rPr lang="zh-CN" altLang="en-US" sz="1400" dirty="0"/>
                  <a:t>产品系列</a:t>
                </a: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0ABC4385-6BBF-773C-AAA1-C4DDF27F1CD1}"/>
                  </a:ext>
                </a:extLst>
              </p:cNvPr>
              <p:cNvSpPr/>
              <p:nvPr/>
            </p:nvSpPr>
            <p:spPr>
              <a:xfrm>
                <a:off x="3329304" y="2319688"/>
                <a:ext cx="528069" cy="44386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3</a:t>
                </a:r>
                <a:endParaRPr lang="zh-CN" altLang="en-US" sz="1400" dirty="0"/>
              </a:p>
            </p:txBody>
          </p:sp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572D3B04-9D91-89D6-6B04-E8089D7E0030}"/>
                  </a:ext>
                </a:extLst>
              </p:cNvPr>
              <p:cNvSpPr txBox="1"/>
              <p:nvPr/>
            </p:nvSpPr>
            <p:spPr>
              <a:xfrm>
                <a:off x="3282061" y="1813997"/>
                <a:ext cx="1962536" cy="389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/>
                  <a:t>产品系列</a:t>
                </a:r>
              </a:p>
            </p:txBody>
          </p: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59DC4F46-0D01-B245-824E-0689A543FE1A}"/>
                  </a:ext>
                </a:extLst>
              </p:cNvPr>
              <p:cNvSpPr txBox="1"/>
              <p:nvPr/>
            </p:nvSpPr>
            <p:spPr>
              <a:xfrm>
                <a:off x="3835194" y="2200990"/>
                <a:ext cx="2528481" cy="93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3</a:t>
                </a:r>
                <a:r>
                  <a:rPr lang="zh-CN" altLang="en-US" sz="1400" dirty="0"/>
                  <a:t>：网络通用型</a:t>
                </a:r>
                <a:endParaRPr lang="en-US" altLang="zh-CN" sz="1400" dirty="0"/>
              </a:p>
              <a:p>
                <a:r>
                  <a:rPr lang="en-US" altLang="zh-CN" sz="1400" dirty="0"/>
                  <a:t>5</a:t>
                </a:r>
                <a:r>
                  <a:rPr lang="zh-CN" altLang="en-US" sz="1400" dirty="0"/>
                  <a:t>：网络运动控制型</a:t>
                </a:r>
                <a:endParaRPr lang="en-US" altLang="zh-CN" sz="1400" dirty="0"/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B2271B1F-A677-83E9-36C5-476133CCEA94}"/>
                  </a:ext>
                </a:extLst>
              </p:cNvPr>
              <p:cNvSpPr/>
              <p:nvPr/>
            </p:nvSpPr>
            <p:spPr>
              <a:xfrm>
                <a:off x="6306152" y="2308457"/>
                <a:ext cx="817337" cy="44386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16</a:t>
                </a:r>
                <a:endParaRPr lang="zh-CN" altLang="en-US" sz="1400" dirty="0"/>
              </a:p>
            </p:txBody>
          </p:sp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1165E868-C40C-4428-C70B-77FAA4829FB6}"/>
                  </a:ext>
                </a:extLst>
              </p:cNvPr>
              <p:cNvSpPr txBox="1"/>
              <p:nvPr/>
            </p:nvSpPr>
            <p:spPr>
              <a:xfrm>
                <a:off x="6081345" y="1807839"/>
                <a:ext cx="1673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/>
                  <a:t>机型系列</a:t>
                </a:r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222ABE49-AB73-590A-B7F1-3A1360D5E245}"/>
                  </a:ext>
                </a:extLst>
              </p:cNvPr>
              <p:cNvSpPr txBox="1"/>
              <p:nvPr/>
            </p:nvSpPr>
            <p:spPr>
              <a:xfrm>
                <a:off x="7380665" y="1519189"/>
                <a:ext cx="3915951" cy="2571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CN" sz="1400" dirty="0"/>
              </a:p>
              <a:p>
                <a:r>
                  <a:rPr lang="en-US" altLang="zh-CN" sz="1400" dirty="0"/>
                  <a:t>05:   5</a:t>
                </a:r>
                <a:r>
                  <a:rPr lang="zh-CN" altLang="en-US" sz="1400" dirty="0"/>
                  <a:t>轴</a:t>
                </a:r>
                <a:endParaRPr lang="en-US" altLang="zh-CN" sz="1400" dirty="0"/>
              </a:p>
              <a:p>
                <a:r>
                  <a:rPr lang="en-US" altLang="zh-CN" sz="1400" dirty="0"/>
                  <a:t>08</a:t>
                </a:r>
                <a:r>
                  <a:rPr lang="zh-CN" altLang="en-US" sz="1400" dirty="0"/>
                  <a:t>：</a:t>
                </a:r>
                <a:r>
                  <a:rPr lang="en-US" altLang="zh-CN" sz="1400" dirty="0"/>
                  <a:t>8</a:t>
                </a:r>
                <a:r>
                  <a:rPr lang="zh-CN" altLang="en-US" sz="1400" dirty="0"/>
                  <a:t>轴</a:t>
                </a:r>
                <a:endParaRPr lang="en-US" altLang="zh-CN" sz="1400" dirty="0"/>
              </a:p>
              <a:p>
                <a:r>
                  <a:rPr lang="en-US" altLang="zh-CN" sz="1400" dirty="0"/>
                  <a:t>16</a:t>
                </a:r>
                <a:r>
                  <a:rPr lang="zh-CN" altLang="en-US" sz="1400" dirty="0"/>
                  <a:t>：</a:t>
                </a:r>
                <a:r>
                  <a:rPr lang="en-US" altLang="zh-CN" sz="1400" dirty="0"/>
                  <a:t>16</a:t>
                </a:r>
                <a:r>
                  <a:rPr lang="zh-CN" altLang="en-US" sz="1400" dirty="0"/>
                  <a:t>轴</a:t>
                </a:r>
                <a:endParaRPr lang="en-US" altLang="zh-CN" sz="1400" dirty="0"/>
              </a:p>
              <a:p>
                <a:r>
                  <a:rPr lang="en-US" altLang="zh-CN" sz="1400" dirty="0"/>
                  <a:t>32</a:t>
                </a:r>
                <a:r>
                  <a:rPr lang="zh-CN" altLang="en-US" sz="1400" dirty="0"/>
                  <a:t>：</a:t>
                </a:r>
                <a:r>
                  <a:rPr lang="en-US" altLang="zh-CN" sz="1400" dirty="0"/>
                  <a:t>32</a:t>
                </a:r>
                <a:r>
                  <a:rPr lang="zh-CN" altLang="en-US" sz="1400" dirty="0"/>
                  <a:t>轴</a:t>
                </a:r>
                <a:endParaRPr lang="en-US" altLang="zh-CN" sz="1400" dirty="0"/>
              </a:p>
              <a:p>
                <a:r>
                  <a:rPr lang="en-US" altLang="zh-CN" sz="1400" dirty="0"/>
                  <a:t>3</a:t>
                </a:r>
                <a:r>
                  <a:rPr lang="zh-CN" altLang="en-US" sz="1400" dirty="0"/>
                  <a:t>系列仅支持脉冲控制</a:t>
                </a:r>
                <a:r>
                  <a:rPr lang="en-US" altLang="zh-CN" sz="1400" dirty="0"/>
                  <a:t>5</a:t>
                </a:r>
                <a:r>
                  <a:rPr lang="zh-CN" altLang="en-US" sz="1400" dirty="0"/>
                  <a:t>轴</a:t>
                </a:r>
                <a:endParaRPr lang="en-US" altLang="zh-CN" sz="1400" dirty="0"/>
              </a:p>
              <a:p>
                <a:r>
                  <a:rPr lang="en-US" altLang="zh-CN" sz="1400" dirty="0"/>
                  <a:t>5</a:t>
                </a:r>
                <a:r>
                  <a:rPr lang="zh-CN" altLang="en-US" sz="1400" dirty="0"/>
                  <a:t>系列总线轴分为</a:t>
                </a:r>
                <a:r>
                  <a:rPr lang="en-US" altLang="zh-CN" sz="1400" dirty="0"/>
                  <a:t>8</a:t>
                </a:r>
                <a:r>
                  <a:rPr lang="zh-CN" altLang="en-US" sz="1400" dirty="0"/>
                  <a:t>轴、</a:t>
                </a:r>
                <a:r>
                  <a:rPr lang="en-US" altLang="zh-CN" sz="1400" dirty="0"/>
                  <a:t>16</a:t>
                </a:r>
                <a:r>
                  <a:rPr lang="zh-CN" altLang="en-US" sz="1400" dirty="0"/>
                  <a:t>轴、</a:t>
                </a:r>
                <a:r>
                  <a:rPr lang="en-US" altLang="zh-CN" sz="1400" dirty="0"/>
                  <a:t>32</a:t>
                </a:r>
                <a:r>
                  <a:rPr lang="zh-CN" altLang="en-US" sz="1400" dirty="0"/>
                  <a:t>轴</a:t>
                </a:r>
                <a:r>
                  <a:rPr lang="en-US" altLang="zh-CN" sz="1400" dirty="0"/>
                  <a:t>+</a:t>
                </a:r>
                <a:r>
                  <a:rPr lang="zh-CN" altLang="en-US" sz="1400" dirty="0"/>
                  <a:t>脉冲控制</a:t>
                </a:r>
                <a:r>
                  <a:rPr lang="en-US" altLang="zh-CN" sz="1400" dirty="0"/>
                  <a:t>5</a:t>
                </a:r>
                <a:r>
                  <a:rPr lang="zh-CN" altLang="en-US" sz="1400" dirty="0"/>
                  <a:t>轴</a:t>
                </a:r>
                <a:endParaRPr lang="en-US" altLang="zh-CN" sz="1400" dirty="0"/>
              </a:p>
              <a:p>
                <a:endParaRPr lang="zh-CN" altLang="en-US" sz="1400" dirty="0"/>
              </a:p>
            </p:txBody>
          </p:sp>
        </p:grp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75E42E69-3247-001D-A3DE-5D5C28654AD1}"/>
                </a:ext>
              </a:extLst>
            </p:cNvPr>
            <p:cNvSpPr/>
            <p:nvPr/>
          </p:nvSpPr>
          <p:spPr>
            <a:xfrm>
              <a:off x="5517157" y="4213500"/>
              <a:ext cx="904137" cy="4438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TN </a:t>
              </a:r>
              <a:endParaRPr lang="zh-CN" altLang="en-US" sz="1400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705C23C-D4F7-B757-F6CE-110E8DB9EC28}"/>
                </a:ext>
              </a:extLst>
            </p:cNvPr>
            <p:cNvSpPr txBox="1"/>
            <p:nvPr/>
          </p:nvSpPr>
          <p:spPr>
            <a:xfrm>
              <a:off x="6951513" y="4202729"/>
              <a:ext cx="3447954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TN</a:t>
              </a:r>
              <a:r>
                <a:rPr lang="zh-CN" altLang="en-US" sz="1400" dirty="0"/>
                <a:t>：</a:t>
              </a:r>
              <a:r>
                <a:rPr lang="en-US" altLang="zh-CN" sz="1400" dirty="0"/>
                <a:t>NPN</a:t>
              </a:r>
              <a:r>
                <a:rPr lang="zh-CN" altLang="en-US" sz="1400" dirty="0"/>
                <a:t>型输出</a:t>
              </a:r>
              <a:endParaRPr lang="en-US" altLang="zh-CN" sz="1400" dirty="0"/>
            </a:p>
            <a:p>
              <a:r>
                <a:rPr lang="en-US" altLang="zh-CN" sz="1400" dirty="0"/>
                <a:t>TP:    PNP</a:t>
              </a:r>
              <a:r>
                <a:rPr lang="zh-CN" altLang="en-US" sz="1400" dirty="0"/>
                <a:t>型输出</a:t>
              </a:r>
              <a:endParaRPr lang="en-US" altLang="zh-CN" sz="1400" dirty="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9E51AE0B-73C0-04D8-131F-F14909258B96}"/>
                </a:ext>
              </a:extLst>
            </p:cNvPr>
            <p:cNvSpPr txBox="1"/>
            <p:nvPr/>
          </p:nvSpPr>
          <p:spPr>
            <a:xfrm>
              <a:off x="5268947" y="3775609"/>
              <a:ext cx="23079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IO</a:t>
              </a:r>
              <a:r>
                <a:rPr lang="zh-CN" altLang="en-US" sz="1400" b="1" dirty="0"/>
                <a:t>输出形式</a:t>
              </a: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81D5458B-E5EA-8789-91AD-2A826BC4ED3D}"/>
                </a:ext>
              </a:extLst>
            </p:cNvPr>
            <p:cNvSpPr/>
            <p:nvPr/>
          </p:nvSpPr>
          <p:spPr>
            <a:xfrm>
              <a:off x="1104296" y="4229447"/>
              <a:ext cx="1076899" cy="4438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0808 </a:t>
              </a:r>
              <a:endParaRPr lang="zh-CN" altLang="en-US" sz="1400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60552693-904B-7D65-36D5-53C48348B0AE}"/>
                </a:ext>
              </a:extLst>
            </p:cNvPr>
            <p:cNvSpPr txBox="1"/>
            <p:nvPr/>
          </p:nvSpPr>
          <p:spPr>
            <a:xfrm>
              <a:off x="2079900" y="4229447"/>
              <a:ext cx="3447954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8</a:t>
              </a:r>
              <a:r>
                <a:rPr lang="zh-CN" altLang="en-US" sz="1400" dirty="0"/>
                <a:t>个输入、</a:t>
              </a:r>
              <a:r>
                <a:rPr lang="en-US" altLang="zh-CN" sz="1400" dirty="0"/>
                <a:t>8</a:t>
              </a:r>
              <a:r>
                <a:rPr lang="zh-CN" altLang="en-US" sz="1400" dirty="0"/>
                <a:t>个输出</a:t>
              </a:r>
              <a:endParaRPr lang="en-US" altLang="zh-CN" sz="1400" dirty="0"/>
            </a:p>
            <a:p>
              <a:endParaRPr lang="en-US" altLang="zh-CN" sz="1400" dirty="0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119A5FB-F878-CF0D-8772-C06790BDD627}"/>
                </a:ext>
              </a:extLst>
            </p:cNvPr>
            <p:cNvSpPr txBox="1"/>
            <p:nvPr/>
          </p:nvSpPr>
          <p:spPr>
            <a:xfrm>
              <a:off x="856086" y="3791558"/>
              <a:ext cx="27357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/>
                <a:t>输入输出点控制</a:t>
              </a:r>
            </a:p>
          </p:txBody>
        </p:sp>
      </p:grpSp>
      <p:pic>
        <p:nvPicPr>
          <p:cNvPr id="72" name="图片 71">
            <a:extLst>
              <a:ext uri="{FF2B5EF4-FFF2-40B4-BE49-F238E27FC236}">
                <a16:creationId xmlns:a16="http://schemas.microsoft.com/office/drawing/2014/main" id="{07CDC9E2-13BF-1A02-F358-7062032FB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1" y="2345945"/>
            <a:ext cx="2520340" cy="31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975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9A306-3691-EFF2-73BC-644333CC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BF4C5A6-F49D-6700-041F-208B4BA62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744600"/>
              </p:ext>
            </p:extLst>
          </p:nvPr>
        </p:nvGraphicFramePr>
        <p:xfrm>
          <a:off x="341530" y="699542"/>
          <a:ext cx="8460940" cy="3307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719">
                  <a:extLst>
                    <a:ext uri="{9D8B030D-6E8A-4147-A177-3AD203B41FA5}">
                      <a16:colId xmlns:a16="http://schemas.microsoft.com/office/drawing/2014/main" val="1520028064"/>
                    </a:ext>
                  </a:extLst>
                </a:gridCol>
                <a:gridCol w="5106791">
                  <a:extLst>
                    <a:ext uri="{9D8B030D-6E8A-4147-A177-3AD203B41FA5}">
                      <a16:colId xmlns:a16="http://schemas.microsoft.com/office/drawing/2014/main" val="3791670626"/>
                    </a:ext>
                  </a:extLst>
                </a:gridCol>
                <a:gridCol w="2092430">
                  <a:extLst>
                    <a:ext uri="{9D8B030D-6E8A-4147-A177-3AD203B41FA5}">
                      <a16:colId xmlns:a16="http://schemas.microsoft.com/office/drawing/2014/main" val="4034250281"/>
                    </a:ext>
                  </a:extLst>
                </a:gridCol>
              </a:tblGrid>
              <a:tr h="336583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产品型号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产品描述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竞品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51275261"/>
                  </a:ext>
                </a:extLst>
              </a:tr>
              <a:tr h="676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S305-0808TN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S</a:t>
                      </a:r>
                      <a:r>
                        <a:rPr lang="zh-CN" altLang="en-US" sz="1200" dirty="0"/>
                        <a:t>系列网络通用型主机，二独立网口设计，本体自带</a:t>
                      </a:r>
                      <a:r>
                        <a:rPr lang="en-US" altLang="zh-CN" sz="1200" dirty="0"/>
                        <a:t>2</a:t>
                      </a:r>
                      <a:r>
                        <a:rPr lang="zh-CN" altLang="en-US" sz="1200" dirty="0"/>
                        <a:t>路</a:t>
                      </a:r>
                      <a:r>
                        <a:rPr lang="en-US" altLang="zh-CN" sz="1200" dirty="0"/>
                        <a:t>RS485,</a:t>
                      </a:r>
                      <a:r>
                        <a:rPr lang="zh-CN" altLang="en-US" sz="1200" dirty="0"/>
                        <a:t>本体支持两个扩展卡，支持</a:t>
                      </a:r>
                      <a:r>
                        <a:rPr lang="en-US" altLang="zh-CN" sz="1200" dirty="0"/>
                        <a:t>8</a:t>
                      </a:r>
                      <a:r>
                        <a:rPr lang="zh-CN" altLang="en-US" sz="1200" dirty="0"/>
                        <a:t>输入</a:t>
                      </a:r>
                      <a:r>
                        <a:rPr lang="en-US" altLang="zh-CN" sz="1200" dirty="0"/>
                        <a:t>/8</a:t>
                      </a:r>
                      <a:r>
                        <a:rPr lang="zh-CN" altLang="en-US" sz="1200" dirty="0"/>
                        <a:t>路输出，本地扩展</a:t>
                      </a:r>
                      <a:r>
                        <a:rPr lang="en-US" altLang="zh-CN" sz="1200" dirty="0"/>
                        <a:t>32</a:t>
                      </a:r>
                      <a:r>
                        <a:rPr lang="zh-CN" altLang="en-US" sz="1200" dirty="0"/>
                        <a:t>个模块，支持</a:t>
                      </a:r>
                      <a:r>
                        <a:rPr lang="en-US" altLang="zh-CN" sz="1200" dirty="0"/>
                        <a:t>5</a:t>
                      </a:r>
                      <a:r>
                        <a:rPr lang="zh-CN" altLang="en-US" sz="1200" dirty="0"/>
                        <a:t>路脉冲控制轴，</a:t>
                      </a:r>
                      <a:r>
                        <a:rPr lang="en-US" altLang="zh-CN" sz="1200" dirty="0"/>
                        <a:t>4</a:t>
                      </a:r>
                      <a:r>
                        <a:rPr lang="zh-CN" altLang="en-US" sz="1200" dirty="0"/>
                        <a:t>路高速计数。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Easy301/Easy302/Easy320</a:t>
                      </a:r>
                    </a:p>
                    <a:p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25845305"/>
                  </a:ext>
                </a:extLst>
              </a:tr>
              <a:tr h="801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S508-0808TN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S</a:t>
                      </a:r>
                      <a:r>
                        <a:rPr lang="zh-CN" altLang="en-US" sz="1200" dirty="0"/>
                        <a:t>系列网络运控型主机，三独立网口设计，本体自带</a:t>
                      </a:r>
                      <a:r>
                        <a:rPr lang="en-US" altLang="zh-CN" sz="1200" dirty="0"/>
                        <a:t>2</a:t>
                      </a:r>
                      <a:r>
                        <a:rPr lang="zh-CN" altLang="en-US" sz="1200" dirty="0"/>
                        <a:t>路</a:t>
                      </a:r>
                      <a:r>
                        <a:rPr lang="en-US" altLang="zh-CN" sz="1200" dirty="0"/>
                        <a:t>RS485,</a:t>
                      </a:r>
                      <a:r>
                        <a:rPr lang="zh-CN" altLang="en-US" sz="1200" dirty="0"/>
                        <a:t>本体支持两个扩展卡，支持</a:t>
                      </a:r>
                      <a:r>
                        <a:rPr lang="en-US" altLang="zh-CN" sz="1200" dirty="0"/>
                        <a:t>8</a:t>
                      </a:r>
                      <a:r>
                        <a:rPr lang="zh-CN" altLang="en-US" sz="1200" dirty="0"/>
                        <a:t>输入</a:t>
                      </a:r>
                      <a:r>
                        <a:rPr lang="en-US" altLang="zh-CN" sz="1200" dirty="0"/>
                        <a:t>/8</a:t>
                      </a:r>
                      <a:r>
                        <a:rPr lang="zh-CN" altLang="en-US" sz="1200" dirty="0"/>
                        <a:t>路输出，本地扩展</a:t>
                      </a:r>
                      <a:r>
                        <a:rPr lang="en-US" altLang="zh-CN" sz="1200" dirty="0"/>
                        <a:t>32</a:t>
                      </a:r>
                      <a:r>
                        <a:rPr lang="zh-CN" altLang="en-US" sz="1200" dirty="0"/>
                        <a:t>个模块，支持</a:t>
                      </a:r>
                      <a:r>
                        <a:rPr lang="en-US" altLang="zh-CN" sz="1200" dirty="0"/>
                        <a:t>8</a:t>
                      </a:r>
                      <a:r>
                        <a:rPr lang="zh-CN" altLang="en-US" sz="1200" dirty="0"/>
                        <a:t>路</a:t>
                      </a:r>
                      <a:r>
                        <a:rPr lang="en-US" altLang="zh-CN" sz="1200" dirty="0"/>
                        <a:t>EtherCAT</a:t>
                      </a:r>
                      <a:r>
                        <a:rPr lang="zh-CN" altLang="en-US" sz="1200" dirty="0"/>
                        <a:t>总线轴</a:t>
                      </a:r>
                      <a:r>
                        <a:rPr lang="en-US" altLang="zh-CN" sz="1200" dirty="0"/>
                        <a:t>+5</a:t>
                      </a:r>
                      <a:r>
                        <a:rPr lang="zh-CN" altLang="en-US" sz="1200" dirty="0"/>
                        <a:t>路脉冲控制轴，</a:t>
                      </a:r>
                      <a:r>
                        <a:rPr lang="en-US" altLang="zh-CN" sz="1200" dirty="0"/>
                        <a:t>4</a:t>
                      </a:r>
                      <a:r>
                        <a:rPr lang="zh-CN" altLang="en-US" sz="1200" dirty="0"/>
                        <a:t>路高速计数通道。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Easy501/Easy521/AM521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25873743"/>
                  </a:ext>
                </a:extLst>
              </a:tr>
              <a:tr h="746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S516-0808TN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S</a:t>
                      </a:r>
                      <a:r>
                        <a:rPr lang="zh-CN" altLang="en-US" sz="1200" dirty="0"/>
                        <a:t>系列网络运控型主机，三独立网口设计，本体自带</a:t>
                      </a:r>
                      <a:r>
                        <a:rPr lang="en-US" altLang="zh-CN" sz="1200" dirty="0"/>
                        <a:t>2</a:t>
                      </a:r>
                      <a:r>
                        <a:rPr lang="zh-CN" altLang="en-US" sz="1200" dirty="0"/>
                        <a:t>路</a:t>
                      </a:r>
                      <a:r>
                        <a:rPr lang="en-US" altLang="zh-CN" sz="1200" dirty="0"/>
                        <a:t>RS485,</a:t>
                      </a:r>
                      <a:r>
                        <a:rPr lang="zh-CN" altLang="en-US" sz="1200" dirty="0"/>
                        <a:t>本体支持两个扩展卡，支持</a:t>
                      </a:r>
                      <a:r>
                        <a:rPr lang="en-US" altLang="zh-CN" sz="1200" dirty="0"/>
                        <a:t>8</a:t>
                      </a:r>
                      <a:r>
                        <a:rPr lang="zh-CN" altLang="en-US" sz="1200" dirty="0"/>
                        <a:t>输入</a:t>
                      </a:r>
                      <a:r>
                        <a:rPr lang="en-US" altLang="zh-CN" sz="1200" dirty="0"/>
                        <a:t>/8</a:t>
                      </a:r>
                      <a:r>
                        <a:rPr lang="zh-CN" altLang="en-US" sz="1200" dirty="0"/>
                        <a:t>路输出，本地扩展</a:t>
                      </a:r>
                      <a:r>
                        <a:rPr lang="en-US" altLang="zh-CN" sz="1200" dirty="0"/>
                        <a:t>32</a:t>
                      </a:r>
                      <a:r>
                        <a:rPr lang="zh-CN" altLang="en-US" sz="1200" dirty="0"/>
                        <a:t>个模块，支持</a:t>
                      </a:r>
                      <a:r>
                        <a:rPr lang="en-US" altLang="zh-CN" sz="1200" dirty="0"/>
                        <a:t>16</a:t>
                      </a:r>
                      <a:r>
                        <a:rPr lang="zh-CN" altLang="en-US" sz="1200" dirty="0"/>
                        <a:t>路</a:t>
                      </a:r>
                      <a:r>
                        <a:rPr lang="en-US" altLang="zh-CN" sz="1200" dirty="0"/>
                        <a:t>EtherCAT</a:t>
                      </a:r>
                      <a:r>
                        <a:rPr lang="zh-CN" altLang="en-US" sz="1200" dirty="0"/>
                        <a:t>总线轴</a:t>
                      </a:r>
                      <a:r>
                        <a:rPr lang="en-US" altLang="zh-CN" sz="1200" dirty="0"/>
                        <a:t>+5</a:t>
                      </a:r>
                      <a:r>
                        <a:rPr lang="zh-CN" altLang="en-US" sz="1200" dirty="0"/>
                        <a:t>路脉冲控制轴，</a:t>
                      </a:r>
                      <a:r>
                        <a:rPr lang="en-US" altLang="zh-CN" sz="1200" dirty="0"/>
                        <a:t>4</a:t>
                      </a:r>
                      <a:r>
                        <a:rPr lang="zh-CN" altLang="en-US" sz="1200" dirty="0"/>
                        <a:t>路高速计数通道。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Easy502/Easy522/AM522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5197619"/>
                  </a:ext>
                </a:extLst>
              </a:tr>
              <a:tr h="746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S532-0808TN</a:t>
                      </a:r>
                      <a:endParaRPr lang="zh-CN" altLang="en-US" sz="1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S</a:t>
                      </a:r>
                      <a:r>
                        <a:rPr lang="zh-CN" altLang="en-US" sz="1200" dirty="0"/>
                        <a:t>系列网络运控型主机，三独立网口设计，本体自带</a:t>
                      </a:r>
                      <a:r>
                        <a:rPr lang="en-US" altLang="zh-CN" sz="1200" dirty="0"/>
                        <a:t>2</a:t>
                      </a:r>
                      <a:r>
                        <a:rPr lang="zh-CN" altLang="en-US" sz="1200" dirty="0"/>
                        <a:t>路</a:t>
                      </a:r>
                      <a:r>
                        <a:rPr lang="en-US" altLang="zh-CN" sz="1200" dirty="0"/>
                        <a:t>RS485,</a:t>
                      </a:r>
                      <a:r>
                        <a:rPr lang="zh-CN" altLang="en-US" sz="1200" dirty="0"/>
                        <a:t>本体支持两个扩展卡，支持</a:t>
                      </a:r>
                      <a:r>
                        <a:rPr lang="en-US" altLang="zh-CN" sz="1200" dirty="0"/>
                        <a:t>8</a:t>
                      </a:r>
                      <a:r>
                        <a:rPr lang="zh-CN" altLang="en-US" sz="1200" dirty="0"/>
                        <a:t>输入</a:t>
                      </a:r>
                      <a:r>
                        <a:rPr lang="en-US" altLang="zh-CN" sz="1200" dirty="0"/>
                        <a:t>/8</a:t>
                      </a:r>
                      <a:r>
                        <a:rPr lang="zh-CN" altLang="en-US" sz="1200" dirty="0"/>
                        <a:t>路输出，本地扩展</a:t>
                      </a:r>
                      <a:r>
                        <a:rPr lang="en-US" altLang="zh-CN" sz="1200" dirty="0"/>
                        <a:t>32</a:t>
                      </a:r>
                      <a:r>
                        <a:rPr lang="zh-CN" altLang="en-US" sz="1200" dirty="0"/>
                        <a:t>个模块，支持</a:t>
                      </a:r>
                      <a:r>
                        <a:rPr lang="en-US" altLang="zh-CN" sz="1200" dirty="0"/>
                        <a:t>32</a:t>
                      </a:r>
                      <a:r>
                        <a:rPr lang="zh-CN" altLang="en-US" sz="1200" dirty="0"/>
                        <a:t>路</a:t>
                      </a:r>
                      <a:r>
                        <a:rPr lang="en-US" altLang="zh-CN" sz="1200" dirty="0"/>
                        <a:t>EtherCAT</a:t>
                      </a:r>
                      <a:r>
                        <a:rPr lang="zh-CN" altLang="en-US" sz="1200" dirty="0"/>
                        <a:t>总线轴</a:t>
                      </a:r>
                      <a:r>
                        <a:rPr lang="en-US" altLang="zh-CN" sz="1200" dirty="0"/>
                        <a:t>+5</a:t>
                      </a:r>
                      <a:r>
                        <a:rPr lang="zh-CN" altLang="en-US" sz="1200" dirty="0"/>
                        <a:t>路脉冲控制轴，</a:t>
                      </a:r>
                      <a:r>
                        <a:rPr lang="en-US" altLang="zh-CN" sz="1200" dirty="0"/>
                        <a:t>4</a:t>
                      </a:r>
                      <a:r>
                        <a:rPr lang="zh-CN" altLang="en-US" sz="1200" dirty="0"/>
                        <a:t>路高速计数通道。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Easy523/AM523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27693720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B43F264C-D4EF-90D3-29A8-9AF886333BBA}"/>
              </a:ext>
            </a:extLst>
          </p:cNvPr>
          <p:cNvSpPr txBox="1"/>
          <p:nvPr/>
        </p:nvSpPr>
        <p:spPr>
          <a:xfrm>
            <a:off x="107504" y="-32762"/>
            <a:ext cx="292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1.4 S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产品描述</a:t>
            </a:r>
          </a:p>
        </p:txBody>
      </p:sp>
    </p:spTree>
    <p:extLst>
      <p:ext uri="{BB962C8B-B14F-4D97-AF65-F5344CB8AC3E}">
        <p14:creationId xmlns:p14="http://schemas.microsoft.com/office/powerpoint/2010/main" val="50136114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D1BB91D2-FEF1-67F9-B651-471DF028245B}"/>
              </a:ext>
            </a:extLst>
          </p:cNvPr>
          <p:cNvGrpSpPr/>
          <p:nvPr/>
        </p:nvGrpSpPr>
        <p:grpSpPr>
          <a:xfrm>
            <a:off x="1331641" y="426629"/>
            <a:ext cx="6840759" cy="3762447"/>
            <a:chOff x="1718680" y="449659"/>
            <a:chExt cx="6558690" cy="3675461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F72113E-772F-5477-5377-539BC29A5131}"/>
                </a:ext>
              </a:extLst>
            </p:cNvPr>
            <p:cNvSpPr txBox="1"/>
            <p:nvPr/>
          </p:nvSpPr>
          <p:spPr>
            <a:xfrm>
              <a:off x="2884224" y="449659"/>
              <a:ext cx="38164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                ——  </a:t>
              </a:r>
              <a:r>
                <a:rPr lang="zh-CN" altLang="en-US" dirty="0">
                  <a:solidFill>
                    <a:schemeClr val="tx2"/>
                  </a:solidFill>
                </a:rPr>
                <a:t>新一代  </a:t>
              </a:r>
              <a:r>
                <a:rPr lang="en-US" altLang="zh-CN" dirty="0">
                  <a:solidFill>
                    <a:schemeClr val="tx2"/>
                  </a:solidFill>
                </a:rPr>
                <a:t>——</a:t>
              </a:r>
            </a:p>
            <a:p>
              <a:r>
                <a:rPr lang="en-US" altLang="zh-CN" sz="2400" b="1" dirty="0">
                  <a:solidFill>
                    <a:schemeClr val="tx2"/>
                  </a:solidFill>
                  <a:latin typeface="宋体" panose="02010600030101010101" pitchFamily="2" charset="-122"/>
                  <a:cs typeface="Arial" panose="020B0604020202020204" pitchFamily="34" charset="0"/>
                </a:rPr>
                <a:t>    S</a:t>
              </a:r>
              <a:r>
                <a:rPr lang="zh-CN" altLang="en-US" sz="2400" b="1" dirty="0">
                  <a:solidFill>
                    <a:schemeClr val="tx2"/>
                  </a:solidFill>
                  <a:latin typeface="宋体" panose="02010600030101010101" pitchFamily="2" charset="-122"/>
                  <a:cs typeface="Arial" panose="020B0604020202020204" pitchFamily="34" charset="0"/>
                </a:rPr>
                <a:t>系列</a:t>
              </a:r>
              <a:r>
                <a:rPr lang="en-US" altLang="zh-CN" sz="2400" b="1" dirty="0">
                  <a:solidFill>
                    <a:schemeClr val="tx2"/>
                  </a:solidFill>
                  <a:latin typeface="宋体" panose="02010600030101010101" pitchFamily="2" charset="-122"/>
                  <a:cs typeface="Arial" panose="020B0604020202020204" pitchFamily="34" charset="0"/>
                </a:rPr>
                <a:t>PLC</a:t>
              </a:r>
              <a:r>
                <a:rPr lang="zh-CN" altLang="en-US" sz="2400" b="1" dirty="0">
                  <a:solidFill>
                    <a:schemeClr val="tx2"/>
                  </a:solidFill>
                  <a:latin typeface="宋体" panose="02010600030101010101" pitchFamily="2" charset="-122"/>
                  <a:cs typeface="Arial" panose="020B0604020202020204" pitchFamily="34" charset="0"/>
                </a:rPr>
                <a:t>产品优势</a:t>
              </a:r>
              <a:endParaRPr lang="en-US" altLang="zh-CN" sz="2400" dirty="0">
                <a:solidFill>
                  <a:schemeClr val="tx2"/>
                </a:solidFill>
                <a:latin typeface="宋体" panose="02010600030101010101" pitchFamily="2" charset="-122"/>
                <a:cs typeface="Arial" panose="020B0604020202020204" pitchFamily="34" charset="0"/>
              </a:endParaRPr>
            </a:p>
            <a:p>
              <a:endParaRPr lang="zh-CN" altLang="en-US" sz="18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0F758A8-3A62-4623-4EBD-9E27431D6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8681" y="1790292"/>
              <a:ext cx="6006378" cy="1405692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A0BA6B2-EAE7-9F72-578E-484BB75CFDA3}"/>
                </a:ext>
              </a:extLst>
            </p:cNvPr>
            <p:cNvSpPr txBox="1"/>
            <p:nvPr/>
          </p:nvSpPr>
          <p:spPr>
            <a:xfrm>
              <a:off x="1718680" y="3284200"/>
              <a:ext cx="1605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cs typeface="Arial" panose="020B0604020202020204" pitchFamily="34" charset="0"/>
                </a:rPr>
                <a:t>4</a:t>
              </a:r>
              <a:r>
                <a:rPr lang="zh-CN" altLang="en-US" sz="1200" b="1" dirty="0">
                  <a:cs typeface="Arial" panose="020B0604020202020204" pitchFamily="34" charset="0"/>
                </a:rPr>
                <a:t>核</a:t>
              </a:r>
              <a:r>
                <a:rPr lang="en-US" altLang="zh-CN" sz="1200" b="1" dirty="0">
                  <a:cs typeface="Arial" panose="020B0604020202020204" pitchFamily="34" charset="0"/>
                </a:rPr>
                <a:t>CPU</a:t>
              </a:r>
            </a:p>
            <a:p>
              <a:r>
                <a:rPr lang="zh-CN" altLang="en-US" sz="1200" b="1" dirty="0">
                  <a:cs typeface="Arial" panose="020B0604020202020204" pitchFamily="34" charset="0"/>
                </a:rPr>
                <a:t>纳米级指令抖动速度</a:t>
              </a:r>
              <a:endParaRPr lang="en-US" altLang="zh-CN" sz="1200" b="1" dirty="0">
                <a:cs typeface="Arial" panose="020B0604020202020204" pitchFamily="34" charset="0"/>
              </a:endParaRPr>
            </a:p>
            <a:p>
              <a:r>
                <a:rPr lang="en-US" altLang="zh-CN" sz="1200" b="1" dirty="0">
                  <a:cs typeface="Arial" panose="020B0604020202020204" pitchFamily="34" charset="0"/>
                </a:rPr>
                <a:t>32</a:t>
              </a:r>
              <a:r>
                <a:rPr lang="zh-CN" altLang="en-US" sz="1200" b="1" dirty="0">
                  <a:cs typeface="Arial" panose="020B0604020202020204" pitchFamily="34" charset="0"/>
                </a:rPr>
                <a:t>轴 </a:t>
              </a:r>
              <a:r>
                <a:rPr lang="en-US" altLang="zh-CN" sz="1200" b="1" dirty="0">
                  <a:cs typeface="Arial" panose="020B0604020202020204" pitchFamily="34" charset="0"/>
                </a:rPr>
                <a:t>4ms</a:t>
              </a:r>
              <a:r>
                <a:rPr lang="zh-CN" altLang="en-US" sz="1200" b="1" dirty="0">
                  <a:cs typeface="Arial" panose="020B0604020202020204" pitchFamily="34" charset="0"/>
                </a:rPr>
                <a:t>同步周期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641E482-DA47-C388-47A4-8E4206D6E814}"/>
                </a:ext>
              </a:extLst>
            </p:cNvPr>
            <p:cNvSpPr txBox="1"/>
            <p:nvPr/>
          </p:nvSpPr>
          <p:spPr>
            <a:xfrm>
              <a:off x="3624512" y="3294123"/>
              <a:ext cx="2335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cs typeface="Arial" panose="020B0604020202020204" pitchFamily="34" charset="0"/>
                </a:rPr>
                <a:t>EtherNet/IP</a:t>
              </a:r>
              <a:r>
                <a:rPr lang="zh-CN" altLang="en-US" sz="1200" b="1" dirty="0">
                  <a:cs typeface="Arial" panose="020B0604020202020204" pitchFamily="34" charset="0"/>
                </a:rPr>
                <a:t>、</a:t>
              </a:r>
              <a:r>
                <a:rPr lang="en-US" altLang="zh-CN" sz="1200" b="1" dirty="0">
                  <a:cs typeface="Arial" panose="020B0604020202020204" pitchFamily="34" charset="0"/>
                </a:rPr>
                <a:t>OPC UA</a:t>
              </a:r>
              <a:r>
                <a:rPr lang="zh-CN" altLang="en-US" sz="1200" b="1" dirty="0">
                  <a:cs typeface="Arial" panose="020B0604020202020204" pitchFamily="34" charset="0"/>
                </a:rPr>
                <a:t>、</a:t>
              </a:r>
              <a:r>
                <a:rPr lang="en-US" altLang="zh-CN" sz="1200" b="1" dirty="0">
                  <a:cs typeface="Arial" panose="020B0604020202020204" pitchFamily="34" charset="0"/>
                </a:rPr>
                <a:t>EtherCAT</a:t>
              </a:r>
              <a:r>
                <a:rPr lang="zh-CN" altLang="en-US" sz="1200" b="1" dirty="0">
                  <a:cs typeface="Arial" panose="020B0604020202020204" pitchFamily="34" charset="0"/>
                </a:rPr>
                <a:t>、</a:t>
              </a:r>
              <a:r>
                <a:rPr lang="en-US" altLang="zh-CN" sz="1200" b="1" dirty="0">
                  <a:cs typeface="Arial" panose="020B0604020202020204" pitchFamily="34" charset="0"/>
                </a:rPr>
                <a:t>ModbusTCP/RTU</a:t>
              </a:r>
              <a:r>
                <a:rPr lang="zh-CN" altLang="en-US" sz="1200" b="1" dirty="0">
                  <a:cs typeface="Arial" panose="020B0604020202020204" pitchFamily="34" charset="0"/>
                </a:rPr>
                <a:t>通讯可以灵活组网轻松接入周边设备</a:t>
              </a:r>
              <a:endParaRPr lang="en-US" altLang="zh-CN" sz="1200" b="1" dirty="0"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88B6076-EC44-7EB7-C797-BF823B58A3BA}"/>
                </a:ext>
              </a:extLst>
            </p:cNvPr>
            <p:cNvSpPr txBox="1"/>
            <p:nvPr/>
          </p:nvSpPr>
          <p:spPr>
            <a:xfrm>
              <a:off x="6261146" y="3284200"/>
              <a:ext cx="2016224" cy="81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cs typeface="Arial" panose="020B0604020202020204" pitchFamily="34" charset="0"/>
                </a:rPr>
                <a:t>轴组机器人逆运动学算法</a:t>
              </a:r>
              <a:endParaRPr lang="en-US" altLang="zh-CN" sz="1200" b="1" dirty="0">
                <a:cs typeface="Arial" panose="020B0604020202020204" pitchFamily="34" charset="0"/>
              </a:endParaRPr>
            </a:p>
            <a:p>
              <a:r>
                <a:rPr lang="en-US" altLang="zh-CN" sz="1200" b="1" dirty="0">
                  <a:cs typeface="Arial" panose="020B0604020202020204" pitchFamily="34" charset="0"/>
                </a:rPr>
                <a:t>CNC</a:t>
              </a:r>
              <a:r>
                <a:rPr lang="zh-CN" altLang="en-US" sz="1200" b="1" dirty="0">
                  <a:cs typeface="Arial" panose="020B0604020202020204" pitchFamily="34" charset="0"/>
                </a:rPr>
                <a:t>插补运动</a:t>
              </a:r>
              <a:endParaRPr lang="en-US" altLang="zh-CN" sz="1200" b="1" dirty="0">
                <a:cs typeface="Arial" panose="020B0604020202020204" pitchFamily="34" charset="0"/>
              </a:endParaRPr>
            </a:p>
            <a:p>
              <a:r>
                <a:rPr lang="zh-CN" altLang="en-US" sz="1200" b="1" dirty="0">
                  <a:cs typeface="Arial" panose="020B0604020202020204" pitchFamily="34" charset="0"/>
                </a:rPr>
                <a:t>电子凸轮、电子齿轮</a:t>
              </a:r>
              <a:endParaRPr lang="en-US" altLang="zh-CN" sz="1200" b="1" dirty="0">
                <a:cs typeface="Arial" panose="020B0604020202020204" pitchFamily="34" charset="0"/>
              </a:endParaRPr>
            </a:p>
            <a:p>
              <a:r>
                <a:rPr lang="en-US" altLang="zh-CN" sz="1200" b="1" dirty="0">
                  <a:cs typeface="Arial" panose="020B0604020202020204" pitchFamily="34" charset="0"/>
                </a:rPr>
                <a:t>32</a:t>
              </a:r>
              <a:r>
                <a:rPr lang="zh-CN" altLang="en-US" sz="1200" b="1" dirty="0">
                  <a:cs typeface="Arial" panose="020B0604020202020204" pitchFamily="34" charset="0"/>
                </a:rPr>
                <a:t>总线轴</a:t>
              </a:r>
              <a:r>
                <a:rPr lang="en-US" altLang="zh-CN" sz="1200" b="1" dirty="0">
                  <a:cs typeface="Arial" panose="020B0604020202020204" pitchFamily="34" charset="0"/>
                </a:rPr>
                <a:t>+4</a:t>
              </a:r>
              <a:r>
                <a:rPr lang="zh-CN" altLang="en-US" sz="1200" b="1" dirty="0">
                  <a:cs typeface="Arial" panose="020B0604020202020204" pitchFamily="34" charset="0"/>
                </a:rPr>
                <a:t>个脉冲轴</a:t>
              </a:r>
              <a:endParaRPr lang="en-US" altLang="zh-CN" sz="1200" b="1" dirty="0">
                <a:cs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44E91C6-9E0F-BBA2-DBDD-D72D9CD96321}"/>
                </a:ext>
              </a:extLst>
            </p:cNvPr>
            <p:cNvSpPr/>
            <p:nvPr/>
          </p:nvSpPr>
          <p:spPr>
            <a:xfrm>
              <a:off x="4067944" y="1314819"/>
              <a:ext cx="1728192" cy="373192"/>
            </a:xfrm>
            <a:prstGeom prst="rect">
              <a:avLst/>
            </a:prstGeom>
            <a:noFill/>
            <a:ln w="41275">
              <a:solidFill>
                <a:schemeClr val="accent5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b="1" noProof="1">
                  <a:solidFill>
                    <a:schemeClr val="tx1"/>
                  </a:solidFill>
                </a:rPr>
                <a:t>全面升级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638F782-418B-2267-FDB3-B9C43EFB7B7A}"/>
              </a:ext>
            </a:extLst>
          </p:cNvPr>
          <p:cNvSpPr txBox="1"/>
          <p:nvPr/>
        </p:nvSpPr>
        <p:spPr>
          <a:xfrm>
            <a:off x="107504" y="-32762"/>
            <a:ext cx="292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 S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产品优势</a:t>
            </a:r>
          </a:p>
        </p:txBody>
      </p:sp>
    </p:spTree>
    <p:extLst>
      <p:ext uri="{BB962C8B-B14F-4D97-AF65-F5344CB8AC3E}">
        <p14:creationId xmlns:p14="http://schemas.microsoft.com/office/powerpoint/2010/main" val="4222153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879B42A9-D5FB-D2DA-8490-7CF961B4C40C}"/>
              </a:ext>
            </a:extLst>
          </p:cNvPr>
          <p:cNvGrpSpPr/>
          <p:nvPr/>
        </p:nvGrpSpPr>
        <p:grpSpPr>
          <a:xfrm>
            <a:off x="467544" y="434541"/>
            <a:ext cx="3384376" cy="2065201"/>
            <a:chOff x="1331640" y="2211709"/>
            <a:chExt cx="3456384" cy="2232248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E5A12E2B-85E6-A227-B29A-E314CAD9724D}"/>
                </a:ext>
              </a:extLst>
            </p:cNvPr>
            <p:cNvSpPr/>
            <p:nvPr/>
          </p:nvSpPr>
          <p:spPr>
            <a:xfrm>
              <a:off x="1331640" y="2211709"/>
              <a:ext cx="3456384" cy="2232248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noProof="1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F15B966-437B-A627-F8A6-A05F2000B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8932" y="2907844"/>
              <a:ext cx="2807852" cy="1366965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A45F7E9-A3A0-29B4-8981-9E4C8C06B2CB}"/>
                </a:ext>
              </a:extLst>
            </p:cNvPr>
            <p:cNvSpPr txBox="1"/>
            <p:nvPr/>
          </p:nvSpPr>
          <p:spPr>
            <a:xfrm>
              <a:off x="1435357" y="2342056"/>
              <a:ext cx="30963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cs typeface="Arial" panose="020B0604020202020204" pitchFamily="34" charset="0"/>
                </a:rPr>
                <a:t>多核处理，任务自动调度，均衡 </a:t>
              </a:r>
              <a:r>
                <a:rPr lang="en-US" altLang="zh-CN" sz="1400" dirty="0">
                  <a:cs typeface="Arial" panose="020B0604020202020204" pitchFamily="34" charset="0"/>
                </a:rPr>
                <a:t>CPU </a:t>
              </a:r>
              <a:r>
                <a:rPr lang="zh-CN" altLang="en-US" sz="1400" dirty="0">
                  <a:cs typeface="Arial" panose="020B0604020202020204" pitchFamily="34" charset="0"/>
                </a:rPr>
                <a:t>负载，运行更流畅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B01B69D-036C-44AD-3745-90B1FC8F81C1}"/>
              </a:ext>
            </a:extLst>
          </p:cNvPr>
          <p:cNvGrpSpPr/>
          <p:nvPr/>
        </p:nvGrpSpPr>
        <p:grpSpPr>
          <a:xfrm>
            <a:off x="4283968" y="408695"/>
            <a:ext cx="3384376" cy="2091047"/>
            <a:chOff x="1331640" y="2211709"/>
            <a:chExt cx="3456384" cy="2232248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7BB9566-700B-3E0D-13EA-ADEA17EB5966}"/>
                </a:ext>
              </a:extLst>
            </p:cNvPr>
            <p:cNvSpPr/>
            <p:nvPr/>
          </p:nvSpPr>
          <p:spPr>
            <a:xfrm>
              <a:off x="1331640" y="2211709"/>
              <a:ext cx="3456384" cy="2232248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noProof="1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FFE3578-409C-07D6-6A40-B7E837470B49}"/>
                </a:ext>
              </a:extLst>
            </p:cNvPr>
            <p:cNvSpPr txBox="1"/>
            <p:nvPr/>
          </p:nvSpPr>
          <p:spPr>
            <a:xfrm>
              <a:off x="1435357" y="2342056"/>
              <a:ext cx="3096344" cy="558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cs typeface="Arial" panose="020B0604020202020204" pitchFamily="34" charset="0"/>
                </a:rPr>
                <a:t>纳秒级位处理指令速度，相比传统日系</a:t>
              </a:r>
              <a:r>
                <a:rPr lang="en-US" altLang="zh-CN" sz="1400" dirty="0">
                  <a:cs typeface="Arial" panose="020B0604020202020204" pitchFamily="34" charset="0"/>
                </a:rPr>
                <a:t>PLC</a:t>
              </a:r>
              <a:r>
                <a:rPr lang="zh-CN" altLang="en-US" sz="1400" dirty="0">
                  <a:cs typeface="Arial" panose="020B0604020202020204" pitchFamily="34" charset="0"/>
                </a:rPr>
                <a:t>指令速度提升</a:t>
              </a:r>
              <a:r>
                <a:rPr lang="en-US" altLang="zh-CN" sz="1400" dirty="0">
                  <a:cs typeface="Arial" panose="020B0604020202020204" pitchFamily="34" charset="0"/>
                </a:rPr>
                <a:t>7</a:t>
              </a:r>
              <a:r>
                <a:rPr lang="zh-CN" altLang="en-US" sz="1400" dirty="0">
                  <a:cs typeface="Arial" panose="020B0604020202020204" pitchFamily="34" charset="0"/>
                </a:rPr>
                <a:t>倍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FE78C10-3A40-9143-4106-89F7B8958B0B}"/>
              </a:ext>
            </a:extLst>
          </p:cNvPr>
          <p:cNvGrpSpPr/>
          <p:nvPr/>
        </p:nvGrpSpPr>
        <p:grpSpPr>
          <a:xfrm>
            <a:off x="467544" y="2555886"/>
            <a:ext cx="3384376" cy="2065201"/>
            <a:chOff x="1331640" y="2211709"/>
            <a:chExt cx="3456384" cy="2232248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412219E0-9CF6-4249-BD1B-2FAB7DD975C4}"/>
                </a:ext>
              </a:extLst>
            </p:cNvPr>
            <p:cNvSpPr/>
            <p:nvPr/>
          </p:nvSpPr>
          <p:spPr>
            <a:xfrm>
              <a:off x="1331640" y="2211709"/>
              <a:ext cx="3456384" cy="2232248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noProof="1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256FF87-FA7B-9608-0F7D-54C3A589EB5B}"/>
                </a:ext>
              </a:extLst>
            </p:cNvPr>
            <p:cNvSpPr txBox="1"/>
            <p:nvPr/>
          </p:nvSpPr>
          <p:spPr>
            <a:xfrm>
              <a:off x="1435357" y="2228856"/>
              <a:ext cx="3352667" cy="798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cs typeface="Arial" panose="020B0604020202020204" pitchFamily="34" charset="0"/>
                </a:rPr>
                <a:t>扩展灵活、扩展模块丰富，主站单独</a:t>
              </a:r>
              <a:r>
                <a:rPr lang="en-US" altLang="zh-CN" sz="1400" dirty="0">
                  <a:cs typeface="Arial" panose="020B0604020202020204" pitchFamily="34" charset="0"/>
                </a:rPr>
                <a:t>FPGA</a:t>
              </a:r>
              <a:r>
                <a:rPr lang="zh-CN" altLang="en-US" sz="1400" dirty="0">
                  <a:cs typeface="Arial" panose="020B0604020202020204" pitchFamily="34" charset="0"/>
                </a:rPr>
                <a:t>高速处理芯片与</a:t>
              </a:r>
              <a:r>
                <a:rPr lang="en-US" altLang="zh-CN" sz="1400" dirty="0">
                  <a:cs typeface="Arial" panose="020B0604020202020204" pitchFamily="34" charset="0"/>
                </a:rPr>
                <a:t>LD</a:t>
              </a:r>
              <a:r>
                <a:rPr lang="zh-CN" altLang="en-US" sz="1400" dirty="0">
                  <a:cs typeface="Arial" panose="020B0604020202020204" pitchFamily="34" charset="0"/>
                </a:rPr>
                <a:t>系列扩展模块通讯，速率最高可达</a:t>
              </a:r>
              <a:r>
                <a:rPr lang="en-US" altLang="zh-CN" sz="1400" dirty="0">
                  <a:cs typeface="Arial" panose="020B0604020202020204" pitchFamily="34" charset="0"/>
                </a:rPr>
                <a:t>5M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9E1DBC0-372C-A54D-08F4-95FEFFAAAC2F}"/>
              </a:ext>
            </a:extLst>
          </p:cNvPr>
          <p:cNvGrpSpPr/>
          <p:nvPr/>
        </p:nvGrpSpPr>
        <p:grpSpPr>
          <a:xfrm>
            <a:off x="4283968" y="2530040"/>
            <a:ext cx="3384376" cy="2091047"/>
            <a:chOff x="1331640" y="2211709"/>
            <a:chExt cx="3456384" cy="2232248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1D888846-0C59-275C-7929-407EB6C0ABEC}"/>
                </a:ext>
              </a:extLst>
            </p:cNvPr>
            <p:cNvSpPr/>
            <p:nvPr/>
          </p:nvSpPr>
          <p:spPr>
            <a:xfrm>
              <a:off x="1331640" y="2211709"/>
              <a:ext cx="3456384" cy="2232248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noProof="1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F14DF56-A863-F102-17C1-800A8D3F49F4}"/>
                </a:ext>
              </a:extLst>
            </p:cNvPr>
            <p:cNvSpPr txBox="1"/>
            <p:nvPr/>
          </p:nvSpPr>
          <p:spPr>
            <a:xfrm>
              <a:off x="1435357" y="2233449"/>
              <a:ext cx="3352667" cy="558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cs typeface="Arial" panose="020B0604020202020204" pitchFamily="34" charset="0"/>
                </a:rPr>
                <a:t>高响应 </a:t>
              </a:r>
              <a:r>
                <a:rPr lang="en-US" altLang="zh-CN" sz="1400" dirty="0">
                  <a:cs typeface="Arial" panose="020B0604020202020204" pitchFamily="34" charset="0"/>
                </a:rPr>
                <a:t>EtherCAT</a:t>
              </a:r>
              <a:r>
                <a:rPr lang="zh-CN" altLang="en-US" sz="1400" dirty="0">
                  <a:cs typeface="Arial" panose="020B0604020202020204" pitchFamily="34" charset="0"/>
                </a:rPr>
                <a:t>通讯</a:t>
              </a:r>
              <a:r>
                <a:rPr lang="en-US" altLang="zh-CN" sz="1400" dirty="0">
                  <a:cs typeface="Arial" panose="020B0604020202020204" pitchFamily="34" charset="0"/>
                </a:rPr>
                <a:t>4ms</a:t>
              </a:r>
              <a:r>
                <a:rPr lang="zh-CN" altLang="en-US" sz="1400" dirty="0">
                  <a:cs typeface="Arial" panose="020B0604020202020204" pitchFamily="34" charset="0"/>
                </a:rPr>
                <a:t>同步周期</a:t>
              </a:r>
              <a:r>
                <a:rPr lang="en-US" altLang="zh-CN" sz="1400" dirty="0">
                  <a:cs typeface="Arial" panose="020B0604020202020204" pitchFamily="34" charset="0"/>
                </a:rPr>
                <a:t>32</a:t>
              </a:r>
              <a:r>
                <a:rPr lang="zh-CN" altLang="en-US" sz="1400" dirty="0">
                  <a:cs typeface="Arial" panose="020B0604020202020204" pitchFamily="34" charset="0"/>
                </a:rPr>
                <a:t>轴、最大支持</a:t>
              </a:r>
              <a:r>
                <a:rPr lang="en-US" altLang="zh-CN" sz="1400" dirty="0">
                  <a:cs typeface="Arial" panose="020B0604020202020204" pitchFamily="34" charset="0"/>
                </a:rPr>
                <a:t>127</a:t>
              </a:r>
              <a:r>
                <a:rPr lang="zh-CN" altLang="en-US" sz="1400" dirty="0">
                  <a:cs typeface="Arial" panose="020B0604020202020204" pitchFamily="34" charset="0"/>
                </a:rPr>
                <a:t>个</a:t>
              </a:r>
              <a:r>
                <a:rPr lang="en-US" altLang="zh-CN" sz="1400" dirty="0">
                  <a:cs typeface="Arial" panose="020B0604020202020204" pitchFamily="34" charset="0"/>
                </a:rPr>
                <a:t>EtherCAT</a:t>
              </a:r>
              <a:r>
                <a:rPr lang="zh-CN" altLang="en-US" sz="1400" dirty="0">
                  <a:cs typeface="Arial" panose="020B0604020202020204" pitchFamily="34" charset="0"/>
                </a:rPr>
                <a:t>从站</a:t>
              </a:r>
            </a:p>
          </p:txBody>
        </p: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id="{012333C3-C696-9C7F-B642-70F30A14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92"/>
          <a:stretch/>
        </p:blipFill>
        <p:spPr>
          <a:xfrm>
            <a:off x="4616266" y="1054017"/>
            <a:ext cx="2259990" cy="1171289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89E9D652-2935-EC49-E007-10EC81C22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16804" r="13775" b="16804"/>
          <a:stretch/>
        </p:blipFill>
        <p:spPr>
          <a:xfrm>
            <a:off x="2770602" y="3518446"/>
            <a:ext cx="937302" cy="821806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709A8EE7-54CC-EF16-17FC-54D8923D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130"/>
          <a:stretch/>
        </p:blipFill>
        <p:spPr>
          <a:xfrm>
            <a:off x="2134184" y="3790237"/>
            <a:ext cx="582213" cy="294924"/>
          </a:xfrm>
          <a:prstGeom prst="rect">
            <a:avLst/>
          </a:pr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75A5AE43-E0CF-6B17-D7DE-D142391C7578}"/>
              </a:ext>
            </a:extLst>
          </p:cNvPr>
          <p:cNvSpPr txBox="1"/>
          <p:nvPr/>
        </p:nvSpPr>
        <p:spPr>
          <a:xfrm>
            <a:off x="2028240" y="4072811"/>
            <a:ext cx="8875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cs typeface="Arial" panose="020B0604020202020204" pitchFamily="34" charset="0"/>
              </a:rPr>
              <a:t>5M</a:t>
            </a:r>
            <a:r>
              <a:rPr lang="zh-CN" altLang="en-US" sz="900" b="1" dirty="0">
                <a:cs typeface="Arial" panose="020B0604020202020204" pitchFamily="34" charset="0"/>
              </a:rPr>
              <a:t>高速通讯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F0A9D9DA-9FC9-4DFE-E417-7FEF8DABE81A}"/>
              </a:ext>
            </a:extLst>
          </p:cNvPr>
          <p:cNvSpPr txBox="1"/>
          <p:nvPr/>
        </p:nvSpPr>
        <p:spPr>
          <a:xfrm>
            <a:off x="4890076" y="2225306"/>
            <a:ext cx="909866" cy="24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宋体" panose="02010600030101010101" pitchFamily="2" charset="-122"/>
              </a:rPr>
              <a:t>传统</a:t>
            </a:r>
            <a:r>
              <a:rPr lang="en-US" altLang="zh-CN" sz="1200" b="1" dirty="0">
                <a:latin typeface="宋体" panose="02010600030101010101" pitchFamily="2" charset="-122"/>
              </a:rPr>
              <a:t>PLC</a:t>
            </a:r>
            <a:endParaRPr lang="zh-CN" altLang="en-US" sz="1200" b="1" dirty="0">
              <a:latin typeface="宋体" panose="02010600030101010101" pitchFamily="2" charset="-122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E19C8E5F-A70F-805C-3164-4C943FF410A5}"/>
              </a:ext>
            </a:extLst>
          </p:cNvPr>
          <p:cNvSpPr txBox="1"/>
          <p:nvPr/>
        </p:nvSpPr>
        <p:spPr>
          <a:xfrm>
            <a:off x="5799942" y="2211710"/>
            <a:ext cx="909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宋体" panose="02010600030101010101" pitchFamily="2" charset="-122"/>
              </a:rPr>
              <a:t>LC1500</a:t>
            </a:r>
            <a:endParaRPr lang="zh-CN" altLang="en-US" sz="1200" b="1" dirty="0">
              <a:latin typeface="宋体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B3FBADD-8931-5C7E-36BE-EC5A397460CC}"/>
              </a:ext>
            </a:extLst>
          </p:cNvPr>
          <p:cNvSpPr txBox="1"/>
          <p:nvPr/>
        </p:nvSpPr>
        <p:spPr>
          <a:xfrm>
            <a:off x="-96515" y="0"/>
            <a:ext cx="292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1.6 S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产品特点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EDBF05-E588-7F6D-0458-0F4013BC9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12234" r="54784" b="21947"/>
          <a:stretch>
            <a:fillRect/>
          </a:stretch>
        </p:blipFill>
        <p:spPr>
          <a:xfrm>
            <a:off x="1245794" y="3427778"/>
            <a:ext cx="877934" cy="111082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DCFA9B42-D266-0511-8415-B101269E01AA}"/>
              </a:ext>
            </a:extLst>
          </p:cNvPr>
          <p:cNvGrpSpPr/>
          <p:nvPr/>
        </p:nvGrpSpPr>
        <p:grpSpPr>
          <a:xfrm>
            <a:off x="4890076" y="3103923"/>
            <a:ext cx="2119740" cy="1491091"/>
            <a:chOff x="4890076" y="3073625"/>
            <a:chExt cx="2225684" cy="1521389"/>
          </a:xfrm>
        </p:grpSpPr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D152607F-C83B-B5F0-A40F-ECA87245F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0076" y="3073625"/>
              <a:ext cx="2225684" cy="152138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932D9DC-0DBD-C6CE-F9C9-0E63A7671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82" t="12234" r="54784" b="21947"/>
            <a:stretch>
              <a:fillRect/>
            </a:stretch>
          </p:blipFill>
          <p:spPr>
            <a:xfrm>
              <a:off x="5302233" y="3292270"/>
              <a:ext cx="444028" cy="561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7096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U1NzdkYmY2NzA3ZjgxNTA1OWJkOTM4NjkzOGUxMzkifQ=="/>
  <p:tag name="KSO_WPP_MARK_KEY" val="f0655fd2-e003-42df-8881-31b758c8594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651,&quot;width&quot;:940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Bold"/>
        <a:ea typeface="思源黑体 CN Normal"/>
        <a:cs typeface=""/>
      </a:majorFont>
      <a:minorFont>
        <a:latin typeface="思源黑体 CN Regular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14CD68"/>
            </a:gs>
            <a:gs pos="100000">
              <a:srgbClr val="035C7D"/>
            </a:gs>
          </a:gsLst>
          <a:lin ang="5400000" scaled="0"/>
        </a:gradFill>
        <a:ln>
          <a:noFill/>
        </a:ln>
      </a:spPr>
      <a:bodyPr rtlCol="0" anchor="ctr"/>
      <a:lstStyle>
        <a:defPPr algn="ctr" fontAlgn="base">
          <a:defRPr sz="100" noProof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</TotalTime>
  <Words>1570</Words>
  <Application>Microsoft Office PowerPoint</Application>
  <PresentationFormat>全屏显示(16:9)</PresentationFormat>
  <Paragraphs>198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Gulim</vt:lpstr>
      <vt:lpstr>Malgun Gothic</vt:lpstr>
      <vt:lpstr>华文宋体</vt:lpstr>
      <vt:lpstr>思源黑体 CN Regular</vt:lpstr>
      <vt:lpstr>宋体</vt:lpstr>
      <vt:lpstr>微软雅黑</vt:lpstr>
      <vt:lpstr>微软雅黑</vt:lpstr>
      <vt:lpstr>Arial</vt:lpstr>
      <vt:lpstr>Calibri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■ 安装步骤（主流方式，适配大部分PLC）   1. 固定DIN35导轨：将导轨用螺丝固定在控制柜内平整面板上，导轨拼接处间隙≤0.5mm，保证水平/垂直，避免扭曲。  </vt:lpstr>
      <vt:lpstr>PowerPoint 演示文稿</vt:lpstr>
      <vt:lpstr>■ 产品安装步骤  3.安装时将主机对准DIN导轨，按红色箭头所示方向按压卡扣，按照图所示按压卡片到位后有明显的卡合声音，如下图所示。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肖庆林</dc:creator>
  <cp:lastModifiedBy>TOBY LEE</cp:lastModifiedBy>
  <cp:revision>2198</cp:revision>
  <dcterms:created xsi:type="dcterms:W3CDTF">2021-12-13T04:49:00Z</dcterms:created>
  <dcterms:modified xsi:type="dcterms:W3CDTF">2026-01-27T11:20:31Z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EC55878A6B2944BF9244AB64F07C7FB8_13</vt:lpwstr>
  </property>
  <property fmtid="{D5CDD505-2E9C-101B-9397-08002B2CF9AE}" pid="3" name="KSOProductBuildVer">
    <vt:lpwstr>2052-12.1.0.17147</vt:lpwstr>
  </property>
</Properties>
</file>