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1587" r:id="rId2"/>
    <p:sldId id="392" r:id="rId3"/>
    <p:sldId id="1770" r:id="rId4"/>
    <p:sldId id="1809" r:id="rId5"/>
    <p:sldId id="1834" r:id="rId6"/>
    <p:sldId id="1848" r:id="rId7"/>
    <p:sldId id="1810" r:id="rId8"/>
    <p:sldId id="1771" r:id="rId9"/>
    <p:sldId id="1816" r:id="rId10"/>
    <p:sldId id="1835" r:id="rId11"/>
    <p:sldId id="1837" r:id="rId12"/>
    <p:sldId id="1847" r:id="rId13"/>
    <p:sldId id="1836" r:id="rId14"/>
    <p:sldId id="1818" r:id="rId15"/>
    <p:sldId id="1838" r:id="rId16"/>
    <p:sldId id="1825" r:id="rId17"/>
    <p:sldId id="1840" r:id="rId18"/>
    <p:sldId id="1841" r:id="rId19"/>
    <p:sldId id="1842" r:id="rId20"/>
    <p:sldId id="1845" r:id="rId21"/>
    <p:sldId id="1843" r:id="rId22"/>
    <p:sldId id="1844" r:id="rId23"/>
    <p:sldId id="1846" r:id="rId24"/>
    <p:sldId id="1594" r:id="rId25"/>
  </p:sldIdLst>
  <p:sldSz cx="9144000" cy="5143500" type="screen16x9"/>
  <p:notesSz cx="7099300" cy="10234613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sis" initials="l" lastIdx="3" clrIdx="0"/>
  <p:cmAuthor id="3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CF"/>
    <a:srgbClr val="000000"/>
    <a:srgbClr val="7EC35A"/>
    <a:srgbClr val="78C040"/>
    <a:srgbClr val="028DCF"/>
    <a:srgbClr val="F6F6F6"/>
    <a:srgbClr val="202630"/>
    <a:srgbClr val="77BF43"/>
    <a:srgbClr val="64B79E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95" autoAdjust="0"/>
    <p:restoredTop sz="96261" autoAdjust="0"/>
  </p:normalViewPr>
  <p:slideViewPr>
    <p:cSldViewPr>
      <p:cViewPr varScale="1">
        <p:scale>
          <a:sx n="102" d="100"/>
          <a:sy n="102" d="100"/>
        </p:scale>
        <p:origin x="272" y="7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20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思源黑体 CN Normal" panose="020B0400000000000000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思源黑体 CN Normal" panose="020B0400000000000000" pitchFamily="34" charset="-122"/>
              </a:defRPr>
            </a:lvl1pPr>
          </a:lstStyle>
          <a:p>
            <a:pPr>
              <a:defRPr/>
            </a:pPr>
            <a:fld id="{D26C39E3-8B35-45E3-BC29-94A677D6CBB9}" type="datetimeFigureOut">
              <a:rPr lang="zh-CN" altLang="en-US" smtClean="0"/>
              <a:t>2025/5/1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思源黑体 CN Normal" panose="020B0400000000000000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思源黑体 CN Normal" panose="020B0400000000000000" pitchFamily="34" charset="-122"/>
              </a:defRPr>
            </a:lvl1pPr>
          </a:lstStyle>
          <a:p>
            <a:pPr>
              <a:defRPr/>
            </a:pPr>
            <a:fld id="{DA07EF41-3694-421D-B7BE-BF93C347822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65A9E-9C16-0EF2-4E39-6163C0E4B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C029B3F-9B5F-38A8-3717-2226BA299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E860A24-FA54-EE42-3717-12B79A9E8C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39170DC-4E3B-C4B4-9C93-A3B1F05288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8403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1466-7F17-4298-EA79-39AB2CDE1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956D0A97-F85E-B9B5-0468-3908B57815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26546969-0CE3-D9B2-2188-2307B237CE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858B2B-8956-DD28-B482-5AC90C4B74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940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FC78E-593C-6B62-D472-5FC7A30B1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B125D13-D9D0-B74C-2C4B-59520FB95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C785597-D5DE-04A0-8D9F-53343F6C07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994A99-7AFA-DCB6-9317-275673CF0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37FDA-BEE9-452D-89F1-0B6E0B908AD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76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308215" y="4731385"/>
            <a:ext cx="1554480" cy="245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电话：</a:t>
            </a:r>
            <a:r>
              <a:rPr lang="en-US" altLang="zh-CN" sz="1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400-036-0876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ïṣ1îḍe"/>
          <p:cNvSpPr/>
          <p:nvPr userDrawn="1"/>
        </p:nvSpPr>
        <p:spPr>
          <a:xfrm>
            <a:off x="2627" y="-38757"/>
            <a:ext cx="9141373" cy="518225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5300" y="0"/>
            <a:ext cx="8143875" cy="7715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128492" y="4829175"/>
            <a:ext cx="1352193" cy="161925"/>
          </a:xfrm>
        </p:spPr>
        <p:txBody>
          <a:bodyPr/>
          <a:lstStyle/>
          <a:p>
            <a:fld id="{748B5987-9647-4253-899C-3B9819D6D8A0}" type="datetime1">
              <a:rPr lang="zh-CN" altLang="en-US" smtClean="0"/>
              <a:t>2025/5/1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95301" y="4829175"/>
            <a:ext cx="2994128" cy="161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643089" y="4829175"/>
            <a:ext cx="1996086" cy="161925"/>
          </a:xfrm>
        </p:spPr>
        <p:txBody>
          <a:bodyPr/>
          <a:lstStyle/>
          <a:p>
            <a:fld id="{7F65B630-C7FF-41C0-9923-C5E5E29EED8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 flipV="1">
            <a:off x="107242" y="4921425"/>
            <a:ext cx="3250004" cy="165538"/>
            <a:chOff x="7858662" y="362607"/>
            <a:chExt cx="4333338" cy="220717"/>
          </a:xfrm>
        </p:grpSpPr>
        <p:sp>
          <p:nvSpPr>
            <p:cNvPr id="9" name="任意形状 8"/>
            <p:cNvSpPr/>
            <p:nvPr/>
          </p:nvSpPr>
          <p:spPr>
            <a:xfrm flipV="1">
              <a:off x="11462744" y="362607"/>
              <a:ext cx="729256" cy="220717"/>
            </a:xfrm>
            <a:custGeom>
              <a:avLst/>
              <a:gdLst>
                <a:gd name="connsiteX0" fmla="*/ 0 w 729256"/>
                <a:gd name="connsiteY0" fmla="*/ 220717 h 220717"/>
                <a:gd name="connsiteX1" fmla="*/ 729256 w 729256"/>
                <a:gd name="connsiteY1" fmla="*/ 220717 h 220717"/>
                <a:gd name="connsiteX2" fmla="*/ 729256 w 729256"/>
                <a:gd name="connsiteY2" fmla="*/ 0 h 220717"/>
                <a:gd name="connsiteX3" fmla="*/ 129177 w 729256"/>
                <a:gd name="connsiteY3" fmla="*/ 0 h 220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256" h="220717">
                  <a:moveTo>
                    <a:pt x="0" y="220717"/>
                  </a:moveTo>
                  <a:lnTo>
                    <a:pt x="729256" y="220717"/>
                  </a:lnTo>
                  <a:lnTo>
                    <a:pt x="729256" y="0"/>
                  </a:lnTo>
                  <a:lnTo>
                    <a:pt x="12917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"/>
            </a:p>
          </p:txBody>
        </p:sp>
        <p:sp>
          <p:nvSpPr>
            <p:cNvPr id="10" name="平行四边形 9"/>
            <p:cNvSpPr/>
            <p:nvPr/>
          </p:nvSpPr>
          <p:spPr>
            <a:xfrm flipV="1">
              <a:off x="7858662" y="362607"/>
              <a:ext cx="3616043" cy="220717"/>
            </a:xfrm>
            <a:prstGeom prst="parallelogram">
              <a:avLst>
                <a:gd name="adj" fmla="val 5852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7EC9CC9A-691B-F94B-9DD0-B59C4F8D2435}" type="datetimeFigureOut">
              <a:rPr kumimoji="1" lang="zh-CN" altLang="en-US" smtClean="0"/>
              <a:t>2025/5/1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E34CBF0F-8388-3A4F-87D9-F297F67C7EF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00">
        <p14:warp dir="in"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427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二级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二级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"/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413460" y="1357000"/>
            <a:ext cx="8317083" cy="2642576"/>
          </a:xfrm>
          <a:prstGeom prst="rect">
            <a:avLst/>
          </a:prstGeom>
          <a:solidFill>
            <a:schemeClr val="bg1"/>
          </a:solidFill>
        </p:spPr>
        <p:txBody>
          <a:bodyPr vert="horz" lIns="252000" tIns="252000" rIns="252000" bIns="252000" rtlCol="0" anchor="ctr" anchorCtr="0">
            <a:noAutofit/>
          </a:bodyPr>
          <a:lstStyle>
            <a:lvl1pPr marL="213995" indent="-213995" algn="ctr">
              <a:buNone/>
              <a:defRPr lang="de-DE" dirty="0"/>
            </a:lvl1pPr>
          </a:lstStyle>
          <a:p>
            <a:r>
              <a:rPr lang="zh-CN" altLang="en-US" noProof="0" dirty="0"/>
              <a:t>请插入图片</a:t>
            </a:r>
            <a:endParaRPr lang="en-US" noProof="0" dirty="0"/>
          </a:p>
        </p:txBody>
      </p:sp>
      <p:sp>
        <p:nvSpPr>
          <p:cNvPr id="36" name="Titel"/>
          <p:cNvSpPr>
            <a:spLocks noGrp="1"/>
          </p:cNvSpPr>
          <p:nvPr>
            <p:ph type="title" hasCustomPrompt="1"/>
          </p:nvPr>
        </p:nvSpPr>
        <p:spPr bwMode="gray">
          <a:xfrm>
            <a:off x="412010" y="685957"/>
            <a:ext cx="8317082" cy="485887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>
            <a:lvl1pPr>
              <a:defRPr lang="en-US" sz="2100" b="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0" lvl="0" defTabSz="815975">
              <a:lnSpc>
                <a:spcPct val="130000"/>
              </a:lnSpc>
            </a:pPr>
            <a:r>
              <a:rPr lang="zh-CN" altLang="en-US" noProof="0" dirty="0"/>
              <a:t>请插入幻灯片主题</a:t>
            </a:r>
            <a:endParaRPr lang="en-US" noProof="0" dirty="0"/>
          </a:p>
        </p:txBody>
      </p:sp>
      <p:sp>
        <p:nvSpPr>
          <p:cNvPr id="37" name="Fußzeilenplatzhalter"/>
          <p:cNvSpPr>
            <a:spLocks noGrp="1"/>
          </p:cNvSpPr>
          <p:nvPr>
            <p:ph type="ftr" sz="quarter" idx="3"/>
          </p:nvPr>
        </p:nvSpPr>
        <p:spPr bwMode="gray">
          <a:xfrm>
            <a:off x="413460" y="4083173"/>
            <a:ext cx="5373699" cy="2699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图片备注</a:t>
            </a:r>
            <a:endParaRPr lang="de-DE" dirty="0"/>
          </a:p>
        </p:txBody>
      </p:sp>
      <p:sp>
        <p:nvSpPr>
          <p:cNvPr id="38" name="Foliennummernplatzhalter"/>
          <p:cNvSpPr>
            <a:spLocks noGrp="1"/>
          </p:cNvSpPr>
          <p:nvPr>
            <p:ph type="sldNum" sz="quarter" idx="4"/>
          </p:nvPr>
        </p:nvSpPr>
        <p:spPr bwMode="gray">
          <a:xfrm>
            <a:off x="412009" y="4568562"/>
            <a:ext cx="189025" cy="2699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fld id="{B227C86F-CC2D-492F-A88C-C748186E73FB}" type="slidenum">
              <a:rPr lang="de-DE" noProof="0" smtClean="0"/>
              <a:t>‹#›</a:t>
            </a:fld>
            <a:endParaRPr lang="de-DE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-20320"/>
            <a:ext cx="9144000" cy="2915920"/>
          </a:xfrm>
          <a:prstGeom prst="rect">
            <a:avLst/>
          </a:prstGeom>
          <a:solidFill>
            <a:schemeClr val="bg1">
              <a:lumMod val="50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 userDrawn="1"/>
        </p:nvCxnSpPr>
        <p:spPr>
          <a:xfrm>
            <a:off x="413202" y="3518144"/>
            <a:ext cx="6046221" cy="0"/>
          </a:xfrm>
          <a:prstGeom prst="line">
            <a:avLst/>
          </a:prstGeom>
          <a:ln w="127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333856" y="3896588"/>
            <a:ext cx="2576646" cy="295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64" tIns="34283" rIns="68564" bIns="34283" numCol="1" anchor="ctr" anchorCtr="0" compatLnSpc="1">
            <a:spAutoFit/>
          </a:bodyPr>
          <a:lstStyle/>
          <a:p>
            <a:pPr defTabSz="685800" fontAlgn="base">
              <a:spcBef>
                <a:spcPts val="75"/>
              </a:spcBef>
              <a:spcAft>
                <a:spcPts val="75"/>
              </a:spcAft>
            </a:pPr>
            <a:r>
              <a:rPr lang="zh-CN" altLang="en-US" sz="675" dirty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地址：</a:t>
            </a:r>
            <a:r>
              <a:rPr sz="675" dirty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苏州市高新区滨河路625号创业大厦5号楼6楼</a:t>
            </a:r>
          </a:p>
          <a:p>
            <a:pPr defTabSz="685800" fontAlgn="base">
              <a:spcBef>
                <a:spcPts val="75"/>
              </a:spcBef>
              <a:spcAft>
                <a:spcPts val="75"/>
              </a:spcAft>
            </a:pPr>
            <a:r>
              <a:rPr lang="en-US" altLang="zh-CN" sz="675" dirty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http://www.szpcbase.com/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334010" y="3667760"/>
            <a:ext cx="2303780" cy="228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64" tIns="34283" rIns="68564" bIns="34283" numCol="1" anchor="ctr" anchorCtr="0" compatLnSpc="1">
            <a:spAutoFit/>
          </a:bodyPr>
          <a:lstStyle/>
          <a:p>
            <a:pPr defTabSz="685800" fontAlgn="base">
              <a:spcBef>
                <a:spcPts val="75"/>
              </a:spcBef>
              <a:spcAft>
                <a:spcPts val="75"/>
              </a:spcAft>
            </a:pPr>
            <a:r>
              <a:rPr lang="zh-CN" altLang="en-US" sz="1050" b="1" dirty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苏州市凌臣</a:t>
            </a:r>
            <a:r>
              <a:rPr lang="zh-CN" altLang="en-US" sz="1050" b="1" dirty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采集</a:t>
            </a:r>
            <a:r>
              <a:rPr lang="zh-CN" altLang="en-US" sz="1050" b="1" dirty="0">
                <a:solidFill>
                  <a:srgbClr val="4B4B4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计算机有限公司</a:t>
            </a:r>
            <a:endParaRPr lang="zh-CN" altLang="en-US" sz="105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043124" y="357105"/>
            <a:ext cx="582291" cy="1464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6"/>
          <p:cNvSpPr txBox="1"/>
          <p:nvPr userDrawn="1"/>
        </p:nvSpPr>
        <p:spPr>
          <a:xfrm>
            <a:off x="474458" y="341329"/>
            <a:ext cx="1143000" cy="189865"/>
          </a:xfrm>
          <a:prstGeom prst="rect">
            <a:avLst/>
          </a:prstGeom>
          <a:noFill/>
        </p:spPr>
        <p:txBody>
          <a:bodyPr wrap="none" lIns="68537" tIns="34268" rIns="68537" bIns="34268">
            <a:spAutoFit/>
          </a:bodyPr>
          <a:lstStyle/>
          <a:p>
            <a:pPr algn="ctr">
              <a:defRPr/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凌臣科技   </a:t>
            </a:r>
            <a:r>
              <a:rPr lang="en-US" altLang="zh-CN" sz="8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|   </a:t>
            </a:r>
            <a:r>
              <a:rPr lang="zh-CN" altLang="en-US" sz="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工业</a:t>
            </a:r>
            <a:r>
              <a:rPr lang="zh-CN" sz="8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  <a:sym typeface="Helvetica Light" charset="0"/>
              </a:rPr>
              <a:t>控制</a:t>
            </a:r>
            <a:endParaRPr lang="zh-CN" sz="800" dirty="0">
              <a:solidFill>
                <a:schemeClr val="bg1"/>
              </a:solidFill>
              <a:ea typeface="微软雅黑" panose="020B0503020204020204" pitchFamily="34" charset="-122"/>
              <a:cs typeface="Arial" panose="020B0604020202020204" pitchFamily="34" charset="0"/>
              <a:sym typeface="Helvetica Light" charset="0"/>
            </a:endParaRPr>
          </a:p>
        </p:txBody>
      </p:sp>
      <p:pic>
        <p:nvPicPr>
          <p:cNvPr id="9" name="图片 3"/>
          <p:cNvPicPr>
            <a:picLocks noChangeAspect="1"/>
          </p:cNvPicPr>
          <p:nvPr userDrawn="1"/>
        </p:nvPicPr>
        <p:blipFill>
          <a:blip r:embed="rId2"/>
          <a:srcRect l="34731" t="28232" r="32119" b="23267"/>
          <a:stretch>
            <a:fillRect/>
          </a:stretch>
        </p:blipFill>
        <p:spPr>
          <a:xfrm>
            <a:off x="6940550" y="1541145"/>
            <a:ext cx="1105535" cy="15347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5870" y="531495"/>
            <a:ext cx="1725930" cy="2656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35600" y="2263140"/>
            <a:ext cx="1643380" cy="1046480"/>
          </a:xfrm>
          <a:prstGeom prst="rect">
            <a:avLst/>
          </a:prstGeom>
        </p:spPr>
      </p:pic>
      <p:pic>
        <p:nvPicPr>
          <p:cNvPr id="17" name="图片 16" descr="M60"/>
          <p:cNvPicPr>
            <a:picLocks noChangeAspect="1"/>
          </p:cNvPicPr>
          <p:nvPr userDrawn="1"/>
        </p:nvPicPr>
        <p:blipFill>
          <a:blip r:embed="rId5"/>
          <a:srcRect b="54476"/>
          <a:stretch>
            <a:fillRect/>
          </a:stretch>
        </p:blipFill>
        <p:spPr>
          <a:xfrm>
            <a:off x="1907540" y="1564005"/>
            <a:ext cx="1370330" cy="762635"/>
          </a:xfrm>
          <a:prstGeom prst="rect">
            <a:avLst/>
          </a:prstGeom>
        </p:spPr>
      </p:pic>
      <p:pic>
        <p:nvPicPr>
          <p:cNvPr id="18" name="图片 17" descr="M60"/>
          <p:cNvPicPr>
            <a:picLocks noChangeAspect="1"/>
          </p:cNvPicPr>
          <p:nvPr userDrawn="1"/>
        </p:nvPicPr>
        <p:blipFill>
          <a:blip r:embed="rId5"/>
          <a:srcRect b="54476"/>
          <a:stretch>
            <a:fillRect/>
          </a:stretch>
        </p:blipFill>
        <p:spPr>
          <a:xfrm>
            <a:off x="2339340" y="1708150"/>
            <a:ext cx="1327785" cy="739140"/>
          </a:xfrm>
          <a:prstGeom prst="rect">
            <a:avLst/>
          </a:prstGeom>
        </p:spPr>
      </p:pic>
      <p:sp>
        <p:nvSpPr>
          <p:cNvPr id="19" name="AutoShape 4"/>
          <p:cNvSpPr/>
          <p:nvPr userDrawn="1"/>
        </p:nvSpPr>
        <p:spPr bwMode="auto">
          <a:xfrm>
            <a:off x="0" y="843280"/>
            <a:ext cx="5500370" cy="5892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</a:ln>
          <a:effectLst/>
        </p:spPr>
        <p:txBody>
          <a:bodyPr lIns="26789" tIns="26789" rIns="26789" bIns="26789" anchor="ctr"/>
          <a:lstStyle/>
          <a:p>
            <a:pPr algn="l">
              <a:buClrTx/>
              <a:buSzTx/>
              <a:buFontTx/>
            </a:pPr>
            <a:r>
              <a:rPr lang="zh-CN" altLang="en-US" sz="2400" b="1" dirty="0">
                <a:gradFill>
                  <a:gsLst>
                    <a:gs pos="100000">
                      <a:srgbClr val="85C532"/>
                    </a:gs>
                    <a:gs pos="0">
                      <a:srgbClr val="0074C1"/>
                    </a:gs>
                    <a:gs pos="0">
                      <a:srgbClr val="008CCF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Companies in line with technology</a:t>
            </a:r>
          </a:p>
        </p:txBody>
      </p:sp>
      <p:pic>
        <p:nvPicPr>
          <p:cNvPr id="20" name="图片 19" descr="工控机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95445" y="2433320"/>
            <a:ext cx="1522095" cy="706120"/>
          </a:xfrm>
          <a:prstGeom prst="rect">
            <a:avLst/>
          </a:prstGeom>
        </p:spPr>
      </p:pic>
      <p:pic>
        <p:nvPicPr>
          <p:cNvPr id="21" name="图片 20" descr="PLC-8086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46175" y="2544445"/>
            <a:ext cx="320040" cy="601345"/>
          </a:xfrm>
          <a:prstGeom prst="rect">
            <a:avLst/>
          </a:prstGeom>
        </p:spPr>
      </p:pic>
      <p:pic>
        <p:nvPicPr>
          <p:cNvPr id="22" name="图片 21" descr="PLC-1208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619250" y="2479675"/>
            <a:ext cx="659130" cy="685165"/>
          </a:xfrm>
          <a:prstGeom prst="rect">
            <a:avLst/>
          </a:prstGeom>
        </p:spPr>
      </p:pic>
      <p:pic>
        <p:nvPicPr>
          <p:cNvPr id="23" name="图片 22" descr="PLC-153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382520" y="2479675"/>
            <a:ext cx="728345" cy="640715"/>
          </a:xfrm>
          <a:prstGeom prst="rect">
            <a:avLst/>
          </a:prstGeom>
        </p:spPr>
      </p:pic>
      <p:pic>
        <p:nvPicPr>
          <p:cNvPr id="25" name="图片 24" descr="LC1100-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203575" y="2484120"/>
            <a:ext cx="991870" cy="6553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ïṣ1îḍe"/>
          <p:cNvSpPr/>
          <p:nvPr userDrawn="1"/>
        </p:nvSpPr>
        <p:spPr>
          <a:xfrm>
            <a:off x="2627" y="-38757"/>
            <a:ext cx="9141373" cy="5182257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0"/>
          </a:p>
        </p:txBody>
      </p:sp>
      <p:pic>
        <p:nvPicPr>
          <p:cNvPr id="4" name="图片 3" descr="LCT logo1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740650" y="195580"/>
            <a:ext cx="1260475" cy="332740"/>
          </a:xfrm>
          <a:prstGeom prst="rect">
            <a:avLst/>
          </a:prstGeom>
        </p:spPr>
      </p:pic>
      <p:grpSp>
        <p:nvGrpSpPr>
          <p:cNvPr id="8194" name="组合 4"/>
          <p:cNvGrpSpPr/>
          <p:nvPr userDrawn="1"/>
        </p:nvGrpSpPr>
        <p:grpSpPr>
          <a:xfrm>
            <a:off x="179706" y="4618355"/>
            <a:ext cx="4792133" cy="41275"/>
            <a:chOff x="286711" y="714104"/>
            <a:chExt cx="4790386" cy="41870"/>
          </a:xfrm>
        </p:grpSpPr>
        <p:cxnSp>
          <p:nvCxnSpPr>
            <p:cNvPr id="6" name="直接连接符 5"/>
            <p:cNvCxnSpPr/>
            <p:nvPr userDrawn="1">
              <p:custDataLst>
                <p:tags r:id="rId19"/>
              </p:custDataLst>
            </p:nvPr>
          </p:nvCxnSpPr>
          <p:spPr>
            <a:xfrm>
              <a:off x="286711" y="714104"/>
              <a:ext cx="4790386" cy="0"/>
            </a:xfrm>
            <a:prstGeom prst="line">
              <a:avLst/>
            </a:prstGeom>
            <a:ln w="349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直接连接符 1"/>
            <p:cNvCxnSpPr/>
            <p:nvPr userDrawn="1">
              <p:custDataLst>
                <p:tags r:id="rId20"/>
              </p:custDataLst>
            </p:nvPr>
          </p:nvCxnSpPr>
          <p:spPr>
            <a:xfrm>
              <a:off x="286711" y="755974"/>
              <a:ext cx="4790386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26" name="文本框 7"/>
          <p:cNvSpPr txBox="1"/>
          <p:nvPr userDrawn="1">
            <p:custDataLst>
              <p:tags r:id="rId18"/>
            </p:custDataLst>
          </p:nvPr>
        </p:nvSpPr>
        <p:spPr>
          <a:xfrm>
            <a:off x="179705" y="4732020"/>
            <a:ext cx="4770755" cy="3067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zh-CN" altLang="en-US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苏州市凌臣采集计算机有限公司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14.emf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" Type="http://schemas.openxmlformats.org/officeDocument/2006/relationships/tags" Target="../tags/tag7.xml"/><Relationship Id="rId21" Type="http://schemas.openxmlformats.org/officeDocument/2006/relationships/tags" Target="../tags/tag25.xml"/><Relationship Id="rId7" Type="http://schemas.openxmlformats.org/officeDocument/2006/relationships/tags" Target="../tags/tag11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0" Type="http://schemas.openxmlformats.org/officeDocument/2006/relationships/tags" Target="../tags/tag2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10" Type="http://schemas.openxmlformats.org/officeDocument/2006/relationships/tags" Target="../tags/tag14.xml"/><Relationship Id="rId19" Type="http://schemas.openxmlformats.org/officeDocument/2006/relationships/tags" Target="../tags/tag23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tags" Target="../tags/tag18.xml"/><Relationship Id="rId22" Type="http://schemas.openxmlformats.org/officeDocument/2006/relationships/tags" Target="../tags/tag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ṣ1îḍe"/>
          <p:cNvSpPr/>
          <p:nvPr userDrawn="1"/>
        </p:nvSpPr>
        <p:spPr>
          <a:xfrm>
            <a:off x="7308215" y="50800"/>
            <a:ext cx="1727200" cy="6762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00"/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260" y="123825"/>
            <a:ext cx="1667510" cy="494665"/>
          </a:xfrm>
          <a:prstGeom prst="rect">
            <a:avLst/>
          </a:prstGeom>
        </p:spPr>
      </p:pic>
      <p:sp>
        <p:nvSpPr>
          <p:cNvPr id="17409" name="文本框 1"/>
          <p:cNvSpPr txBox="1"/>
          <p:nvPr/>
        </p:nvSpPr>
        <p:spPr>
          <a:xfrm>
            <a:off x="-348000" y="220815"/>
            <a:ext cx="6226210" cy="11785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/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凌臣科技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PLC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</a:t>
            </a:r>
            <a:r>
              <a:rPr lang="en-US" altLang="zh-CN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</a:t>
            </a:r>
            <a:r>
              <a:rPr lang="zh-CN" altLang="en-US" sz="2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设备上的解决方案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4DF109-9C5D-1C1A-01C4-63F275389773}"/>
              </a:ext>
            </a:extLst>
          </p:cNvPr>
          <p:cNvSpPr txBox="1"/>
          <p:nvPr/>
        </p:nvSpPr>
        <p:spPr>
          <a:xfrm>
            <a:off x="-324544" y="2193442"/>
            <a:ext cx="24201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PLC</a:t>
            </a: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产品线：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904B400-479C-0743-2CBF-62F9386A58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6" b="21102"/>
          <a:stretch/>
        </p:blipFill>
        <p:spPr>
          <a:xfrm>
            <a:off x="2267744" y="1203598"/>
            <a:ext cx="5512343" cy="25202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9D835-D0FE-7D9B-A4A4-B28D477C6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3D2E66A6-D19E-3279-E422-1FE111693F5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35E19D8D-8193-3387-1A7D-EB7978BA663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8BC5C6C-736B-91BF-8028-736263A2A08F}"/>
              </a:ext>
            </a:extLst>
          </p:cNvPr>
          <p:cNvSpPr txBox="1"/>
          <p:nvPr/>
        </p:nvSpPr>
        <p:spPr>
          <a:xfrm>
            <a:off x="777152" y="5210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客户现有方案及痛点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84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7EAD1-0427-8B4D-D4AD-623A603D0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D5E5F53-E389-CF2A-0EB9-BD32673BB3F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ADFD282F-76A0-9314-E5B9-074D3BCC6F1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" name="文本框 2">
            <a:extLst>
              <a:ext uri="{FF2B5EF4-FFF2-40B4-BE49-F238E27FC236}">
                <a16:creationId xmlns:a16="http://schemas.microsoft.com/office/drawing/2014/main" id="{9C5FC3E2-9FB7-CB44-93CC-ECFE506D76B3}"/>
              </a:ext>
            </a:extLst>
          </p:cNvPr>
          <p:cNvSpPr txBox="1"/>
          <p:nvPr/>
        </p:nvSpPr>
        <p:spPr>
          <a:xfrm>
            <a:off x="841664" y="123478"/>
            <a:ext cx="1195248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凌臣采用方案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en-US" altLang="zh-CN" sz="1600" dirty="0"/>
          </a:p>
          <a:p>
            <a:r>
              <a:rPr lang="en-US" altLang="zh-CN" sz="1600" dirty="0">
                <a:solidFill>
                  <a:srgbClr val="FF0000"/>
                </a:solidFill>
              </a:rPr>
              <a:t>1.</a:t>
            </a:r>
            <a:r>
              <a:rPr lang="zh-CN" altLang="en-US" sz="1600" dirty="0">
                <a:solidFill>
                  <a:srgbClr val="FF0000"/>
                </a:solidFill>
              </a:rPr>
              <a:t>力矩模式（参考模式）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/>
              <a:t>         </a:t>
            </a:r>
            <a:r>
              <a:rPr lang="zh-CN" altLang="en-US" sz="1600" dirty="0"/>
              <a:t>设定主轴为速度模式，两个收放卷均</a:t>
            </a:r>
            <a:endParaRPr lang="en-US" altLang="zh-CN" sz="1600" dirty="0"/>
          </a:p>
          <a:p>
            <a:r>
              <a:rPr lang="zh-CN" altLang="en-US" sz="1600" dirty="0"/>
              <a:t>为力矩模式。收放卷力矩给定由以下几个组成部分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b="1" dirty="0"/>
              <a:t>              T= Tl+Td+T0+Tpid </a:t>
            </a:r>
          </a:p>
          <a:p>
            <a:r>
              <a:rPr lang="zh-CN" altLang="en-US" sz="1600" dirty="0"/>
              <a:t>其中：</a:t>
            </a:r>
            <a:endParaRPr lang="en-US" altLang="zh-CN" sz="1600" dirty="0"/>
          </a:p>
          <a:p>
            <a:r>
              <a:rPr lang="en-US" altLang="zh-CN" sz="1600" dirty="0"/>
              <a:t>Tl: </a:t>
            </a:r>
            <a:r>
              <a:rPr lang="zh-CN" altLang="en-US" sz="1600" dirty="0"/>
              <a:t>为静态时，根据线上给定张力，计算的转矩</a:t>
            </a:r>
            <a:endParaRPr lang="en-US" altLang="zh-CN" sz="1600" dirty="0"/>
          </a:p>
          <a:p>
            <a:r>
              <a:rPr lang="en-US" altLang="zh-CN" sz="1600" dirty="0"/>
              <a:t>Td: </a:t>
            </a:r>
            <a:r>
              <a:rPr lang="zh-CN" altLang="en-US" sz="1600" dirty="0"/>
              <a:t>为动态转矩，收放卷加减速的过程中，施加的转矩</a:t>
            </a:r>
            <a:endParaRPr lang="en-US" altLang="zh-CN" sz="1600" dirty="0"/>
          </a:p>
          <a:p>
            <a:r>
              <a:rPr lang="en-US" altLang="zh-CN" sz="1600" dirty="0"/>
              <a:t>T0: </a:t>
            </a:r>
            <a:r>
              <a:rPr lang="zh-CN" altLang="en-US" sz="1600" dirty="0"/>
              <a:t>为空载转矩，克服自身动摩擦力，需要施加的转矩</a:t>
            </a:r>
            <a:endParaRPr lang="en-US" altLang="zh-CN" sz="1600" dirty="0"/>
          </a:p>
          <a:p>
            <a:r>
              <a:rPr lang="en-US" altLang="zh-CN" sz="1600" dirty="0" err="1"/>
              <a:t>Tpid</a:t>
            </a:r>
            <a:r>
              <a:rPr lang="en-US" altLang="zh-CN" sz="1600" dirty="0"/>
              <a:t>:</a:t>
            </a:r>
            <a:r>
              <a:rPr lang="zh-CN" altLang="en-US" sz="1600" dirty="0"/>
              <a:t>由于摩擦，线的拉伸，卷经变化等，导致线上张力变化</a:t>
            </a:r>
            <a:endParaRPr lang="en-US" altLang="zh-CN" sz="1600" dirty="0"/>
          </a:p>
          <a:p>
            <a:r>
              <a:rPr lang="en-US" altLang="zh-CN" sz="1600" dirty="0"/>
              <a:t>         </a:t>
            </a:r>
            <a:r>
              <a:rPr lang="zh-CN" altLang="en-US" sz="1600" dirty="0"/>
              <a:t>需要根据摆杆偏差，由</a:t>
            </a:r>
            <a:r>
              <a:rPr lang="en-US" altLang="zh-CN" sz="1600" dirty="0" err="1"/>
              <a:t>pid</a:t>
            </a:r>
            <a:r>
              <a:rPr lang="zh-CN" altLang="en-US" sz="1600" dirty="0"/>
              <a:t>计算出微调的转矩</a:t>
            </a:r>
            <a:endParaRPr lang="en-US" altLang="zh-CN" sz="1600" dirty="0"/>
          </a:p>
          <a:p>
            <a:r>
              <a:rPr lang="zh-CN" altLang="en-US" sz="1600" dirty="0"/>
              <a:t>这几部分计算，在后面会有详细介绍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2.</a:t>
            </a:r>
            <a:r>
              <a:rPr lang="zh-CN" altLang="en-US" sz="1600" dirty="0">
                <a:solidFill>
                  <a:srgbClr val="FF0000"/>
                </a:solidFill>
              </a:rPr>
              <a:t>速度模式（实际采用的模式）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/>
              <a:t>      </a:t>
            </a:r>
            <a:r>
              <a:rPr lang="zh-CN" altLang="en-US" sz="1600" dirty="0"/>
              <a:t>设定主轴为速度或者位置模式，收放卷轴根据主轴做齿轮同步，利用摆杆反馈角度偏差，</a:t>
            </a:r>
            <a:endParaRPr lang="en-US" altLang="zh-CN" sz="1600" dirty="0"/>
          </a:p>
          <a:p>
            <a:r>
              <a:rPr lang="zh-CN" altLang="en-US" sz="1600" dirty="0"/>
              <a:t>经过</a:t>
            </a:r>
            <a:r>
              <a:rPr lang="en-US" altLang="zh-CN" sz="1600" dirty="0" err="1"/>
              <a:t>pid</a:t>
            </a:r>
            <a:r>
              <a:rPr lang="zh-CN" altLang="en-US" sz="1600" dirty="0"/>
              <a:t>运算，微调收放卷轴的齿轮比</a:t>
            </a:r>
            <a:endParaRPr lang="en-US" altLang="zh-CN" sz="1600" dirty="0"/>
          </a:p>
          <a:p>
            <a:r>
              <a:rPr lang="zh-CN" altLang="en-US" sz="1600" dirty="0"/>
              <a:t>达到稳定张力的作用。这种方式，对卷经计算精确度要求很低。</a:t>
            </a:r>
            <a:endParaRPr lang="en-US" altLang="zh-CN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D2B60E9-54C5-6112-F5D3-2A4979BE2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081" y="579177"/>
            <a:ext cx="3851920" cy="203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9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34C96-A227-4511-3F82-A24620993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9B085411-594B-981E-3B5A-D160BADB50B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92803350-81BF-47F9-DB72-A6CACD5CD8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03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AE8A27-3E28-261F-80E5-3FDFBF46EC03}"/>
              </a:ext>
            </a:extLst>
          </p:cNvPr>
          <p:cNvSpPr txBox="1"/>
          <p:nvPr/>
        </p:nvSpPr>
        <p:spPr>
          <a:xfrm>
            <a:off x="968613" y="233851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凌臣方案解决了客户什么问题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9505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B0749-6630-84D5-D392-039E26C4D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143F8E72-5C2A-CEF7-C2FC-3B1FA1B88D9C}"/>
              </a:ext>
            </a:extLst>
          </p:cNvPr>
          <p:cNvGrpSpPr/>
          <p:nvPr/>
        </p:nvGrpSpPr>
        <p:grpSpPr>
          <a:xfrm>
            <a:off x="971600" y="1843588"/>
            <a:ext cx="1801178" cy="1385888"/>
            <a:chOff x="4272487" y="985295"/>
            <a:chExt cx="530249" cy="40797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95FB0259-05AA-1CAC-9890-E6FDF7023885}"/>
                </a:ext>
              </a:extLst>
            </p:cNvPr>
            <p:cNvGrpSpPr/>
            <p:nvPr/>
          </p:nvGrpSpPr>
          <p:grpSpPr>
            <a:xfrm>
              <a:off x="4272487" y="985295"/>
              <a:ext cx="530249" cy="407976"/>
              <a:chOff x="1822439" y="149340"/>
              <a:chExt cx="5053817" cy="3888432"/>
            </a:xfrm>
          </p:grpSpPr>
          <p:sp>
            <p:nvSpPr>
              <p:cNvPr id="5" name="任意多边形 43">
                <a:extLst>
                  <a:ext uri="{FF2B5EF4-FFF2-40B4-BE49-F238E27FC236}">
                    <a16:creationId xmlns:a16="http://schemas.microsoft.com/office/drawing/2014/main" id="{9B107AAA-4016-1E98-FD46-A9415D498191}"/>
                  </a:ext>
                </a:extLst>
              </p:cNvPr>
              <p:cNvSpPr/>
              <p:nvPr/>
            </p:nvSpPr>
            <p:spPr>
              <a:xfrm rot="240363">
                <a:off x="1822439" y="149340"/>
                <a:ext cx="4359116" cy="3548774"/>
              </a:xfrm>
              <a:custGeom>
                <a:avLst/>
                <a:gdLst>
                  <a:gd name="connsiteX0" fmla="*/ 4631267 w 4783667"/>
                  <a:gd name="connsiteY0" fmla="*/ 0 h 3750733"/>
                  <a:gd name="connsiteX1" fmla="*/ 0 w 4783667"/>
                  <a:gd name="connsiteY1" fmla="*/ 1871133 h 3750733"/>
                  <a:gd name="connsiteX2" fmla="*/ 4783667 w 4783667"/>
                  <a:gd name="connsiteY2" fmla="*/ 3750733 h 3750733"/>
                  <a:gd name="connsiteX3" fmla="*/ 4631267 w 4783667"/>
                  <a:gd name="connsiteY3" fmla="*/ 0 h 37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3667" h="3750733">
                    <a:moveTo>
                      <a:pt x="4631267" y="0"/>
                    </a:moveTo>
                    <a:lnTo>
                      <a:pt x="0" y="1871133"/>
                    </a:lnTo>
                    <a:lnTo>
                      <a:pt x="4783667" y="3750733"/>
                    </a:lnTo>
                    <a:lnTo>
                      <a:pt x="4631267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44">
                <a:extLst>
                  <a:ext uri="{FF2B5EF4-FFF2-40B4-BE49-F238E27FC236}">
                    <a16:creationId xmlns:a16="http://schemas.microsoft.com/office/drawing/2014/main" id="{996AA06D-4A17-AC8B-B1E1-5BF7AC3EB8FE}"/>
                  </a:ext>
                </a:extLst>
              </p:cNvPr>
              <p:cNvSpPr/>
              <p:nvPr/>
            </p:nvSpPr>
            <p:spPr>
              <a:xfrm>
                <a:off x="1992504" y="673543"/>
                <a:ext cx="4883752" cy="3364229"/>
              </a:xfrm>
              <a:custGeom>
                <a:avLst/>
                <a:gdLst>
                  <a:gd name="connsiteX0" fmla="*/ 0 w 5359400"/>
                  <a:gd name="connsiteY0" fmla="*/ 677333 h 3522133"/>
                  <a:gd name="connsiteX1" fmla="*/ 5359400 w 5359400"/>
                  <a:gd name="connsiteY1" fmla="*/ 0 h 3522133"/>
                  <a:gd name="connsiteX2" fmla="*/ 3530600 w 5359400"/>
                  <a:gd name="connsiteY2" fmla="*/ 3522133 h 3522133"/>
                  <a:gd name="connsiteX3" fmla="*/ 0 w 5359400"/>
                  <a:gd name="connsiteY3" fmla="*/ 677333 h 352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9400" h="3522133">
                    <a:moveTo>
                      <a:pt x="0" y="677333"/>
                    </a:moveTo>
                    <a:lnTo>
                      <a:pt x="5359400" y="0"/>
                    </a:lnTo>
                    <a:lnTo>
                      <a:pt x="3530600" y="3522133"/>
                    </a:lnTo>
                    <a:lnTo>
                      <a:pt x="0" y="677333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TextBox 42">
              <a:extLst>
                <a:ext uri="{FF2B5EF4-FFF2-40B4-BE49-F238E27FC236}">
                  <a16:creationId xmlns:a16="http://schemas.microsoft.com/office/drawing/2014/main" id="{CD75C30D-7A84-2453-39C2-2C892BEA7D05}"/>
                </a:ext>
              </a:extLst>
            </p:cNvPr>
            <p:cNvSpPr txBox="1"/>
            <p:nvPr/>
          </p:nvSpPr>
          <p:spPr>
            <a:xfrm>
              <a:off x="4519952" y="1045125"/>
              <a:ext cx="167310" cy="33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75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4</a:t>
              </a:r>
              <a:endParaRPr lang="zh-CN" altLang="en-US" sz="67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4A76D831-4988-A8F8-43E1-03A4B163E632}"/>
              </a:ext>
            </a:extLst>
          </p:cNvPr>
          <p:cNvSpPr txBox="1"/>
          <p:nvPr/>
        </p:nvSpPr>
        <p:spPr>
          <a:xfrm>
            <a:off x="2906009" y="2208414"/>
            <a:ext cx="6507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376092"/>
                </a:solidFill>
              </a:defRPr>
            </a:lvl1pPr>
          </a:lstStyle>
          <a:p>
            <a:r>
              <a:rPr lang="zh-CN" altLang="en-US" sz="3000" dirty="0"/>
              <a:t>凌臣解决方案及实现过程</a:t>
            </a:r>
            <a:endParaRPr lang="en-US" altLang="zh-CN" sz="3000" dirty="0"/>
          </a:p>
          <a:p>
            <a:endParaRPr lang="zh-CN" altLang="en-US" sz="3000" dirty="0"/>
          </a:p>
          <a:p>
            <a:endParaRPr lang="zh-CN" altLang="en-US" sz="3000" dirty="0"/>
          </a:p>
          <a:p>
            <a:endParaRPr lang="en-US" altLang="zh-CN" sz="3000" dirty="0"/>
          </a:p>
        </p:txBody>
      </p:sp>
    </p:spTree>
    <p:extLst>
      <p:ext uri="{BB962C8B-B14F-4D97-AF65-F5344CB8AC3E}">
        <p14:creationId xmlns:p14="http://schemas.microsoft.com/office/powerpoint/2010/main" val="168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0E303-4695-1734-9E14-91CFE01B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D9CC6D27-225A-4517-8417-DBF054EF4A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663FFEF3-38E7-BBBD-781C-C5C4B0996C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D337847-7AF9-CBB3-0174-A4C7848582F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612" y="258020"/>
            <a:ext cx="6930157" cy="70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方案成果展示，视屏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75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837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49A53-BCA8-6FDD-EB17-172DB38F8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3DC46930-4252-9687-864F-5E025C34156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5859A441-489B-D742-E506-37EEE83CF5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5DBAC34-8A05-3ECB-5A89-86518B97858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612" y="258020"/>
            <a:ext cx="6930157" cy="70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方案成果展示，电控柜凌臣产品图片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75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9206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591FA-B6F4-B782-A367-4A2DBD1E7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F7C8F857-BEF3-808B-ED15-04E3E1759E81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181ABD4A-55FD-50C2-3AAA-F261DD571B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AB638BC-80B1-508B-72B0-F94779292C8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21488" y="66975"/>
            <a:ext cx="6930157" cy="70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电气控制方案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75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4E2599F-9654-64B4-650E-A31725270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7624" y="627534"/>
            <a:ext cx="7021031" cy="40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95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08079-166F-B8EF-B8EA-DCE55FEA0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37C5CCFF-6D65-9503-E232-FA4AEFEDE77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E5EB2CCC-4DB6-11A1-A919-C3D5929DBE4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7B6AF93-330B-613E-D6DD-6D11DCB730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612" y="258020"/>
            <a:ext cx="6930157" cy="70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解决方案硬件配置表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75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6720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BD813-C24D-1190-DA76-46FD1B289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4096CD82-ABFE-CAE1-0F47-2DEA75F0527B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76BE6653-D93F-B1EC-2357-10C71B5A97A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D5E2C29-AA89-5C36-0791-74DFE4A781E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612" y="258020"/>
            <a:ext cx="6930157" cy="70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解决方案模块设计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75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5488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D5D85-CAE2-D41F-C35F-72F231A52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BB6C10A4-7119-A565-CF2D-A4A0533FCF4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CCED96D8-4461-B26C-B68E-F4D87FF5248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8CB3A5B-1E4A-85A5-4979-3EED27E82AE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612" y="258020"/>
            <a:ext cx="6930157" cy="70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解决方案模块设计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75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970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_椭圆 10"/>
          <p:cNvSpPr/>
          <p:nvPr>
            <p:custDataLst>
              <p:tags r:id="rId1"/>
            </p:custDataLst>
          </p:nvPr>
        </p:nvSpPr>
        <p:spPr>
          <a:xfrm>
            <a:off x="781855" y="1165050"/>
            <a:ext cx="2715971" cy="2715619"/>
          </a:xfrm>
          <a:prstGeom prst="ellipse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  <a:effectLst>
            <a:outerShdw blurRad="368300" dist="584200" dir="2700000" algn="t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298" rIns="0" bIns="34298" rtlCol="0" anchor="ctr"/>
          <a:lstStyle/>
          <a:p>
            <a:pPr lvl="0" algn="ctr"/>
            <a:r>
              <a:rPr lang="zh-CN" altLang="en-US" sz="2700" dirty="0">
                <a:ln w="12700">
                  <a:noFill/>
                </a:ln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目录</a:t>
            </a:r>
          </a:p>
        </p:txBody>
      </p:sp>
      <p:cxnSp>
        <p:nvCxnSpPr>
          <p:cNvPr id="17" name="PA_直接连接符 16"/>
          <p:cNvCxnSpPr/>
          <p:nvPr>
            <p:custDataLst>
              <p:tags r:id="rId2"/>
            </p:custDataLst>
          </p:nvPr>
        </p:nvCxnSpPr>
        <p:spPr>
          <a:xfrm flipV="1">
            <a:off x="3774713" y="537285"/>
            <a:ext cx="0" cy="41814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3975897" y="1244574"/>
            <a:ext cx="2001579" cy="646331"/>
            <a:chOff x="1193800" y="3810236"/>
            <a:chExt cx="2223460" cy="717979"/>
          </a:xfrm>
        </p:grpSpPr>
        <p:sp>
          <p:nvSpPr>
            <p:cNvPr id="38" name="矩形 37"/>
            <p:cNvSpPr/>
            <p:nvPr>
              <p:custDataLst>
                <p:tags r:id="rId21"/>
              </p:custDataLst>
            </p:nvPr>
          </p:nvSpPr>
          <p:spPr>
            <a:xfrm>
              <a:off x="2186440" y="3810236"/>
              <a:ext cx="1230820" cy="717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工艺流程</a:t>
              </a:r>
              <a:endPara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  <a:p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1193800" y="3824326"/>
              <a:ext cx="984905" cy="379503"/>
              <a:chOff x="791200" y="1398524"/>
              <a:chExt cx="984905" cy="379503"/>
            </a:xfrm>
          </p:grpSpPr>
          <p:sp>
            <p:nvSpPr>
              <p:cNvPr id="40" name="矩形 39"/>
              <p:cNvSpPr/>
              <p:nvPr>
                <p:custDataLst>
                  <p:tags r:id="rId22"/>
                </p:custDataLst>
              </p:nvPr>
            </p:nvSpPr>
            <p:spPr bwMode="auto">
              <a:xfrm>
                <a:off x="791200" y="1426584"/>
                <a:ext cx="972000" cy="331277"/>
              </a:xfrm>
              <a:prstGeom prst="rect">
                <a:avLst/>
              </a:prstGeom>
              <a:solidFill>
                <a:srgbClr val="0975C2"/>
              </a:solidFill>
              <a:ln w="12700" cap="flat" cmpd="sng" algn="ctr">
                <a:solidFill>
                  <a:srgbClr val="0975C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noAutofit/>
              </a:bodyPr>
              <a:lstStyle/>
              <a:p>
                <a:pPr algn="ctr" defTabSz="822960" latinLnBrk="1">
                  <a:spcBef>
                    <a:spcPct val="50000"/>
                  </a:spcBef>
                </a:pPr>
                <a:endParaRPr lang="zh-CN" altLang="en-US" sz="1350" dirty="0">
                  <a:solidFill>
                    <a:srgbClr val="0975C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41" name="文本框 40"/>
              <p:cNvSpPr txBox="1"/>
              <p:nvPr>
                <p:custDataLst>
                  <p:tags r:id="rId23"/>
                </p:custDataLst>
              </p:nvPr>
            </p:nvSpPr>
            <p:spPr>
              <a:xfrm>
                <a:off x="791200" y="1398524"/>
                <a:ext cx="984905" cy="37950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2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二</a:t>
                </a:r>
                <a:endParaRPr lang="en-US" altLang="zh-CN" sz="162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975897" y="563383"/>
            <a:ext cx="1995318" cy="371195"/>
            <a:chOff x="1193800" y="3118473"/>
            <a:chExt cx="2216506" cy="412342"/>
          </a:xfrm>
        </p:grpSpPr>
        <p:sp>
          <p:nvSpPr>
            <p:cNvPr id="22" name="矩形 21"/>
            <p:cNvSpPr/>
            <p:nvPr>
              <p:custDataLst>
                <p:tags r:id="rId18"/>
              </p:custDataLst>
            </p:nvPr>
          </p:nvSpPr>
          <p:spPr>
            <a:xfrm>
              <a:off x="2179485" y="3120543"/>
              <a:ext cx="1230821" cy="4102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</a:rPr>
                <a:t>项目概述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1193800" y="3118473"/>
              <a:ext cx="984905" cy="379502"/>
              <a:chOff x="791200" y="1398524"/>
              <a:chExt cx="984905" cy="379502"/>
            </a:xfrm>
          </p:grpSpPr>
          <p:sp>
            <p:nvSpPr>
              <p:cNvPr id="24" name="矩形 23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791200" y="1426584"/>
                <a:ext cx="972000" cy="331277"/>
              </a:xfrm>
              <a:prstGeom prst="rect">
                <a:avLst/>
              </a:prstGeom>
              <a:solidFill>
                <a:srgbClr val="0975C2"/>
              </a:solidFill>
              <a:ln w="12700" cap="flat" cmpd="sng" algn="ctr">
                <a:solidFill>
                  <a:srgbClr val="0975C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noAutofit/>
              </a:bodyPr>
              <a:lstStyle/>
              <a:p>
                <a:pPr algn="ctr" defTabSz="822960" latinLnBrk="1">
                  <a:spcBef>
                    <a:spcPct val="50000"/>
                  </a:spcBef>
                </a:pPr>
                <a:endParaRPr lang="zh-CN" altLang="en-US" sz="1350" dirty="0">
                  <a:solidFill>
                    <a:srgbClr val="0975C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25" name="文本框 24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791200" y="1398524"/>
                <a:ext cx="984905" cy="37950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2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一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967945" y="1987103"/>
            <a:ext cx="1074435" cy="369332"/>
            <a:chOff x="1193800" y="3809466"/>
            <a:chExt cx="1193540" cy="410274"/>
          </a:xfrm>
        </p:grpSpPr>
        <p:sp>
          <p:nvSpPr>
            <p:cNvPr id="3" name="矩形 2"/>
            <p:cNvSpPr/>
            <p:nvPr>
              <p:custDataLst>
                <p:tags r:id="rId15"/>
              </p:custDataLst>
            </p:nvPr>
          </p:nvSpPr>
          <p:spPr>
            <a:xfrm>
              <a:off x="2182131" y="3809466"/>
              <a:ext cx="205209" cy="410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1193800" y="3824326"/>
              <a:ext cx="984905" cy="379503"/>
              <a:chOff x="791200" y="1398524"/>
              <a:chExt cx="984905" cy="379503"/>
            </a:xfrm>
          </p:grpSpPr>
          <p:sp>
            <p:nvSpPr>
              <p:cNvPr id="5" name="矩形 4"/>
              <p:cNvSpPr/>
              <p:nvPr>
                <p:custDataLst>
                  <p:tags r:id="rId16"/>
                </p:custDataLst>
              </p:nvPr>
            </p:nvSpPr>
            <p:spPr bwMode="auto">
              <a:xfrm>
                <a:off x="791200" y="1426584"/>
                <a:ext cx="972000" cy="331277"/>
              </a:xfrm>
              <a:prstGeom prst="rect">
                <a:avLst/>
              </a:prstGeom>
              <a:solidFill>
                <a:srgbClr val="0975C2"/>
              </a:solidFill>
              <a:ln w="12700" cap="flat" cmpd="sng" algn="ctr">
                <a:solidFill>
                  <a:srgbClr val="0975C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noAutofit/>
              </a:bodyPr>
              <a:lstStyle/>
              <a:p>
                <a:pPr algn="ctr" defTabSz="822960" latinLnBrk="1">
                  <a:spcBef>
                    <a:spcPct val="50000"/>
                  </a:spcBef>
                </a:pPr>
                <a:endParaRPr lang="zh-CN" altLang="en-US" sz="1350" dirty="0">
                  <a:solidFill>
                    <a:srgbClr val="0975C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文本框 5"/>
              <p:cNvSpPr txBox="1"/>
              <p:nvPr>
                <p:custDataLst>
                  <p:tags r:id="rId17"/>
                </p:custDataLst>
              </p:nvPr>
            </p:nvSpPr>
            <p:spPr>
              <a:xfrm>
                <a:off x="791200" y="1398524"/>
                <a:ext cx="984905" cy="37950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2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三</a:t>
                </a:r>
                <a:endParaRPr lang="en-US" altLang="zh-CN" sz="162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66ADB16B-F3DA-7EF4-7D80-BE38B704A37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850900" y="196649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项目需求分析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9D02FC71-1D2F-DF71-BAEF-50B6B6EEA152}"/>
              </a:ext>
            </a:extLst>
          </p:cNvPr>
          <p:cNvGrpSpPr/>
          <p:nvPr/>
        </p:nvGrpSpPr>
        <p:grpSpPr>
          <a:xfrm>
            <a:off x="3964061" y="2714224"/>
            <a:ext cx="1074435" cy="369332"/>
            <a:chOff x="1193800" y="3809466"/>
            <a:chExt cx="1193540" cy="410274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687ACCF1-8828-93AA-3E76-81E0B0FB538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82131" y="3809466"/>
              <a:ext cx="205209" cy="410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D1E0DC3D-E77D-2634-2CE1-853AD40B0BAC}"/>
                </a:ext>
              </a:extLst>
            </p:cNvPr>
            <p:cNvGrpSpPr/>
            <p:nvPr/>
          </p:nvGrpSpPr>
          <p:grpSpPr>
            <a:xfrm>
              <a:off x="1193800" y="3824326"/>
              <a:ext cx="984905" cy="379503"/>
              <a:chOff x="791200" y="1398524"/>
              <a:chExt cx="984905" cy="379503"/>
            </a:xfrm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3791B04-F639-465B-5F12-85B61A3BD901}"/>
                  </a:ext>
                </a:extLst>
              </p:cNvPr>
              <p:cNvSpPr/>
              <p:nvPr>
                <p:custDataLst>
                  <p:tags r:id="rId13"/>
                </p:custDataLst>
              </p:nvPr>
            </p:nvSpPr>
            <p:spPr bwMode="auto">
              <a:xfrm>
                <a:off x="791200" y="1426584"/>
                <a:ext cx="972000" cy="331277"/>
              </a:xfrm>
              <a:prstGeom prst="rect">
                <a:avLst/>
              </a:prstGeom>
              <a:solidFill>
                <a:srgbClr val="0975C2"/>
              </a:solidFill>
              <a:ln w="12700" cap="flat" cmpd="sng" algn="ctr">
                <a:solidFill>
                  <a:srgbClr val="0975C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noAutofit/>
              </a:bodyPr>
              <a:lstStyle/>
              <a:p>
                <a:pPr algn="ctr" defTabSz="822960" latinLnBrk="1">
                  <a:spcBef>
                    <a:spcPct val="50000"/>
                  </a:spcBef>
                </a:pPr>
                <a:endParaRPr lang="zh-CN" altLang="en-US" sz="1350" dirty="0">
                  <a:solidFill>
                    <a:srgbClr val="0975C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5246D279-281F-C625-8CD3-22FDA9B8C465}"/>
                  </a:ext>
                </a:extLst>
              </p:cNvPr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791200" y="1398524"/>
                <a:ext cx="984905" cy="37950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2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四</a:t>
                </a:r>
                <a:endParaRPr lang="en-US" altLang="zh-CN" sz="162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7511587B-9DE0-3E0B-FDEB-ABC11624AF5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190486" y="1379409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D67412A-8E70-B0DB-3E51-ECC033048E9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869481" y="2727601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0B26D369-0BB4-BA21-93D6-D7E59CDB629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869481" y="2717886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凌臣解决方案及实现过程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39EA12E-DDCB-97EF-36CD-92698B473C05}"/>
              </a:ext>
            </a:extLst>
          </p:cNvPr>
          <p:cNvGrpSpPr/>
          <p:nvPr/>
        </p:nvGrpSpPr>
        <p:grpSpPr>
          <a:xfrm>
            <a:off x="3945261" y="3372104"/>
            <a:ext cx="1074435" cy="369332"/>
            <a:chOff x="1193800" y="3809466"/>
            <a:chExt cx="1193540" cy="410274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26714888-5691-ACB7-C2F4-EA2444BBD65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182131" y="3809466"/>
              <a:ext cx="205209" cy="410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A40B77C8-B9F6-A681-C52A-F13C04FF5896}"/>
                </a:ext>
              </a:extLst>
            </p:cNvPr>
            <p:cNvGrpSpPr/>
            <p:nvPr/>
          </p:nvGrpSpPr>
          <p:grpSpPr>
            <a:xfrm>
              <a:off x="1193800" y="3824326"/>
              <a:ext cx="984905" cy="379503"/>
              <a:chOff x="791200" y="1398524"/>
              <a:chExt cx="984905" cy="379503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0E66B0CF-7F39-8C91-F0FB-686F88D78592}"/>
                  </a:ext>
                </a:extLst>
              </p:cNvPr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791200" y="1426584"/>
                <a:ext cx="972000" cy="331277"/>
              </a:xfrm>
              <a:prstGeom prst="rect">
                <a:avLst/>
              </a:prstGeom>
              <a:solidFill>
                <a:srgbClr val="0975C2"/>
              </a:solidFill>
              <a:ln w="12700" cap="flat" cmpd="sng" algn="ctr">
                <a:solidFill>
                  <a:srgbClr val="0975C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noAutofit/>
              </a:bodyPr>
              <a:lstStyle/>
              <a:p>
                <a:pPr algn="ctr" defTabSz="822960" latinLnBrk="1">
                  <a:spcBef>
                    <a:spcPct val="50000"/>
                  </a:spcBef>
                </a:pPr>
                <a:endParaRPr lang="zh-CN" altLang="en-US" sz="1350" dirty="0">
                  <a:solidFill>
                    <a:srgbClr val="0975C2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59112EA5-5585-65EB-0418-DFF0EF528206}"/>
                  </a:ext>
                </a:extLst>
              </p:cNvPr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791200" y="1398524"/>
                <a:ext cx="984905" cy="379503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62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五</a:t>
                </a:r>
                <a:endParaRPr lang="en-US" altLang="zh-CN" sz="162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34" name="矩形 33">
            <a:extLst>
              <a:ext uri="{FF2B5EF4-FFF2-40B4-BE49-F238E27FC236}">
                <a16:creationId xmlns:a16="http://schemas.microsoft.com/office/drawing/2014/main" id="{DE69CD56-9DB6-7B97-171B-60D0D3FB31D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850681" y="3385481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D16E5936-ACB6-66C3-C75A-12F6B62FFE61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850681" y="3375766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方案亮点分析及总结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1620D-BF9D-6BA2-9541-3AE6CE56F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CA8FD765-924A-05BD-B474-D2077581563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FA1F88F6-0BDD-EDFF-FD2F-4EF26C5321D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FEE50D0-301C-FB54-8089-37EE6AD63C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612" y="258020"/>
            <a:ext cx="6930157" cy="70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解决方案模块设计</a:t>
            </a:r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75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0061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7D35FC-DEAD-A028-6939-D5C372E0CC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4328A5F-11D4-39D5-9005-621E05FD7B72}"/>
              </a:ext>
            </a:extLst>
          </p:cNvPr>
          <p:cNvGrpSpPr/>
          <p:nvPr/>
        </p:nvGrpSpPr>
        <p:grpSpPr>
          <a:xfrm>
            <a:off x="971600" y="1843588"/>
            <a:ext cx="1801178" cy="1385888"/>
            <a:chOff x="4272487" y="985295"/>
            <a:chExt cx="530249" cy="40797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E71F8177-8947-97A2-FEE8-E68AB0F41C2A}"/>
                </a:ext>
              </a:extLst>
            </p:cNvPr>
            <p:cNvGrpSpPr/>
            <p:nvPr/>
          </p:nvGrpSpPr>
          <p:grpSpPr>
            <a:xfrm>
              <a:off x="4272487" y="985295"/>
              <a:ext cx="530249" cy="407976"/>
              <a:chOff x="1822439" y="149340"/>
              <a:chExt cx="5053817" cy="3888432"/>
            </a:xfrm>
          </p:grpSpPr>
          <p:sp>
            <p:nvSpPr>
              <p:cNvPr id="5" name="任意多边形 43">
                <a:extLst>
                  <a:ext uri="{FF2B5EF4-FFF2-40B4-BE49-F238E27FC236}">
                    <a16:creationId xmlns:a16="http://schemas.microsoft.com/office/drawing/2014/main" id="{E59AA7E6-351A-836D-F5C4-A2CA1A2157E2}"/>
                  </a:ext>
                </a:extLst>
              </p:cNvPr>
              <p:cNvSpPr/>
              <p:nvPr/>
            </p:nvSpPr>
            <p:spPr>
              <a:xfrm rot="240363">
                <a:off x="1822439" y="149340"/>
                <a:ext cx="4359116" cy="3548774"/>
              </a:xfrm>
              <a:custGeom>
                <a:avLst/>
                <a:gdLst>
                  <a:gd name="connsiteX0" fmla="*/ 4631267 w 4783667"/>
                  <a:gd name="connsiteY0" fmla="*/ 0 h 3750733"/>
                  <a:gd name="connsiteX1" fmla="*/ 0 w 4783667"/>
                  <a:gd name="connsiteY1" fmla="*/ 1871133 h 3750733"/>
                  <a:gd name="connsiteX2" fmla="*/ 4783667 w 4783667"/>
                  <a:gd name="connsiteY2" fmla="*/ 3750733 h 3750733"/>
                  <a:gd name="connsiteX3" fmla="*/ 4631267 w 4783667"/>
                  <a:gd name="connsiteY3" fmla="*/ 0 h 37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3667" h="3750733">
                    <a:moveTo>
                      <a:pt x="4631267" y="0"/>
                    </a:moveTo>
                    <a:lnTo>
                      <a:pt x="0" y="1871133"/>
                    </a:lnTo>
                    <a:lnTo>
                      <a:pt x="4783667" y="3750733"/>
                    </a:lnTo>
                    <a:lnTo>
                      <a:pt x="4631267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44">
                <a:extLst>
                  <a:ext uri="{FF2B5EF4-FFF2-40B4-BE49-F238E27FC236}">
                    <a16:creationId xmlns:a16="http://schemas.microsoft.com/office/drawing/2014/main" id="{10C17474-1D46-8080-B8DC-BF831736AE60}"/>
                  </a:ext>
                </a:extLst>
              </p:cNvPr>
              <p:cNvSpPr/>
              <p:nvPr/>
            </p:nvSpPr>
            <p:spPr>
              <a:xfrm>
                <a:off x="1992504" y="673543"/>
                <a:ext cx="4883752" cy="3364229"/>
              </a:xfrm>
              <a:custGeom>
                <a:avLst/>
                <a:gdLst>
                  <a:gd name="connsiteX0" fmla="*/ 0 w 5359400"/>
                  <a:gd name="connsiteY0" fmla="*/ 677333 h 3522133"/>
                  <a:gd name="connsiteX1" fmla="*/ 5359400 w 5359400"/>
                  <a:gd name="connsiteY1" fmla="*/ 0 h 3522133"/>
                  <a:gd name="connsiteX2" fmla="*/ 3530600 w 5359400"/>
                  <a:gd name="connsiteY2" fmla="*/ 3522133 h 3522133"/>
                  <a:gd name="connsiteX3" fmla="*/ 0 w 5359400"/>
                  <a:gd name="connsiteY3" fmla="*/ 677333 h 352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9400" h="3522133">
                    <a:moveTo>
                      <a:pt x="0" y="677333"/>
                    </a:moveTo>
                    <a:lnTo>
                      <a:pt x="5359400" y="0"/>
                    </a:lnTo>
                    <a:lnTo>
                      <a:pt x="3530600" y="3522133"/>
                    </a:lnTo>
                    <a:lnTo>
                      <a:pt x="0" y="677333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TextBox 42">
              <a:extLst>
                <a:ext uri="{FF2B5EF4-FFF2-40B4-BE49-F238E27FC236}">
                  <a16:creationId xmlns:a16="http://schemas.microsoft.com/office/drawing/2014/main" id="{4F64C77D-86D7-74EE-0FBA-FC4A2E7D7839}"/>
                </a:ext>
              </a:extLst>
            </p:cNvPr>
            <p:cNvSpPr txBox="1"/>
            <p:nvPr/>
          </p:nvSpPr>
          <p:spPr>
            <a:xfrm>
              <a:off x="4519952" y="1045125"/>
              <a:ext cx="167310" cy="33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75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5</a:t>
              </a:r>
              <a:endParaRPr lang="zh-CN" altLang="en-US" sz="67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5CAC3875-13C3-DF40-0409-717E451B5EE0}"/>
              </a:ext>
            </a:extLst>
          </p:cNvPr>
          <p:cNvSpPr txBox="1"/>
          <p:nvPr/>
        </p:nvSpPr>
        <p:spPr>
          <a:xfrm>
            <a:off x="2906009" y="2208414"/>
            <a:ext cx="6507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376092"/>
                </a:solidFill>
              </a:defRPr>
            </a:lvl1pPr>
          </a:lstStyle>
          <a:p>
            <a:r>
              <a:rPr lang="zh-CN" altLang="en-US" sz="3000" dirty="0"/>
              <a:t>方案总结</a:t>
            </a:r>
            <a:endParaRPr lang="en-US" altLang="zh-CN" sz="3000" dirty="0"/>
          </a:p>
          <a:p>
            <a:endParaRPr lang="zh-CN" altLang="en-US" sz="3000" dirty="0"/>
          </a:p>
          <a:p>
            <a:endParaRPr lang="zh-CN" altLang="en-US" sz="3000" dirty="0"/>
          </a:p>
          <a:p>
            <a:endParaRPr lang="en-US" altLang="zh-CN" sz="3000" dirty="0"/>
          </a:p>
        </p:txBody>
      </p:sp>
    </p:spTree>
    <p:extLst>
      <p:ext uri="{BB962C8B-B14F-4D97-AF65-F5344CB8AC3E}">
        <p14:creationId xmlns:p14="http://schemas.microsoft.com/office/powerpoint/2010/main" val="4007115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60D6C-0DCB-6A2C-AABF-340AA0D27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D097BCBB-D2AA-90DE-0A6D-59372138D610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B51A6504-D893-DE0B-51A1-C27581E7781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0283229-6650-0762-3C66-BCE3DDC53B2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612" y="258020"/>
            <a:ext cx="6930157" cy="70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方案应用优势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75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4068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48C2B-E36F-C104-F7A5-23CAE1E1A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6A63D09E-04BA-328B-7721-C0218E96DEC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F6C5159A-07C3-BC30-B8C0-E4CF8B86EC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10ABA2F-F699-5D29-867A-26774F07DDF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8612" y="258020"/>
            <a:ext cx="6930157" cy="70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方案实施总结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ts val="2475"/>
              </a:lnSpc>
              <a:defRPr/>
            </a:pP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3869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483485" y="2860040"/>
            <a:ext cx="297561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公司总部</a:t>
            </a:r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／苏州市凌臣采集计算机有限公司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公司地址</a:t>
            </a:r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／</a:t>
            </a:r>
            <a:r>
              <a:rPr 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苏州市相城区巨华路</a:t>
            </a:r>
            <a:r>
              <a: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55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号　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9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网站地址</a:t>
            </a:r>
            <a:r>
              <a:rPr lang="zh-CN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／</a:t>
            </a:r>
            <a:r>
              <a:rPr lang="en-US" altLang="zh-CN" sz="9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www.szpcbase.com</a:t>
            </a: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　</a:t>
            </a:r>
            <a:endParaRPr lang="en-US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zh-CN" alt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724275" y="2059940"/>
            <a:ext cx="38500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苏州市凌臣采集计算机有限公司</a:t>
            </a:r>
          </a:p>
        </p:txBody>
      </p: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 flipV="1">
            <a:off x="3780155" y="2423160"/>
            <a:ext cx="3331210" cy="50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图片 1" descr="LCT logo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691640" y="2139315"/>
            <a:ext cx="2032635" cy="536575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724275" y="2436495"/>
            <a:ext cx="4338955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300" b="1">
                <a:latin typeface="微软雅黑" panose="020B0503020204020204" pitchFamily="34" charset="-122"/>
                <a:ea typeface="微软雅黑" panose="020B0503020204020204" pitchFamily="34" charset="-122"/>
              </a:rPr>
              <a:t>Suzhou Lingchen Acquisition Computer Co.,Ltd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4DBFA41-8690-9795-C9AC-2F32369FCFB0}"/>
              </a:ext>
            </a:extLst>
          </p:cNvPr>
          <p:cNvGrpSpPr/>
          <p:nvPr/>
        </p:nvGrpSpPr>
        <p:grpSpPr>
          <a:xfrm>
            <a:off x="1652801" y="1923678"/>
            <a:ext cx="1801178" cy="1385888"/>
            <a:chOff x="4272487" y="985295"/>
            <a:chExt cx="530249" cy="40797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4803C1D-B621-1AB6-5164-C1874D6FAD9D}"/>
                </a:ext>
              </a:extLst>
            </p:cNvPr>
            <p:cNvGrpSpPr/>
            <p:nvPr/>
          </p:nvGrpSpPr>
          <p:grpSpPr>
            <a:xfrm>
              <a:off x="4272487" y="985295"/>
              <a:ext cx="530249" cy="407976"/>
              <a:chOff x="1822439" y="149340"/>
              <a:chExt cx="5053817" cy="3888432"/>
            </a:xfrm>
          </p:grpSpPr>
          <p:sp>
            <p:nvSpPr>
              <p:cNvPr id="5" name="任意多边形 43">
                <a:extLst>
                  <a:ext uri="{FF2B5EF4-FFF2-40B4-BE49-F238E27FC236}">
                    <a16:creationId xmlns:a16="http://schemas.microsoft.com/office/drawing/2014/main" id="{CFDF1B28-F9F5-8372-0908-A34C0C072807}"/>
                  </a:ext>
                </a:extLst>
              </p:cNvPr>
              <p:cNvSpPr/>
              <p:nvPr/>
            </p:nvSpPr>
            <p:spPr>
              <a:xfrm rot="240363">
                <a:off x="1822439" y="149340"/>
                <a:ext cx="4359116" cy="3548774"/>
              </a:xfrm>
              <a:custGeom>
                <a:avLst/>
                <a:gdLst>
                  <a:gd name="connsiteX0" fmla="*/ 4631267 w 4783667"/>
                  <a:gd name="connsiteY0" fmla="*/ 0 h 3750733"/>
                  <a:gd name="connsiteX1" fmla="*/ 0 w 4783667"/>
                  <a:gd name="connsiteY1" fmla="*/ 1871133 h 3750733"/>
                  <a:gd name="connsiteX2" fmla="*/ 4783667 w 4783667"/>
                  <a:gd name="connsiteY2" fmla="*/ 3750733 h 3750733"/>
                  <a:gd name="connsiteX3" fmla="*/ 4631267 w 4783667"/>
                  <a:gd name="connsiteY3" fmla="*/ 0 h 37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3667" h="3750733">
                    <a:moveTo>
                      <a:pt x="4631267" y="0"/>
                    </a:moveTo>
                    <a:lnTo>
                      <a:pt x="0" y="1871133"/>
                    </a:lnTo>
                    <a:lnTo>
                      <a:pt x="4783667" y="3750733"/>
                    </a:lnTo>
                    <a:lnTo>
                      <a:pt x="4631267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44">
                <a:extLst>
                  <a:ext uri="{FF2B5EF4-FFF2-40B4-BE49-F238E27FC236}">
                    <a16:creationId xmlns:a16="http://schemas.microsoft.com/office/drawing/2014/main" id="{0A9B286C-371A-8C7F-E341-2621C80B13D9}"/>
                  </a:ext>
                </a:extLst>
              </p:cNvPr>
              <p:cNvSpPr/>
              <p:nvPr/>
            </p:nvSpPr>
            <p:spPr>
              <a:xfrm>
                <a:off x="1992504" y="673543"/>
                <a:ext cx="4883752" cy="3364229"/>
              </a:xfrm>
              <a:custGeom>
                <a:avLst/>
                <a:gdLst>
                  <a:gd name="connsiteX0" fmla="*/ 0 w 5359400"/>
                  <a:gd name="connsiteY0" fmla="*/ 677333 h 3522133"/>
                  <a:gd name="connsiteX1" fmla="*/ 5359400 w 5359400"/>
                  <a:gd name="connsiteY1" fmla="*/ 0 h 3522133"/>
                  <a:gd name="connsiteX2" fmla="*/ 3530600 w 5359400"/>
                  <a:gd name="connsiteY2" fmla="*/ 3522133 h 3522133"/>
                  <a:gd name="connsiteX3" fmla="*/ 0 w 5359400"/>
                  <a:gd name="connsiteY3" fmla="*/ 677333 h 352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9400" h="3522133">
                    <a:moveTo>
                      <a:pt x="0" y="677333"/>
                    </a:moveTo>
                    <a:lnTo>
                      <a:pt x="5359400" y="0"/>
                    </a:lnTo>
                    <a:lnTo>
                      <a:pt x="3530600" y="3522133"/>
                    </a:lnTo>
                    <a:lnTo>
                      <a:pt x="0" y="677333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TextBox 42">
              <a:extLst>
                <a:ext uri="{FF2B5EF4-FFF2-40B4-BE49-F238E27FC236}">
                  <a16:creationId xmlns:a16="http://schemas.microsoft.com/office/drawing/2014/main" id="{0C4117AE-88DC-6237-C7D2-94223EF9D4DE}"/>
                </a:ext>
              </a:extLst>
            </p:cNvPr>
            <p:cNvSpPr txBox="1"/>
            <p:nvPr/>
          </p:nvSpPr>
          <p:spPr>
            <a:xfrm>
              <a:off x="4519952" y="1045125"/>
              <a:ext cx="167310" cy="33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75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1</a:t>
              </a:r>
              <a:endParaRPr lang="zh-CN" altLang="en-US" sz="67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9EA1965-B8AB-CC8A-D7B6-C1D442713225}"/>
              </a:ext>
            </a:extLst>
          </p:cNvPr>
          <p:cNvSpPr txBox="1"/>
          <p:nvPr/>
        </p:nvSpPr>
        <p:spPr>
          <a:xfrm>
            <a:off x="3923928" y="2355726"/>
            <a:ext cx="65076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376092"/>
                </a:solidFill>
              </a:defRPr>
            </a:lvl1pPr>
          </a:lstStyle>
          <a:p>
            <a:r>
              <a:rPr lang="zh-CN" altLang="en-US" sz="3000" dirty="0"/>
              <a:t>项目概述</a:t>
            </a:r>
          </a:p>
          <a:p>
            <a:endParaRPr lang="zh-CN" altLang="en-US" sz="3000" dirty="0"/>
          </a:p>
          <a:p>
            <a:endParaRPr lang="en-US" altLang="zh-CN" sz="3000" dirty="0"/>
          </a:p>
        </p:txBody>
      </p:sp>
    </p:spTree>
    <p:extLst>
      <p:ext uri="{BB962C8B-B14F-4D97-AF65-F5344CB8AC3E}">
        <p14:creationId xmlns:p14="http://schemas.microsoft.com/office/powerpoint/2010/main" val="395567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33F236-FFA9-226C-8ADE-43A724E72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>
            <a:extLst>
              <a:ext uri="{FF2B5EF4-FFF2-40B4-BE49-F238E27FC236}">
                <a16:creationId xmlns:a16="http://schemas.microsoft.com/office/drawing/2014/main" id="{A9E6F554-EF34-DD99-51B6-5DA0710A9CB2}"/>
              </a:ext>
            </a:extLst>
          </p:cNvPr>
          <p:cNvSpPr/>
          <p:nvPr/>
        </p:nvSpPr>
        <p:spPr>
          <a:xfrm>
            <a:off x="449104" y="309086"/>
            <a:ext cx="353378" cy="353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0D53F17C-2B6C-D8A1-A3D9-4004C806248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99592" y="98040"/>
            <a:ext cx="5167517" cy="387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75"/>
              </a:lnSpc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项目概述：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5F81451-F490-4B1A-88D3-D422961C7065}"/>
              </a:ext>
            </a:extLst>
          </p:cNvPr>
          <p:cNvSpPr txBox="1"/>
          <p:nvPr/>
        </p:nvSpPr>
        <p:spPr>
          <a:xfrm>
            <a:off x="899592" y="1059582"/>
            <a:ext cx="61926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客户研发一套手机镜头模组尺寸的检测设备</a:t>
            </a:r>
            <a:r>
              <a:rPr lang="en-US" altLang="zh-CN" sz="1200" dirty="0"/>
              <a:t>…..</a:t>
            </a:r>
            <a:r>
              <a:rPr lang="zh-CN" altLang="en-US" sz="1200" dirty="0"/>
              <a:t>这个设备是检测什么的</a:t>
            </a:r>
          </a:p>
        </p:txBody>
      </p:sp>
      <p:sp>
        <p:nvSpPr>
          <p:cNvPr id="5" name="对话气泡: 椭圆形 4">
            <a:extLst>
              <a:ext uri="{FF2B5EF4-FFF2-40B4-BE49-F238E27FC236}">
                <a16:creationId xmlns:a16="http://schemas.microsoft.com/office/drawing/2014/main" id="{E9BFC267-1717-C436-94F0-1AC760948B73}"/>
              </a:ext>
            </a:extLst>
          </p:cNvPr>
          <p:cNvSpPr/>
          <p:nvPr/>
        </p:nvSpPr>
        <p:spPr>
          <a:xfrm>
            <a:off x="5580112" y="1995686"/>
            <a:ext cx="2016224" cy="936104"/>
          </a:xfrm>
          <a:prstGeom prst="wedgeEllipseCallout">
            <a:avLst>
              <a:gd name="adj1" fmla="val -76956"/>
              <a:gd name="adj2" fmla="val -129685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/>
              <a:t>详细描述一下这个设备应用背景</a:t>
            </a:r>
          </a:p>
        </p:txBody>
      </p:sp>
    </p:spTree>
    <p:extLst>
      <p:ext uri="{BB962C8B-B14F-4D97-AF65-F5344CB8AC3E}">
        <p14:creationId xmlns:p14="http://schemas.microsoft.com/office/powerpoint/2010/main" val="327104341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1614B-06CA-38E9-16E4-86F37ED16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981209E-9E41-D25B-B8E8-B0921769CF13}"/>
              </a:ext>
            </a:extLst>
          </p:cNvPr>
          <p:cNvGrpSpPr/>
          <p:nvPr/>
        </p:nvGrpSpPr>
        <p:grpSpPr>
          <a:xfrm>
            <a:off x="1652801" y="1923678"/>
            <a:ext cx="1801178" cy="1385888"/>
            <a:chOff x="4272487" y="985295"/>
            <a:chExt cx="530249" cy="40797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7BD7A0E-0F21-64E9-960B-445E8194670E}"/>
                </a:ext>
              </a:extLst>
            </p:cNvPr>
            <p:cNvGrpSpPr/>
            <p:nvPr/>
          </p:nvGrpSpPr>
          <p:grpSpPr>
            <a:xfrm>
              <a:off x="4272487" y="985295"/>
              <a:ext cx="530249" cy="407976"/>
              <a:chOff x="1822439" y="149340"/>
              <a:chExt cx="5053817" cy="3888432"/>
            </a:xfrm>
          </p:grpSpPr>
          <p:sp>
            <p:nvSpPr>
              <p:cNvPr id="5" name="任意多边形 43">
                <a:extLst>
                  <a:ext uri="{FF2B5EF4-FFF2-40B4-BE49-F238E27FC236}">
                    <a16:creationId xmlns:a16="http://schemas.microsoft.com/office/drawing/2014/main" id="{A71B525D-6519-036A-AA4B-80AE19E1494F}"/>
                  </a:ext>
                </a:extLst>
              </p:cNvPr>
              <p:cNvSpPr/>
              <p:nvPr/>
            </p:nvSpPr>
            <p:spPr>
              <a:xfrm rot="240363">
                <a:off x="1822439" y="149340"/>
                <a:ext cx="4359116" cy="3548774"/>
              </a:xfrm>
              <a:custGeom>
                <a:avLst/>
                <a:gdLst>
                  <a:gd name="connsiteX0" fmla="*/ 4631267 w 4783667"/>
                  <a:gd name="connsiteY0" fmla="*/ 0 h 3750733"/>
                  <a:gd name="connsiteX1" fmla="*/ 0 w 4783667"/>
                  <a:gd name="connsiteY1" fmla="*/ 1871133 h 3750733"/>
                  <a:gd name="connsiteX2" fmla="*/ 4783667 w 4783667"/>
                  <a:gd name="connsiteY2" fmla="*/ 3750733 h 3750733"/>
                  <a:gd name="connsiteX3" fmla="*/ 4631267 w 4783667"/>
                  <a:gd name="connsiteY3" fmla="*/ 0 h 37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3667" h="3750733">
                    <a:moveTo>
                      <a:pt x="4631267" y="0"/>
                    </a:moveTo>
                    <a:lnTo>
                      <a:pt x="0" y="1871133"/>
                    </a:lnTo>
                    <a:lnTo>
                      <a:pt x="4783667" y="3750733"/>
                    </a:lnTo>
                    <a:lnTo>
                      <a:pt x="4631267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44">
                <a:extLst>
                  <a:ext uri="{FF2B5EF4-FFF2-40B4-BE49-F238E27FC236}">
                    <a16:creationId xmlns:a16="http://schemas.microsoft.com/office/drawing/2014/main" id="{E72FE9EB-B2D6-E245-F4AA-50ED488660A3}"/>
                  </a:ext>
                </a:extLst>
              </p:cNvPr>
              <p:cNvSpPr/>
              <p:nvPr/>
            </p:nvSpPr>
            <p:spPr>
              <a:xfrm>
                <a:off x="1992504" y="673543"/>
                <a:ext cx="4883752" cy="3364229"/>
              </a:xfrm>
              <a:custGeom>
                <a:avLst/>
                <a:gdLst>
                  <a:gd name="connsiteX0" fmla="*/ 0 w 5359400"/>
                  <a:gd name="connsiteY0" fmla="*/ 677333 h 3522133"/>
                  <a:gd name="connsiteX1" fmla="*/ 5359400 w 5359400"/>
                  <a:gd name="connsiteY1" fmla="*/ 0 h 3522133"/>
                  <a:gd name="connsiteX2" fmla="*/ 3530600 w 5359400"/>
                  <a:gd name="connsiteY2" fmla="*/ 3522133 h 3522133"/>
                  <a:gd name="connsiteX3" fmla="*/ 0 w 5359400"/>
                  <a:gd name="connsiteY3" fmla="*/ 677333 h 352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9400" h="3522133">
                    <a:moveTo>
                      <a:pt x="0" y="677333"/>
                    </a:moveTo>
                    <a:lnTo>
                      <a:pt x="5359400" y="0"/>
                    </a:lnTo>
                    <a:lnTo>
                      <a:pt x="3530600" y="3522133"/>
                    </a:lnTo>
                    <a:lnTo>
                      <a:pt x="0" y="677333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TextBox 42">
              <a:extLst>
                <a:ext uri="{FF2B5EF4-FFF2-40B4-BE49-F238E27FC236}">
                  <a16:creationId xmlns:a16="http://schemas.microsoft.com/office/drawing/2014/main" id="{560DCFC8-BD11-FA73-38ED-78342ADEEB46}"/>
                </a:ext>
              </a:extLst>
            </p:cNvPr>
            <p:cNvSpPr txBox="1"/>
            <p:nvPr/>
          </p:nvSpPr>
          <p:spPr>
            <a:xfrm>
              <a:off x="4519952" y="1045125"/>
              <a:ext cx="167310" cy="33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75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2</a:t>
              </a:r>
              <a:endParaRPr lang="zh-CN" altLang="en-US" sz="67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51AE3C8-3530-2209-B90E-80848FDEB705}"/>
              </a:ext>
            </a:extLst>
          </p:cNvPr>
          <p:cNvSpPr txBox="1"/>
          <p:nvPr/>
        </p:nvSpPr>
        <p:spPr>
          <a:xfrm>
            <a:off x="3587540" y="2283718"/>
            <a:ext cx="6507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376092"/>
                </a:solidFill>
              </a:defRPr>
            </a:lvl1pPr>
          </a:lstStyle>
          <a:p>
            <a:r>
              <a:rPr lang="zh-CN" altLang="en-US" sz="3000" dirty="0"/>
              <a:t>工艺流程分析</a:t>
            </a:r>
          </a:p>
        </p:txBody>
      </p:sp>
    </p:spTree>
    <p:extLst>
      <p:ext uri="{BB962C8B-B14F-4D97-AF65-F5344CB8AC3E}">
        <p14:creationId xmlns:p14="http://schemas.microsoft.com/office/powerpoint/2010/main" val="1017813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EE045-179C-7089-40FE-EFEE85897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>
            <a:extLst>
              <a:ext uri="{FF2B5EF4-FFF2-40B4-BE49-F238E27FC236}">
                <a16:creationId xmlns:a16="http://schemas.microsoft.com/office/drawing/2014/main" id="{1ECC6C36-C058-F51F-759F-66B0384C1D0E}"/>
              </a:ext>
            </a:extLst>
          </p:cNvPr>
          <p:cNvSpPr/>
          <p:nvPr/>
        </p:nvSpPr>
        <p:spPr>
          <a:xfrm>
            <a:off x="449104" y="309086"/>
            <a:ext cx="353378" cy="353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17F5E4-E1F7-114D-63EF-59C0123287B4}"/>
              </a:ext>
            </a:extLst>
          </p:cNvPr>
          <p:cNvSpPr txBox="1"/>
          <p:nvPr/>
        </p:nvSpPr>
        <p:spPr>
          <a:xfrm>
            <a:off x="899592" y="1954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/>
              <a:t>工艺流程图说明</a:t>
            </a:r>
            <a:r>
              <a:rPr lang="zh-CN" altLang="en-US" sz="1800" b="1" dirty="0">
                <a:solidFill>
                  <a:schemeClr val="tx1"/>
                </a:solidFill>
              </a:rPr>
              <a:t>；</a:t>
            </a:r>
            <a:endParaRPr lang="en-US" altLang="zh-CN" sz="1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5538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E8A4F-F0A4-DB6D-0DC6-C841A2BD8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椭圆 36">
            <a:extLst>
              <a:ext uri="{FF2B5EF4-FFF2-40B4-BE49-F238E27FC236}">
                <a16:creationId xmlns:a16="http://schemas.microsoft.com/office/drawing/2014/main" id="{EF3C0BBB-3CA2-327C-BCE3-2DC971806D45}"/>
              </a:ext>
            </a:extLst>
          </p:cNvPr>
          <p:cNvSpPr/>
          <p:nvPr/>
        </p:nvSpPr>
        <p:spPr>
          <a:xfrm>
            <a:off x="449104" y="309086"/>
            <a:ext cx="353378" cy="3533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6D23FC-93BA-DB7C-7ECE-60BEC3E84BBB}"/>
              </a:ext>
            </a:extLst>
          </p:cNvPr>
          <p:cNvSpPr txBox="1"/>
          <p:nvPr/>
        </p:nvSpPr>
        <p:spPr>
          <a:xfrm>
            <a:off x="899592" y="195486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chemeClr val="tx1"/>
                </a:solidFill>
              </a:rPr>
              <a:t>关键传动点的示意图和描述；</a:t>
            </a:r>
            <a:endParaRPr lang="en-US" altLang="zh-CN" sz="1800" b="1" dirty="0">
              <a:solidFill>
                <a:schemeClr val="tx1"/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56C8DF4-CCAF-1F16-B866-A0640DCA90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4" y="684307"/>
            <a:ext cx="8299360" cy="411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7995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4DBFA41-8690-9795-C9AC-2F32369FCFB0}"/>
              </a:ext>
            </a:extLst>
          </p:cNvPr>
          <p:cNvGrpSpPr/>
          <p:nvPr/>
        </p:nvGrpSpPr>
        <p:grpSpPr>
          <a:xfrm>
            <a:off x="838676" y="1878806"/>
            <a:ext cx="1801178" cy="1385888"/>
            <a:chOff x="4272487" y="985295"/>
            <a:chExt cx="530249" cy="40797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4803C1D-B621-1AB6-5164-C1874D6FAD9D}"/>
                </a:ext>
              </a:extLst>
            </p:cNvPr>
            <p:cNvGrpSpPr/>
            <p:nvPr/>
          </p:nvGrpSpPr>
          <p:grpSpPr>
            <a:xfrm>
              <a:off x="4272487" y="985295"/>
              <a:ext cx="530249" cy="407976"/>
              <a:chOff x="1822439" y="149340"/>
              <a:chExt cx="5053817" cy="3888432"/>
            </a:xfrm>
          </p:grpSpPr>
          <p:sp>
            <p:nvSpPr>
              <p:cNvPr id="5" name="任意多边形 43">
                <a:extLst>
                  <a:ext uri="{FF2B5EF4-FFF2-40B4-BE49-F238E27FC236}">
                    <a16:creationId xmlns:a16="http://schemas.microsoft.com/office/drawing/2014/main" id="{CFDF1B28-F9F5-8372-0908-A34C0C072807}"/>
                  </a:ext>
                </a:extLst>
              </p:cNvPr>
              <p:cNvSpPr/>
              <p:nvPr/>
            </p:nvSpPr>
            <p:spPr>
              <a:xfrm rot="240363">
                <a:off x="1822439" y="149340"/>
                <a:ext cx="4359116" cy="3548774"/>
              </a:xfrm>
              <a:custGeom>
                <a:avLst/>
                <a:gdLst>
                  <a:gd name="connsiteX0" fmla="*/ 4631267 w 4783667"/>
                  <a:gd name="connsiteY0" fmla="*/ 0 h 3750733"/>
                  <a:gd name="connsiteX1" fmla="*/ 0 w 4783667"/>
                  <a:gd name="connsiteY1" fmla="*/ 1871133 h 3750733"/>
                  <a:gd name="connsiteX2" fmla="*/ 4783667 w 4783667"/>
                  <a:gd name="connsiteY2" fmla="*/ 3750733 h 3750733"/>
                  <a:gd name="connsiteX3" fmla="*/ 4631267 w 4783667"/>
                  <a:gd name="connsiteY3" fmla="*/ 0 h 3750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83667" h="3750733">
                    <a:moveTo>
                      <a:pt x="4631267" y="0"/>
                    </a:moveTo>
                    <a:lnTo>
                      <a:pt x="0" y="1871133"/>
                    </a:lnTo>
                    <a:lnTo>
                      <a:pt x="4783667" y="3750733"/>
                    </a:lnTo>
                    <a:lnTo>
                      <a:pt x="4631267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任意多边形 44">
                <a:extLst>
                  <a:ext uri="{FF2B5EF4-FFF2-40B4-BE49-F238E27FC236}">
                    <a16:creationId xmlns:a16="http://schemas.microsoft.com/office/drawing/2014/main" id="{0A9B286C-371A-8C7F-E341-2621C80B13D9}"/>
                  </a:ext>
                </a:extLst>
              </p:cNvPr>
              <p:cNvSpPr/>
              <p:nvPr/>
            </p:nvSpPr>
            <p:spPr>
              <a:xfrm>
                <a:off x="1992504" y="673543"/>
                <a:ext cx="4883752" cy="3364229"/>
              </a:xfrm>
              <a:custGeom>
                <a:avLst/>
                <a:gdLst>
                  <a:gd name="connsiteX0" fmla="*/ 0 w 5359400"/>
                  <a:gd name="connsiteY0" fmla="*/ 677333 h 3522133"/>
                  <a:gd name="connsiteX1" fmla="*/ 5359400 w 5359400"/>
                  <a:gd name="connsiteY1" fmla="*/ 0 h 3522133"/>
                  <a:gd name="connsiteX2" fmla="*/ 3530600 w 5359400"/>
                  <a:gd name="connsiteY2" fmla="*/ 3522133 h 3522133"/>
                  <a:gd name="connsiteX3" fmla="*/ 0 w 5359400"/>
                  <a:gd name="connsiteY3" fmla="*/ 677333 h 3522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9400" h="3522133">
                    <a:moveTo>
                      <a:pt x="0" y="677333"/>
                    </a:moveTo>
                    <a:lnTo>
                      <a:pt x="5359400" y="0"/>
                    </a:lnTo>
                    <a:lnTo>
                      <a:pt x="3530600" y="3522133"/>
                    </a:lnTo>
                    <a:lnTo>
                      <a:pt x="0" y="677333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TextBox 42">
              <a:extLst>
                <a:ext uri="{FF2B5EF4-FFF2-40B4-BE49-F238E27FC236}">
                  <a16:creationId xmlns:a16="http://schemas.microsoft.com/office/drawing/2014/main" id="{0C4117AE-88DC-6237-C7D2-94223EF9D4DE}"/>
                </a:ext>
              </a:extLst>
            </p:cNvPr>
            <p:cNvSpPr txBox="1"/>
            <p:nvPr/>
          </p:nvSpPr>
          <p:spPr>
            <a:xfrm>
              <a:off x="4519952" y="1045125"/>
              <a:ext cx="167310" cy="3329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6750" dirty="0">
                  <a:solidFill>
                    <a:schemeClr val="accent2">
                      <a:lumMod val="75000"/>
                    </a:schemeClr>
                  </a:solidFill>
                  <a:latin typeface="+mj-ea"/>
                  <a:ea typeface="+mj-ea"/>
                </a:rPr>
                <a:t>3</a:t>
              </a:r>
              <a:endParaRPr lang="zh-CN" altLang="en-US" sz="6750" dirty="0">
                <a:solidFill>
                  <a:schemeClr val="accent2">
                    <a:lumMod val="75000"/>
                  </a:schemeClr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29EA1965-B8AB-CC8A-D7B6-C1D442713225}"/>
              </a:ext>
            </a:extLst>
          </p:cNvPr>
          <p:cNvSpPr txBox="1"/>
          <p:nvPr/>
        </p:nvSpPr>
        <p:spPr>
          <a:xfrm>
            <a:off x="2639854" y="2223274"/>
            <a:ext cx="65076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376092"/>
                </a:solidFill>
              </a:defRPr>
            </a:lvl1pPr>
          </a:lstStyle>
          <a:p>
            <a:r>
              <a:rPr lang="zh-CN" altLang="en-US" sz="3000" dirty="0"/>
              <a:t>项目需求分析</a:t>
            </a:r>
            <a:endParaRPr lang="en-US" altLang="zh-CN" sz="3000" dirty="0"/>
          </a:p>
          <a:p>
            <a:endParaRPr lang="en-US" altLang="zh-CN" sz="3000" dirty="0"/>
          </a:p>
          <a:p>
            <a:endParaRPr lang="en-US" altLang="zh-CN" sz="3000" dirty="0"/>
          </a:p>
          <a:p>
            <a:endParaRPr lang="zh-CN" altLang="en-US" sz="3000" dirty="0"/>
          </a:p>
          <a:p>
            <a:endParaRPr lang="en-US" altLang="zh-CN" sz="3000" dirty="0"/>
          </a:p>
        </p:txBody>
      </p:sp>
    </p:spTree>
    <p:extLst>
      <p:ext uri="{BB962C8B-B14F-4D97-AF65-F5344CB8AC3E}">
        <p14:creationId xmlns:p14="http://schemas.microsoft.com/office/powerpoint/2010/main" val="4192514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13062-1699-D8DD-B06D-55E0FD58F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8A41E165-F8A4-12D7-A81A-DC9B6C94EF2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311727" y="0"/>
            <a:ext cx="529937" cy="966355"/>
          </a:xfrm>
          <a:prstGeom prst="rect">
            <a:avLst/>
          </a:prstGeom>
          <a:solidFill>
            <a:srgbClr val="980E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椭圆 36">
            <a:extLst>
              <a:ext uri="{FF2B5EF4-FFF2-40B4-BE49-F238E27FC236}">
                <a16:creationId xmlns:a16="http://schemas.microsoft.com/office/drawing/2014/main" id="{03C9BEB8-D739-D6EC-6059-1BE21F71AFF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10860" y="402506"/>
            <a:ext cx="353344" cy="3533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CN" sz="1500" dirty="0">
                <a:solidFill>
                  <a:srgbClr val="980E1B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sz="1500" dirty="0">
              <a:solidFill>
                <a:srgbClr val="980E1B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AEA8C18-7E43-EDAB-EF13-A3C0AB34AD5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-1764704" y="341330"/>
            <a:ext cx="6930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项目需求分析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9CD9D95-5204-100B-7FD2-272B06CAC7CC}"/>
              </a:ext>
            </a:extLst>
          </p:cNvPr>
          <p:cNvSpPr/>
          <p:nvPr/>
        </p:nvSpPr>
        <p:spPr>
          <a:xfrm>
            <a:off x="954295" y="1504605"/>
            <a:ext cx="3420982" cy="263418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速度：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0~1500m/min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加速时间：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3-4s 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张力可调：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5~90N 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角度变化：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0~±2°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张力变化：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0~±5N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进给速度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 :  20-35mm/min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断膜率    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: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？？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框 16">
            <a:extLst>
              <a:ext uri="{FF2B5EF4-FFF2-40B4-BE49-F238E27FC236}">
                <a16:creationId xmlns:a16="http://schemas.microsoft.com/office/drawing/2014/main" id="{6432141A-9F3D-DA54-5935-21B5DABD9CC9}"/>
              </a:ext>
            </a:extLst>
          </p:cNvPr>
          <p:cNvSpPr txBox="1"/>
          <p:nvPr/>
        </p:nvSpPr>
        <p:spPr>
          <a:xfrm>
            <a:off x="954295" y="1004713"/>
            <a:ext cx="2803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/>
              <a:t>性能指标要求：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3454289-5D34-30E8-D46D-6B30D9ECE2F4}"/>
              </a:ext>
            </a:extLst>
          </p:cNvPr>
          <p:cNvSpPr/>
          <p:nvPr/>
        </p:nvSpPr>
        <p:spPr>
          <a:xfrm>
            <a:off x="4202177" y="1004713"/>
            <a:ext cx="2827715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关键技术控制要求和难点；</a:t>
            </a:r>
            <a:endParaRPr lang="en-US" altLang="zh-CN" b="1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CB981AD-8E98-BCA8-6A30-4717EE0480F7}"/>
              </a:ext>
            </a:extLst>
          </p:cNvPr>
          <p:cNvSpPr/>
          <p:nvPr/>
        </p:nvSpPr>
        <p:spPr>
          <a:xfrm>
            <a:off x="4202177" y="1550288"/>
            <a:ext cx="3987529" cy="9479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cs typeface="Times New Roman" pitchFamily="18" charset="0"/>
              </a:rPr>
              <a:t>加减速过程中张力变化；</a:t>
            </a:r>
            <a:endParaRPr lang="zh-CN" altLang="en-US" sz="1600" dirty="0">
              <a:latin typeface="+mn-ea"/>
              <a:cs typeface="宋体" pitchFamily="2" charset="-122"/>
            </a:endParaRPr>
          </a:p>
          <a:p>
            <a:pPr marL="285750" lvl="0" indent="-2857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cs typeface="Times New Roman" pitchFamily="18" charset="0"/>
              </a:rPr>
              <a:t>收放卷张力控制；</a:t>
            </a:r>
            <a:endParaRPr lang="zh-CN" altLang="en-US" sz="1600" dirty="0">
              <a:latin typeface="+mn-ea"/>
              <a:cs typeface="宋体" pitchFamily="2" charset="-122"/>
            </a:endParaRPr>
          </a:p>
          <a:p>
            <a:pPr marL="285750" lvl="0" indent="-285750"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u"/>
            </a:pPr>
            <a:r>
              <a:rPr lang="zh-CN" altLang="en-US" sz="1600" dirty="0">
                <a:latin typeface="+mn-ea"/>
                <a:cs typeface="Times New Roman" pitchFamily="18" charset="0"/>
              </a:rPr>
              <a:t>运行过程中，变速的处理。</a:t>
            </a:r>
            <a:endParaRPr lang="zh-CN" altLang="en-US" sz="1600" dirty="0">
              <a:latin typeface="+mn-ea"/>
              <a:cs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12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U1NzdkYmY2NzA3ZjgxNTA1OWJkOTM4NjkzOGUxMzkifQ=="/>
  <p:tag name="KSO_WPP_MARK_KEY" val="f0655fd2-e003-42df-8881-31b758c8594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思源黑体 CN Bold"/>
        <a:ea typeface="思源黑体 CN Normal"/>
        <a:cs typeface=""/>
      </a:majorFont>
      <a:minorFont>
        <a:latin typeface="思源黑体 CN Regular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67843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5914</TotalTime>
  <Words>479</Words>
  <Application>Microsoft Office PowerPoint</Application>
  <PresentationFormat>全屏显示(16:9)</PresentationFormat>
  <Paragraphs>98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思源黑体</vt:lpstr>
      <vt:lpstr>思源黑体 CN Regular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肖庆林</dc:creator>
  <cp:lastModifiedBy>TOBY LEE</cp:lastModifiedBy>
  <cp:revision>2201</cp:revision>
  <dcterms:created xsi:type="dcterms:W3CDTF">2021-12-13T04:49:00Z</dcterms:created>
  <dcterms:modified xsi:type="dcterms:W3CDTF">2025-05-03T00:18:48Z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EC55878A6B2944BF9244AB64F07C7FB8_13</vt:lpwstr>
  </property>
  <property fmtid="{D5CDD505-2E9C-101B-9397-08002B2CF9AE}" pid="3" name="KSOProductBuildVer">
    <vt:lpwstr>2052-12.1.0.17147</vt:lpwstr>
  </property>
</Properties>
</file>