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.xml" ContentType="application/vnd.openxmlformats-officedocument.presentationml.notesSlide+xml"/>
  <Override PartName="/ppt/tags/tag56.xml" ContentType="application/vnd.openxmlformats-officedocument.presentationml.tags+xml"/>
  <Override PartName="/ppt/notesSlides/notesSlide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1587" r:id="rId2"/>
    <p:sldId id="392" r:id="rId3"/>
    <p:sldId id="1770" r:id="rId4"/>
    <p:sldId id="1809" r:id="rId5"/>
    <p:sldId id="1834" r:id="rId6"/>
    <p:sldId id="1848" r:id="rId7"/>
    <p:sldId id="1771" r:id="rId8"/>
    <p:sldId id="1816" r:id="rId9"/>
    <p:sldId id="1837" r:id="rId10"/>
    <p:sldId id="1836" r:id="rId11"/>
    <p:sldId id="1818" r:id="rId12"/>
    <p:sldId id="1838" r:id="rId13"/>
    <p:sldId id="1825" r:id="rId14"/>
    <p:sldId id="1840" r:id="rId15"/>
    <p:sldId id="1843" r:id="rId16"/>
    <p:sldId id="1849" r:id="rId17"/>
    <p:sldId id="1850" r:id="rId18"/>
    <p:sldId id="1846" r:id="rId19"/>
    <p:sldId id="1594" r:id="rId20"/>
  </p:sldIdLst>
  <p:sldSz cx="9144000" cy="5143500" type="screen16x9"/>
  <p:notesSz cx="7099300" cy="10234613"/>
  <p:custDataLst>
    <p:tags r:id="rId2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lsis" initials="l" lastIdx="3" clrIdx="0"/>
  <p:cmAuthor id="8" name="姜伟光" initials="姜" lastIdx="1" clrIdx="0"/>
  <p:cmAuthor id="3" name="作者" initials="A" lastIdx="0" clrIdx="3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DE5"/>
    <a:srgbClr val="E6B9B8"/>
    <a:srgbClr val="92D050"/>
    <a:srgbClr val="000000"/>
    <a:srgbClr val="008CCF"/>
    <a:srgbClr val="7EC35A"/>
    <a:srgbClr val="78C040"/>
    <a:srgbClr val="028DCF"/>
    <a:srgbClr val="F6F6F6"/>
    <a:srgbClr val="202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6261" autoAdjust="0"/>
  </p:normalViewPr>
  <p:slideViewPr>
    <p:cSldViewPr showGuides="1">
      <p:cViewPr varScale="1">
        <p:scale>
          <a:sx n="159" d="100"/>
          <a:sy n="159" d="100"/>
        </p:scale>
        <p:origin x="156" y="216"/>
      </p:cViewPr>
      <p:guideLst>
        <p:guide orient="horz" pos="162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26C39E3-8B35-45E3-BC29-94A677D6CBB9}" type="datetimeFigureOut">
              <a:rPr lang="zh-CN" altLang="en-US" smtClean="0"/>
              <a:t>2025/11/29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A07EF41-3694-421D-B7BE-BF93C347822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215" y="4731385"/>
            <a:ext cx="15544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400-036-0876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0"/>
            <a:ext cx="8143875" cy="771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128492" y="4829175"/>
            <a:ext cx="1352193" cy="161925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95301" y="4829175"/>
            <a:ext cx="2994128" cy="161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43089" y="4829175"/>
            <a:ext cx="1996086" cy="161925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 flipV="1">
            <a:off x="107242" y="4921425"/>
            <a:ext cx="3250004" cy="165538"/>
            <a:chOff x="7858662" y="362607"/>
            <a:chExt cx="4333338" cy="220717"/>
          </a:xfrm>
        </p:grpSpPr>
        <p:sp>
          <p:nvSpPr>
            <p:cNvPr id="9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EC9CC9A-691B-F94B-9DD0-B59C4F8D2435}" type="datetimeFigureOut">
              <a:rPr kumimoji="1" lang="zh-CN" altLang="en-US" smtClean="0"/>
              <a:t>2025/11/29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34CBF0F-8388-3A4F-87D9-F297F67C7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13460" y="1357000"/>
            <a:ext cx="8317083" cy="2642576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13995" indent="-213995" algn="ctr">
              <a:buNone/>
              <a:defRPr lang="de-DE" dirty="0"/>
            </a:lvl1pPr>
          </a:lstStyle>
          <a:p>
            <a:r>
              <a:rPr lang="zh-CN" altLang="en-US" noProof="0" dirty="0"/>
              <a:t>请插入图片</a:t>
            </a:r>
            <a:endParaRPr lang="en-US" noProof="0" dirty="0"/>
          </a:p>
        </p:txBody>
      </p:sp>
      <p:sp>
        <p:nvSpPr>
          <p:cNvPr id="36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12010" y="685957"/>
            <a:ext cx="8317082" cy="4858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>
            <a:lvl1pPr>
              <a:defRPr lang="en-US" sz="2100" b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defTabSz="815975">
              <a:lnSpc>
                <a:spcPct val="130000"/>
              </a:lnSpc>
            </a:pPr>
            <a:r>
              <a:rPr lang="zh-CN" altLang="en-US" noProof="0" dirty="0"/>
              <a:t>请插入幻灯片主题</a:t>
            </a:r>
            <a:endParaRPr lang="en-US" noProof="0" dirty="0"/>
          </a:p>
        </p:txBody>
      </p:sp>
      <p:sp>
        <p:nvSpPr>
          <p:cNvPr id="3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413460" y="4083173"/>
            <a:ext cx="5373699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图片备注</a:t>
            </a:r>
            <a:endParaRPr lang="de-DE" dirty="0"/>
          </a:p>
        </p:txBody>
      </p:sp>
      <p:sp>
        <p:nvSpPr>
          <p:cNvPr id="38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412009" y="4568562"/>
            <a:ext cx="189025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t>‹#›</a:t>
            </a:fld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20320"/>
            <a:ext cx="9144000" cy="291592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13202" y="3518144"/>
            <a:ext cx="6046221" cy="0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333856" y="3896588"/>
            <a:ext cx="2576646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地址：</a:t>
            </a:r>
            <a:r>
              <a:rPr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苏州市高新区滨河路625号创业大厦5号楼6楼</a:t>
            </a:r>
          </a:p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en-US" altLang="zh-CN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http://www.szpcbase.com/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334010" y="3667760"/>
            <a:ext cx="230378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苏州市凌臣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采集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计算机有限公司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43124" y="357105"/>
            <a:ext cx="582291" cy="146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74458" y="341329"/>
            <a:ext cx="1143000" cy="189865"/>
          </a:xfrm>
          <a:prstGeom prst="rect">
            <a:avLst/>
          </a:prstGeom>
          <a:noFill/>
        </p:spPr>
        <p:txBody>
          <a:bodyPr wrap="none" lIns="68537" tIns="34268" rIns="68537" bIns="34268">
            <a:spAutoFit/>
          </a:bodyPr>
          <a:lstStyle/>
          <a:p>
            <a:pPr algn="ctr">
              <a:defRPr/>
            </a:pPr>
            <a:r>
              <a:rPr lang="zh-CN" altLang="en-US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 </a:t>
            </a:r>
            <a:r>
              <a:rPr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工业</a:t>
            </a:r>
            <a:r>
              <a:rPr lang="zh-CN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控制</a:t>
            </a:r>
            <a:endParaRPr lang="zh-CN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rcRect l="34731" t="28232" r="32119" b="23267"/>
          <a:stretch>
            <a:fillRect/>
          </a:stretch>
        </p:blipFill>
        <p:spPr>
          <a:xfrm>
            <a:off x="6940550" y="1541145"/>
            <a:ext cx="1105535" cy="153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5870" y="531495"/>
            <a:ext cx="1725930" cy="2656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5600" y="2263140"/>
            <a:ext cx="1643380" cy="1046480"/>
          </a:xfrm>
          <a:prstGeom prst="rect">
            <a:avLst/>
          </a:prstGeom>
        </p:spPr>
      </p:pic>
      <p:pic>
        <p:nvPicPr>
          <p:cNvPr id="17" name="图片 16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1907540" y="1564005"/>
            <a:ext cx="1370330" cy="762635"/>
          </a:xfrm>
          <a:prstGeom prst="rect">
            <a:avLst/>
          </a:prstGeom>
        </p:spPr>
      </p:pic>
      <p:pic>
        <p:nvPicPr>
          <p:cNvPr id="18" name="图片 17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2339340" y="1708150"/>
            <a:ext cx="1327785" cy="739140"/>
          </a:xfrm>
          <a:prstGeom prst="rect">
            <a:avLst/>
          </a:prstGeom>
        </p:spPr>
      </p:pic>
      <p:sp>
        <p:nvSpPr>
          <p:cNvPr id="19" name="AutoShape 4"/>
          <p:cNvSpPr/>
          <p:nvPr userDrawn="1"/>
        </p:nvSpPr>
        <p:spPr bwMode="auto">
          <a:xfrm>
            <a:off x="0" y="843280"/>
            <a:ext cx="5500370" cy="5892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Companies in line with technology</a:t>
            </a:r>
          </a:p>
        </p:txBody>
      </p:sp>
      <p:pic>
        <p:nvPicPr>
          <p:cNvPr id="20" name="图片 19" descr="工控机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5445" y="2433320"/>
            <a:ext cx="1522095" cy="706120"/>
          </a:xfrm>
          <a:prstGeom prst="rect">
            <a:avLst/>
          </a:prstGeom>
        </p:spPr>
      </p:pic>
      <p:pic>
        <p:nvPicPr>
          <p:cNvPr id="21" name="图片 20" descr="PLC-808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6175" y="2544445"/>
            <a:ext cx="320040" cy="601345"/>
          </a:xfrm>
          <a:prstGeom prst="rect">
            <a:avLst/>
          </a:prstGeom>
        </p:spPr>
      </p:pic>
      <p:pic>
        <p:nvPicPr>
          <p:cNvPr id="22" name="图片 21" descr="PLC-120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9250" y="2479675"/>
            <a:ext cx="659130" cy="685165"/>
          </a:xfrm>
          <a:prstGeom prst="rect">
            <a:avLst/>
          </a:prstGeom>
        </p:spPr>
      </p:pic>
      <p:pic>
        <p:nvPicPr>
          <p:cNvPr id="23" name="图片 22" descr="PLC-15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82520" y="2479675"/>
            <a:ext cx="728345" cy="640715"/>
          </a:xfrm>
          <a:prstGeom prst="rect">
            <a:avLst/>
          </a:prstGeom>
        </p:spPr>
      </p:pic>
      <p:pic>
        <p:nvPicPr>
          <p:cNvPr id="25" name="图片 24" descr="LC1100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3575" y="2484120"/>
            <a:ext cx="99187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4" name="图片 3" descr="LCT logo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740650" y="195580"/>
            <a:ext cx="1260475" cy="332740"/>
          </a:xfrm>
          <a:prstGeom prst="rect">
            <a:avLst/>
          </a:prstGeom>
        </p:spPr>
      </p:pic>
      <p:grpSp>
        <p:nvGrpSpPr>
          <p:cNvPr id="8194" name="组合 4"/>
          <p:cNvGrpSpPr/>
          <p:nvPr userDrawn="1"/>
        </p:nvGrpSpPr>
        <p:grpSpPr>
          <a:xfrm>
            <a:off x="179706" y="4618355"/>
            <a:ext cx="4792133" cy="41275"/>
            <a:chOff x="286711" y="714104"/>
            <a:chExt cx="4790386" cy="41870"/>
          </a:xfrm>
        </p:grpSpPr>
        <p:cxnSp>
          <p:nvCxnSpPr>
            <p:cNvPr id="6" name="直接连接符 5"/>
            <p:cNvCxnSpPr/>
            <p:nvPr userDrawn="1">
              <p:custDataLst>
                <p:tags r:id="rId19"/>
              </p:custDataLst>
            </p:nvPr>
          </p:nvCxnSpPr>
          <p:spPr>
            <a:xfrm>
              <a:off x="286711" y="714104"/>
              <a:ext cx="4790386" cy="0"/>
            </a:xfrm>
            <a:prstGeom prst="line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 userDrawn="1">
              <p:custDataLst>
                <p:tags r:id="rId20"/>
              </p:custDataLst>
            </p:nvPr>
          </p:nvCxnSpPr>
          <p:spPr>
            <a:xfrm>
              <a:off x="286711" y="755974"/>
              <a:ext cx="4790386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26" name="文本框 7"/>
          <p:cNvSpPr txBox="1"/>
          <p:nvPr userDrawn="1">
            <p:custDataLst>
              <p:tags r:id="rId18"/>
            </p:custDataLst>
          </p:nvPr>
        </p:nvSpPr>
        <p:spPr>
          <a:xfrm>
            <a:off x="179705" y="4732020"/>
            <a:ext cx="47707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苏州市凌臣采集计算机有限公司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tags" Target="../tags/tag79.xml"/><Relationship Id="rId7" Type="http://schemas.openxmlformats.org/officeDocument/2006/relationships/image" Target="../media/image14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4.xml"/><Relationship Id="rId5" Type="http://schemas.openxmlformats.org/officeDocument/2006/relationships/video" Target="../media/media1.mp4"/><Relationship Id="rId4" Type="http://schemas.microsoft.com/office/2007/relationships/media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tags" Target="../tags/tag85.xml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tags" Target="../tags/tag84.xml"/><Relationship Id="rId16" Type="http://schemas.openxmlformats.org/officeDocument/2006/relationships/image" Target="../media/image27.jpeg"/><Relationship Id="rId1" Type="http://schemas.openxmlformats.org/officeDocument/2006/relationships/tags" Target="../tags/tag8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tags" Target="../tags/tag86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9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tags" Target="../tags/tag103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tags" Target="../tags/tag102.xml"/><Relationship Id="rId17" Type="http://schemas.openxmlformats.org/officeDocument/2006/relationships/tags" Target="../tags/tag107.xml"/><Relationship Id="rId2" Type="http://schemas.openxmlformats.org/officeDocument/2006/relationships/tags" Target="../tags/tag92.xml"/><Relationship Id="rId16" Type="http://schemas.openxmlformats.org/officeDocument/2006/relationships/tags" Target="../tags/tag106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5" Type="http://schemas.openxmlformats.org/officeDocument/2006/relationships/tags" Target="../tags/tag95.xml"/><Relationship Id="rId15" Type="http://schemas.openxmlformats.org/officeDocument/2006/relationships/tags" Target="../tags/tag105.xml"/><Relationship Id="rId10" Type="http://schemas.openxmlformats.org/officeDocument/2006/relationships/tags" Target="../tags/tag100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tags" Target="../tags/tag10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" Type="http://schemas.openxmlformats.org/officeDocument/2006/relationships/tags" Target="../tags/tag30.xml"/><Relationship Id="rId21" Type="http://schemas.openxmlformats.org/officeDocument/2006/relationships/tags" Target="../tags/tag48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29" Type="http://schemas.openxmlformats.org/officeDocument/2006/relationships/slideLayout" Target="../slideLayouts/slideLayout16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image" Target="../media/image13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9" Type="http://schemas.openxmlformats.org/officeDocument/2006/relationships/tags" Target="../tags/tag6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5" Type="http://schemas.openxmlformats.org/officeDocument/2006/relationships/tags" Target="../tags/tag70.xml"/><Relationship Id="rId10" Type="http://schemas.openxmlformats.org/officeDocument/2006/relationships/tags" Target="../tags/tag75.xml"/><Relationship Id="rId4" Type="http://schemas.openxmlformats.org/officeDocument/2006/relationships/tags" Target="../tags/tag69.xml"/><Relationship Id="rId9" Type="http://schemas.openxmlformats.org/officeDocument/2006/relationships/tags" Target="../tags/tag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ïṣ1îḍe"/>
          <p:cNvSpPr/>
          <p:nvPr userDrawn="1"/>
        </p:nvSpPr>
        <p:spPr>
          <a:xfrm>
            <a:off x="7308215" y="50800"/>
            <a:ext cx="1727200" cy="6762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260" y="123825"/>
            <a:ext cx="1667510" cy="494665"/>
          </a:xfrm>
          <a:prstGeom prst="rect">
            <a:avLst/>
          </a:prstGeom>
        </p:spPr>
      </p:pic>
      <p:sp>
        <p:nvSpPr>
          <p:cNvPr id="17409" name="文本框 1"/>
          <p:cNvSpPr txBox="1"/>
          <p:nvPr/>
        </p:nvSpPr>
        <p:spPr>
          <a:xfrm>
            <a:off x="-504688" y="123825"/>
            <a:ext cx="7417072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凌臣科技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高速锁存、触发处理在外观检的解决方案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7256" y="2211857"/>
            <a:ext cx="2664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产品线：李建荣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 b="21102"/>
          <a:stretch>
            <a:fillRect/>
          </a:stretch>
        </p:blipFill>
        <p:spPr>
          <a:xfrm>
            <a:off x="3203848" y="1563638"/>
            <a:ext cx="5512343" cy="24546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600" y="184358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4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06009" y="2208414"/>
            <a:ext cx="6507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凌臣解决方案及实现过程</a:t>
            </a:r>
            <a:endParaRPr lang="en-US" altLang="zh-CN" sz="3000" dirty="0"/>
          </a:p>
          <a:p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方案成果展示，视屏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4df36411658e926c2fbb55814015d9eb">
            <a:hlinkClick r:id="" action="ppaction://media"/>
            <a:extLst>
              <a:ext uri="{FF2B5EF4-FFF2-40B4-BE49-F238E27FC236}">
                <a16:creationId xmlns:a16="http://schemas.microsoft.com/office/drawing/2014/main" id="{FB1B6F88-1DF9-B867-E1EE-5CD06F9BD41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7944" y="198696"/>
            <a:ext cx="2403986" cy="39812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034DD85-C9B2-B047-920C-A211C92691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31" y="934605"/>
            <a:ext cx="1957501" cy="3075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方案成果展示，电控柜凌臣产品图片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9556143-2A74-F840-0A02-4C99021202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57" y="843558"/>
            <a:ext cx="8316416" cy="367700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821690" y="66675"/>
            <a:ext cx="1684789" cy="4616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电气控制方案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40152" y="1165994"/>
            <a:ext cx="632460" cy="227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chemeClr val="accent6"/>
                </a:solidFill>
              </a:rPr>
              <a:t>PLC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020643" y="1311723"/>
            <a:ext cx="632460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chemeClr val="accent6"/>
                </a:solidFill>
              </a:rPr>
              <a:t>HMI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233619" y="1422986"/>
            <a:ext cx="10618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tx1"/>
                </a:solidFill>
              </a:rPr>
              <a:t>ModbusTcp</a:t>
            </a:r>
            <a:endParaRPr lang="en-US" sz="1000" b="1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145DB57-7BA4-F771-D1E5-446561186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777" y="1561956"/>
            <a:ext cx="749873" cy="5669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88C1F05-56E0-CEDB-9C3D-D269B9EE7F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07" y="1095266"/>
            <a:ext cx="2129433" cy="141962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3D64761-DF64-E676-996D-6791B293FA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66" y="1256166"/>
            <a:ext cx="567325" cy="826081"/>
          </a:xfrm>
          <a:prstGeom prst="rect">
            <a:avLst/>
          </a:prstGeom>
        </p:spPr>
      </p:pic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8D15E0D-9480-8D30-55D8-6C035FB6D185}"/>
              </a:ext>
            </a:extLst>
          </p:cNvPr>
          <p:cNvCxnSpPr>
            <a:cxnSpLocks/>
          </p:cNvCxnSpPr>
          <p:nvPr/>
        </p:nvCxnSpPr>
        <p:spPr>
          <a:xfrm>
            <a:off x="3707904" y="1635646"/>
            <a:ext cx="1958771" cy="0"/>
          </a:xfrm>
          <a:prstGeom prst="straightConnector1">
            <a:avLst/>
          </a:prstGeom>
          <a:ln>
            <a:solidFill>
              <a:srgbClr val="92D050"/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8" name="图片 37">
            <a:extLst>
              <a:ext uri="{FF2B5EF4-FFF2-40B4-BE49-F238E27FC236}">
                <a16:creationId xmlns:a16="http://schemas.microsoft.com/office/drawing/2014/main" id="{8E42C0D7-2E7C-C3A3-913A-536B19B299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80" y="1471469"/>
            <a:ext cx="523728" cy="190629"/>
          </a:xfrm>
          <a:prstGeom prst="rect">
            <a:avLst/>
          </a:prstGeom>
        </p:spPr>
      </p:pic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9C9B9375-C97C-3B82-1A52-22FD08474A18}"/>
              </a:ext>
            </a:extLst>
          </p:cNvPr>
          <p:cNvCxnSpPr>
            <a:cxnSpLocks/>
          </p:cNvCxnSpPr>
          <p:nvPr/>
        </p:nvCxnSpPr>
        <p:spPr>
          <a:xfrm>
            <a:off x="2684245" y="1699050"/>
            <a:ext cx="995521" cy="0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连接符: 肘形 39">
            <a:extLst>
              <a:ext uri="{FF2B5EF4-FFF2-40B4-BE49-F238E27FC236}">
                <a16:creationId xmlns:a16="http://schemas.microsoft.com/office/drawing/2014/main" id="{650924B2-4AE6-5A52-E2E4-98D8B821A37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86885" y="2099342"/>
            <a:ext cx="1421373" cy="396410"/>
          </a:xfrm>
          <a:prstGeom prst="bentConnector3">
            <a:avLst>
              <a:gd name="adj1" fmla="val 99322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11">
            <a:extLst>
              <a:ext uri="{FF2B5EF4-FFF2-40B4-BE49-F238E27FC236}">
                <a16:creationId xmlns:a16="http://schemas.microsoft.com/office/drawing/2014/main" id="{99830D61-C89F-FDDC-BF25-3821A0AF04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4011" y="2161475"/>
            <a:ext cx="938420" cy="208801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0EAEB238-27DD-8D2B-E278-CBA493070F88}"/>
              </a:ext>
            </a:extLst>
          </p:cNvPr>
          <p:cNvCxnSpPr>
            <a:cxnSpLocks/>
          </p:cNvCxnSpPr>
          <p:nvPr/>
        </p:nvCxnSpPr>
        <p:spPr>
          <a:xfrm flipV="1">
            <a:off x="1962112" y="2507602"/>
            <a:ext cx="4060483" cy="343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图片 43">
            <a:extLst>
              <a:ext uri="{FF2B5EF4-FFF2-40B4-BE49-F238E27FC236}">
                <a16:creationId xmlns:a16="http://schemas.microsoft.com/office/drawing/2014/main" id="{13AD24EC-DA0F-961B-A172-CFF6C1D4EE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9074" y="230226"/>
            <a:ext cx="780415" cy="853440"/>
          </a:xfrm>
          <a:prstGeom prst="rect">
            <a:avLst/>
          </a:prstGeom>
        </p:spPr>
      </p:pic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ABC516AF-07F7-D415-1F1A-CEDD13E728D6}"/>
              </a:ext>
            </a:extLst>
          </p:cNvPr>
          <p:cNvCxnSpPr>
            <a:cxnSpLocks/>
          </p:cNvCxnSpPr>
          <p:nvPr/>
        </p:nvCxnSpPr>
        <p:spPr>
          <a:xfrm>
            <a:off x="3679347" y="929263"/>
            <a:ext cx="0" cy="579758"/>
          </a:xfrm>
          <a:prstGeom prst="straightConnector1">
            <a:avLst/>
          </a:prstGeom>
          <a:ln>
            <a:solidFill>
              <a:srgbClr val="92D050"/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8" name="Picture 9">
            <a:extLst>
              <a:ext uri="{FF2B5EF4-FFF2-40B4-BE49-F238E27FC236}">
                <a16:creationId xmlns:a16="http://schemas.microsoft.com/office/drawing/2014/main" id="{12CC043D-5380-0A6B-F651-E41D29B3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12" y="3291830"/>
            <a:ext cx="355531" cy="93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7D9A26D8-62B1-53D9-490A-D0801AAB5E89}"/>
              </a:ext>
            </a:extLst>
          </p:cNvPr>
          <p:cNvCxnSpPr/>
          <p:nvPr/>
        </p:nvCxnSpPr>
        <p:spPr>
          <a:xfrm>
            <a:off x="2139878" y="3685028"/>
            <a:ext cx="0" cy="296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C20FC112-9EFF-3E78-E286-00AE067EAF8E}"/>
              </a:ext>
            </a:extLst>
          </p:cNvPr>
          <p:cNvCxnSpPr>
            <a:cxnSpLocks/>
          </p:cNvCxnSpPr>
          <p:nvPr/>
        </p:nvCxnSpPr>
        <p:spPr>
          <a:xfrm>
            <a:off x="2118797" y="2541968"/>
            <a:ext cx="0" cy="7195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8936F068-3B9C-44FD-2E50-34A08E617348}"/>
              </a:ext>
            </a:extLst>
          </p:cNvPr>
          <p:cNvSpPr txBox="1"/>
          <p:nvPr/>
        </p:nvSpPr>
        <p:spPr>
          <a:xfrm>
            <a:off x="1770303" y="2629298"/>
            <a:ext cx="353943" cy="9334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100" dirty="0"/>
              <a:t>松下</a:t>
            </a:r>
            <a:r>
              <a:rPr lang="en-US" altLang="zh-CN" sz="1100" dirty="0"/>
              <a:t>DD</a:t>
            </a:r>
            <a:r>
              <a:rPr lang="zh-CN" altLang="en-US" sz="1100" dirty="0"/>
              <a:t>马达</a:t>
            </a:r>
          </a:p>
        </p:txBody>
      </p:sp>
      <p:pic>
        <p:nvPicPr>
          <p:cNvPr id="53" name="Picture 9">
            <a:extLst>
              <a:ext uri="{FF2B5EF4-FFF2-40B4-BE49-F238E27FC236}">
                <a16:creationId xmlns:a16="http://schemas.microsoft.com/office/drawing/2014/main" id="{3AFC5BC0-7034-5E7C-25D5-6420ACF98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79" y="3291830"/>
            <a:ext cx="355531" cy="93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223479DD-E8DB-E5FD-0438-F9388EA2F2BD}"/>
              </a:ext>
            </a:extLst>
          </p:cNvPr>
          <p:cNvCxnSpPr/>
          <p:nvPr/>
        </p:nvCxnSpPr>
        <p:spPr>
          <a:xfrm>
            <a:off x="2684245" y="3685028"/>
            <a:ext cx="0" cy="296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4A5B24F4-3DAD-0ABE-31B0-0DF0919B480E}"/>
              </a:ext>
            </a:extLst>
          </p:cNvPr>
          <p:cNvCxnSpPr>
            <a:cxnSpLocks/>
          </p:cNvCxnSpPr>
          <p:nvPr/>
        </p:nvCxnSpPr>
        <p:spPr>
          <a:xfrm>
            <a:off x="2663164" y="2541968"/>
            <a:ext cx="0" cy="7195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9B72DBF5-E7C1-850C-8FB4-2E7DAB69AF52}"/>
              </a:ext>
            </a:extLst>
          </p:cNvPr>
          <p:cNvSpPr txBox="1"/>
          <p:nvPr/>
        </p:nvSpPr>
        <p:spPr>
          <a:xfrm>
            <a:off x="2883243" y="2660180"/>
            <a:ext cx="353943" cy="9334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100" dirty="0"/>
              <a:t>雷赛步进</a:t>
            </a: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9DE19B31-9A3D-8CC9-A5B0-A0F7194018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9036" y="3262471"/>
            <a:ext cx="307340" cy="408305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C528715-237F-39EF-AF6F-560990FBCA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8652" y="3969812"/>
            <a:ext cx="233045" cy="251460"/>
          </a:xfrm>
          <a:prstGeom prst="rect">
            <a:avLst/>
          </a:prstGeom>
        </p:spPr>
      </p:pic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A1785E7D-5A31-9B67-870F-B2A87FA754FB}"/>
              </a:ext>
            </a:extLst>
          </p:cNvPr>
          <p:cNvCxnSpPr>
            <a:cxnSpLocks/>
          </p:cNvCxnSpPr>
          <p:nvPr/>
        </p:nvCxnSpPr>
        <p:spPr>
          <a:xfrm>
            <a:off x="3237186" y="3587540"/>
            <a:ext cx="5080" cy="334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8F732643-9609-CF8B-C8CC-C0D679B26224}"/>
              </a:ext>
            </a:extLst>
          </p:cNvPr>
          <p:cNvCxnSpPr>
            <a:cxnSpLocks/>
          </p:cNvCxnSpPr>
          <p:nvPr/>
        </p:nvCxnSpPr>
        <p:spPr>
          <a:xfrm flipH="1">
            <a:off x="3220202" y="2524547"/>
            <a:ext cx="6088" cy="7844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1" name="图片 60">
            <a:extLst>
              <a:ext uri="{FF2B5EF4-FFF2-40B4-BE49-F238E27FC236}">
                <a16:creationId xmlns:a16="http://schemas.microsoft.com/office/drawing/2014/main" id="{438C627D-8AD1-1E76-4643-D63870302A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2592" y="3285416"/>
            <a:ext cx="307340" cy="408305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81CEB6E5-FC72-F303-0473-C2526F0613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2208" y="3992757"/>
            <a:ext cx="233045" cy="251460"/>
          </a:xfrm>
          <a:prstGeom prst="rect">
            <a:avLst/>
          </a:prstGeom>
        </p:spPr>
      </p:pic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61158EFD-D762-B3BF-8B14-AD9BAC396A81}"/>
              </a:ext>
            </a:extLst>
          </p:cNvPr>
          <p:cNvCxnSpPr>
            <a:cxnSpLocks/>
          </p:cNvCxnSpPr>
          <p:nvPr/>
        </p:nvCxnSpPr>
        <p:spPr>
          <a:xfrm>
            <a:off x="3760742" y="3610485"/>
            <a:ext cx="5080" cy="334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78D54BA0-E586-A67A-F659-F9E51E52A069}"/>
              </a:ext>
            </a:extLst>
          </p:cNvPr>
          <p:cNvCxnSpPr>
            <a:cxnSpLocks/>
          </p:cNvCxnSpPr>
          <p:nvPr/>
        </p:nvCxnSpPr>
        <p:spPr>
          <a:xfrm flipH="1">
            <a:off x="3743758" y="2547492"/>
            <a:ext cx="6088" cy="7844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5" name="图片 64">
            <a:extLst>
              <a:ext uri="{FF2B5EF4-FFF2-40B4-BE49-F238E27FC236}">
                <a16:creationId xmlns:a16="http://schemas.microsoft.com/office/drawing/2014/main" id="{827329DC-4F6D-B24B-D763-3C6EBBBA00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4658" y="3269724"/>
            <a:ext cx="307340" cy="40830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DAC4001-2808-5E8C-C9FD-935ABC159C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4274" y="3977065"/>
            <a:ext cx="233045" cy="251460"/>
          </a:xfrm>
          <a:prstGeom prst="rect">
            <a:avLst/>
          </a:prstGeom>
        </p:spPr>
      </p:pic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660EB3AB-D115-9206-90F3-E53983F1F959}"/>
              </a:ext>
            </a:extLst>
          </p:cNvPr>
          <p:cNvCxnSpPr>
            <a:cxnSpLocks/>
          </p:cNvCxnSpPr>
          <p:nvPr/>
        </p:nvCxnSpPr>
        <p:spPr>
          <a:xfrm>
            <a:off x="4222808" y="3594793"/>
            <a:ext cx="5080" cy="334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6967A78B-EB70-31AC-5AC0-25156542978B}"/>
              </a:ext>
            </a:extLst>
          </p:cNvPr>
          <p:cNvCxnSpPr>
            <a:cxnSpLocks/>
          </p:cNvCxnSpPr>
          <p:nvPr/>
        </p:nvCxnSpPr>
        <p:spPr>
          <a:xfrm flipH="1">
            <a:off x="4205824" y="2531800"/>
            <a:ext cx="6088" cy="7844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9" name="图片 68">
            <a:extLst>
              <a:ext uri="{FF2B5EF4-FFF2-40B4-BE49-F238E27FC236}">
                <a16:creationId xmlns:a16="http://schemas.microsoft.com/office/drawing/2014/main" id="{A6694F33-9DFA-03F6-CA6F-CF10409B9D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1289" y="3269724"/>
            <a:ext cx="307340" cy="408305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A2C7FC3D-98A0-5FC0-C399-B27090C277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0905" y="3977065"/>
            <a:ext cx="233045" cy="251460"/>
          </a:xfrm>
          <a:prstGeom prst="rect">
            <a:avLst/>
          </a:prstGeom>
        </p:spPr>
      </p:pic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4845DBF3-EA7E-4E0E-CE5D-AE98F1342763}"/>
              </a:ext>
            </a:extLst>
          </p:cNvPr>
          <p:cNvCxnSpPr>
            <a:cxnSpLocks/>
          </p:cNvCxnSpPr>
          <p:nvPr/>
        </p:nvCxnSpPr>
        <p:spPr>
          <a:xfrm>
            <a:off x="4719439" y="3594793"/>
            <a:ext cx="5080" cy="334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78AAFC32-1DD2-834E-9C09-EEBFB5040F25}"/>
              </a:ext>
            </a:extLst>
          </p:cNvPr>
          <p:cNvCxnSpPr>
            <a:cxnSpLocks/>
          </p:cNvCxnSpPr>
          <p:nvPr/>
        </p:nvCxnSpPr>
        <p:spPr>
          <a:xfrm flipH="1">
            <a:off x="4702455" y="2531800"/>
            <a:ext cx="6088" cy="7844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5" name="图片 74">
            <a:extLst>
              <a:ext uri="{FF2B5EF4-FFF2-40B4-BE49-F238E27FC236}">
                <a16:creationId xmlns:a16="http://schemas.microsoft.com/office/drawing/2014/main" id="{56D965DF-AB2D-F82F-5E58-511234E67E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 rot="180000">
            <a:off x="5184819" y="3296337"/>
            <a:ext cx="902335" cy="530225"/>
          </a:xfrm>
          <a:prstGeom prst="rect">
            <a:avLst/>
          </a:prstGeom>
        </p:spPr>
      </p:pic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E8DEA3C7-7EC3-A485-FED9-811AF6B7F138}"/>
              </a:ext>
            </a:extLst>
          </p:cNvPr>
          <p:cNvCxnSpPr>
            <a:cxnSpLocks/>
          </p:cNvCxnSpPr>
          <p:nvPr/>
        </p:nvCxnSpPr>
        <p:spPr>
          <a:xfrm flipH="1">
            <a:off x="5660191" y="2532833"/>
            <a:ext cx="6088" cy="7844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B541A7B2-D849-FA6E-306B-089BAB5DC051}"/>
              </a:ext>
            </a:extLst>
          </p:cNvPr>
          <p:cNvSpPr txBox="1"/>
          <p:nvPr/>
        </p:nvSpPr>
        <p:spPr>
          <a:xfrm>
            <a:off x="5378180" y="3814022"/>
            <a:ext cx="825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+mn-ea"/>
              </a:rPr>
              <a:t>分布式</a:t>
            </a:r>
            <a:r>
              <a:rPr lang="en-US" altLang="zh-CN" sz="900" dirty="0">
                <a:latin typeface="+mn-ea"/>
              </a:rPr>
              <a:t>IO</a:t>
            </a:r>
            <a:endParaRPr lang="zh-CN" altLang="en-US" sz="900" dirty="0">
              <a:latin typeface="+mn-ea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7CAD90CB-9EE3-37FE-05B5-EA4E007075FE}"/>
              </a:ext>
            </a:extLst>
          </p:cNvPr>
          <p:cNvSpPr txBox="1"/>
          <p:nvPr/>
        </p:nvSpPr>
        <p:spPr>
          <a:xfrm>
            <a:off x="4054828" y="377287"/>
            <a:ext cx="1116733" cy="3022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 dirty="0">
                <a:solidFill>
                  <a:schemeClr val="accent6"/>
                </a:solidFill>
              </a:rPr>
              <a:t>视觉上位机</a:t>
            </a:r>
            <a:endParaRPr lang="en-US" altLang="zh-CN" sz="1400" b="1" dirty="0">
              <a:solidFill>
                <a:schemeClr val="accent6"/>
              </a:solidFill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0ED3ACF1-B124-2A0F-9786-9C682D855804}"/>
              </a:ext>
            </a:extLst>
          </p:cNvPr>
          <p:cNvSpPr txBox="1"/>
          <p:nvPr/>
        </p:nvSpPr>
        <p:spPr>
          <a:xfrm>
            <a:off x="4097591" y="741183"/>
            <a:ext cx="632460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chemeClr val="accent6"/>
                </a:solidFill>
              </a:rPr>
              <a:t>MES</a:t>
            </a: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DB731946-52B5-662E-F264-8859F1FE79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3621">
            <a:off x="6797277" y="2525561"/>
            <a:ext cx="307340" cy="269240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53C3A103-E464-7368-C1A5-75D79146626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3621">
            <a:off x="7200696" y="2525560"/>
            <a:ext cx="307340" cy="269240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697F6036-414E-09C0-51EC-4BED1DCD8EF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3621">
            <a:off x="7614794" y="2525560"/>
            <a:ext cx="307340" cy="26924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BE1974E6-A3C7-87E2-ED15-AA235033D82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3621">
            <a:off x="8041091" y="2525559"/>
            <a:ext cx="307340" cy="269240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E2348128-4EDA-4983-EE5A-B2D4F838E62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3621">
            <a:off x="8467389" y="2525559"/>
            <a:ext cx="307340" cy="269240"/>
          </a:xfrm>
          <a:prstGeom prst="rect">
            <a:avLst/>
          </a:prstGeom>
        </p:spPr>
      </p:pic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70021D58-B943-7289-BC33-BE1E098D0FB2}"/>
              </a:ext>
            </a:extLst>
          </p:cNvPr>
          <p:cNvCxnSpPr>
            <a:cxnSpLocks/>
          </p:cNvCxnSpPr>
          <p:nvPr/>
        </p:nvCxnSpPr>
        <p:spPr>
          <a:xfrm>
            <a:off x="6730144" y="1669206"/>
            <a:ext cx="2102129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id="{00502A1D-A84B-3705-FFE8-7E05D68CC61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3621">
            <a:off x="6797277" y="3529752"/>
            <a:ext cx="307340" cy="269240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C70CEFC1-58CB-F013-AB8A-4177E5930E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3621">
            <a:off x="7200696" y="3529751"/>
            <a:ext cx="307340" cy="269240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08D344E3-BC20-91D9-D22C-B9F122CD56B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3621">
            <a:off x="7614794" y="3529751"/>
            <a:ext cx="307340" cy="269240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6D2CDE17-AE3B-F357-F140-57C95C9061A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3621">
            <a:off x="8041091" y="3529750"/>
            <a:ext cx="307340" cy="26924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D40E24FB-4590-F99F-C89F-0133284246D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3621">
            <a:off x="8467389" y="3529750"/>
            <a:ext cx="307340" cy="269240"/>
          </a:xfrm>
          <a:prstGeom prst="rect">
            <a:avLst/>
          </a:prstGeom>
        </p:spPr>
      </p:pic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F71BBE96-4FE7-8358-143A-1F83F0AF321B}"/>
              </a:ext>
            </a:extLst>
          </p:cNvPr>
          <p:cNvCxnSpPr>
            <a:cxnSpLocks/>
          </p:cNvCxnSpPr>
          <p:nvPr/>
        </p:nvCxnSpPr>
        <p:spPr>
          <a:xfrm>
            <a:off x="8832273" y="1662098"/>
            <a:ext cx="0" cy="143391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9" name="文本框 98">
            <a:extLst>
              <a:ext uri="{FF2B5EF4-FFF2-40B4-BE49-F238E27FC236}">
                <a16:creationId xmlns:a16="http://schemas.microsoft.com/office/drawing/2014/main" id="{61DD37F9-842D-75A7-CC4B-480668271EDA}"/>
              </a:ext>
            </a:extLst>
          </p:cNvPr>
          <p:cNvSpPr txBox="1"/>
          <p:nvPr/>
        </p:nvSpPr>
        <p:spPr>
          <a:xfrm>
            <a:off x="6751534" y="1432457"/>
            <a:ext cx="2129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PLC</a:t>
            </a:r>
            <a:r>
              <a:rPr lang="zh-CN" altLang="en-US" sz="1000" b="1" dirty="0"/>
              <a:t>本体高速输出</a:t>
            </a:r>
            <a:r>
              <a:rPr lang="en-US" altLang="zh-CN" sz="1000" b="1" dirty="0"/>
              <a:t>x0-x16</a:t>
            </a:r>
            <a:r>
              <a:rPr lang="zh-CN" altLang="en-US" sz="1000" b="1" dirty="0"/>
              <a:t>触发相机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100" name="直接箭头连接符 99">
            <a:extLst>
              <a:ext uri="{FF2B5EF4-FFF2-40B4-BE49-F238E27FC236}">
                <a16:creationId xmlns:a16="http://schemas.microsoft.com/office/drawing/2014/main" id="{DD5B4EE4-06D6-BF72-2EAE-EF0825516BF7}"/>
              </a:ext>
            </a:extLst>
          </p:cNvPr>
          <p:cNvCxnSpPr>
            <a:cxnSpLocks/>
          </p:cNvCxnSpPr>
          <p:nvPr/>
        </p:nvCxnSpPr>
        <p:spPr>
          <a:xfrm>
            <a:off x="6509646" y="3075806"/>
            <a:ext cx="2322627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直接箭头连接符 101">
            <a:extLst>
              <a:ext uri="{FF2B5EF4-FFF2-40B4-BE49-F238E27FC236}">
                <a16:creationId xmlns:a16="http://schemas.microsoft.com/office/drawing/2014/main" id="{39DF031C-5730-1915-5CAB-57588988EDC3}"/>
              </a:ext>
            </a:extLst>
          </p:cNvPr>
          <p:cNvCxnSpPr>
            <a:cxnSpLocks/>
          </p:cNvCxnSpPr>
          <p:nvPr/>
        </p:nvCxnSpPr>
        <p:spPr>
          <a:xfrm flipH="1">
            <a:off x="6932423" y="3071510"/>
            <a:ext cx="8944" cy="3964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>
            <a:extLst>
              <a:ext uri="{FF2B5EF4-FFF2-40B4-BE49-F238E27FC236}">
                <a16:creationId xmlns:a16="http://schemas.microsoft.com/office/drawing/2014/main" id="{8C7017C5-6337-4DAA-51B4-68C0F8D68E9B}"/>
              </a:ext>
            </a:extLst>
          </p:cNvPr>
          <p:cNvCxnSpPr>
            <a:cxnSpLocks/>
          </p:cNvCxnSpPr>
          <p:nvPr/>
        </p:nvCxnSpPr>
        <p:spPr>
          <a:xfrm flipH="1">
            <a:off x="7363828" y="3096012"/>
            <a:ext cx="8944" cy="3964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5" name="直接箭头连接符 104">
            <a:extLst>
              <a:ext uri="{FF2B5EF4-FFF2-40B4-BE49-F238E27FC236}">
                <a16:creationId xmlns:a16="http://schemas.microsoft.com/office/drawing/2014/main" id="{C03DAFC3-CD22-4B6E-8B17-4EEAE0F5C5ED}"/>
              </a:ext>
            </a:extLst>
          </p:cNvPr>
          <p:cNvCxnSpPr>
            <a:cxnSpLocks/>
          </p:cNvCxnSpPr>
          <p:nvPr/>
        </p:nvCxnSpPr>
        <p:spPr>
          <a:xfrm flipH="1">
            <a:off x="7786289" y="3096012"/>
            <a:ext cx="8944" cy="3964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" name="直接箭头连接符 105">
            <a:extLst>
              <a:ext uri="{FF2B5EF4-FFF2-40B4-BE49-F238E27FC236}">
                <a16:creationId xmlns:a16="http://schemas.microsoft.com/office/drawing/2014/main" id="{7C572AD1-9B16-30AB-9976-D1F2845A3E2B}"/>
              </a:ext>
            </a:extLst>
          </p:cNvPr>
          <p:cNvCxnSpPr>
            <a:cxnSpLocks/>
          </p:cNvCxnSpPr>
          <p:nvPr/>
        </p:nvCxnSpPr>
        <p:spPr>
          <a:xfrm flipH="1">
            <a:off x="8190289" y="3071510"/>
            <a:ext cx="8944" cy="3964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7" name="直接箭头连接符 106">
            <a:extLst>
              <a:ext uri="{FF2B5EF4-FFF2-40B4-BE49-F238E27FC236}">
                <a16:creationId xmlns:a16="http://schemas.microsoft.com/office/drawing/2014/main" id="{4E7A93E5-8C7A-1672-C266-1B4857A2FAFA}"/>
              </a:ext>
            </a:extLst>
          </p:cNvPr>
          <p:cNvCxnSpPr>
            <a:cxnSpLocks/>
          </p:cNvCxnSpPr>
          <p:nvPr/>
        </p:nvCxnSpPr>
        <p:spPr>
          <a:xfrm flipH="1">
            <a:off x="8618808" y="3070114"/>
            <a:ext cx="8944" cy="3964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DED7817B-ADDB-1A89-BD74-089ECA459947}"/>
              </a:ext>
            </a:extLst>
          </p:cNvPr>
          <p:cNvCxnSpPr>
            <a:cxnSpLocks/>
          </p:cNvCxnSpPr>
          <p:nvPr/>
        </p:nvCxnSpPr>
        <p:spPr>
          <a:xfrm>
            <a:off x="6927003" y="1685820"/>
            <a:ext cx="0" cy="77083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0" name="直接箭头连接符 109">
            <a:extLst>
              <a:ext uri="{FF2B5EF4-FFF2-40B4-BE49-F238E27FC236}">
                <a16:creationId xmlns:a16="http://schemas.microsoft.com/office/drawing/2014/main" id="{D012E861-97A8-0381-1993-188388A3E79F}"/>
              </a:ext>
            </a:extLst>
          </p:cNvPr>
          <p:cNvCxnSpPr>
            <a:cxnSpLocks/>
          </p:cNvCxnSpPr>
          <p:nvPr/>
        </p:nvCxnSpPr>
        <p:spPr>
          <a:xfrm>
            <a:off x="7354366" y="1669206"/>
            <a:ext cx="0" cy="77083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1" name="直接箭头连接符 110">
            <a:extLst>
              <a:ext uri="{FF2B5EF4-FFF2-40B4-BE49-F238E27FC236}">
                <a16:creationId xmlns:a16="http://schemas.microsoft.com/office/drawing/2014/main" id="{BE008413-1F7B-FC62-4DE8-61A776773565}"/>
              </a:ext>
            </a:extLst>
          </p:cNvPr>
          <p:cNvCxnSpPr>
            <a:cxnSpLocks/>
          </p:cNvCxnSpPr>
          <p:nvPr/>
        </p:nvCxnSpPr>
        <p:spPr>
          <a:xfrm>
            <a:off x="7768464" y="1686822"/>
            <a:ext cx="0" cy="77083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2" name="直接箭头连接符 111">
            <a:extLst>
              <a:ext uri="{FF2B5EF4-FFF2-40B4-BE49-F238E27FC236}">
                <a16:creationId xmlns:a16="http://schemas.microsoft.com/office/drawing/2014/main" id="{BA927AB1-C6AC-A27A-A6FF-A4FCE39BB1E8}"/>
              </a:ext>
            </a:extLst>
          </p:cNvPr>
          <p:cNvCxnSpPr>
            <a:cxnSpLocks/>
          </p:cNvCxnSpPr>
          <p:nvPr/>
        </p:nvCxnSpPr>
        <p:spPr>
          <a:xfrm>
            <a:off x="8190289" y="1678680"/>
            <a:ext cx="0" cy="77083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3" name="直接箭头连接符 112">
            <a:extLst>
              <a:ext uri="{FF2B5EF4-FFF2-40B4-BE49-F238E27FC236}">
                <a16:creationId xmlns:a16="http://schemas.microsoft.com/office/drawing/2014/main" id="{3224D7A2-8644-70BC-7AB3-341ECDA345DB}"/>
              </a:ext>
            </a:extLst>
          </p:cNvPr>
          <p:cNvCxnSpPr>
            <a:cxnSpLocks/>
          </p:cNvCxnSpPr>
          <p:nvPr/>
        </p:nvCxnSpPr>
        <p:spPr>
          <a:xfrm>
            <a:off x="8618808" y="1662098"/>
            <a:ext cx="0" cy="77083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DEC638DA-1CA8-FB1E-4819-EFE59917A126}"/>
              </a:ext>
            </a:extLst>
          </p:cNvPr>
          <p:cNvCxnSpPr>
            <a:cxnSpLocks/>
          </p:cNvCxnSpPr>
          <p:nvPr/>
        </p:nvCxnSpPr>
        <p:spPr>
          <a:xfrm flipV="1">
            <a:off x="2313713" y="4500912"/>
            <a:ext cx="4076586" cy="34366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箭头连接符 116">
            <a:extLst>
              <a:ext uri="{FF2B5EF4-FFF2-40B4-BE49-F238E27FC236}">
                <a16:creationId xmlns:a16="http://schemas.microsoft.com/office/drawing/2014/main" id="{8A5270BD-03DF-516D-EB6C-069DB3F69074}"/>
              </a:ext>
            </a:extLst>
          </p:cNvPr>
          <p:cNvCxnSpPr>
            <a:cxnSpLocks/>
          </p:cNvCxnSpPr>
          <p:nvPr/>
        </p:nvCxnSpPr>
        <p:spPr>
          <a:xfrm>
            <a:off x="2336873" y="3460848"/>
            <a:ext cx="0" cy="1064040"/>
          </a:xfrm>
          <a:prstGeom prst="straightConnector1">
            <a:avLst/>
          </a:prstGeom>
          <a:ln>
            <a:solidFill>
              <a:srgbClr val="FFFF00"/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直接箭头连接符 118">
            <a:extLst>
              <a:ext uri="{FF2B5EF4-FFF2-40B4-BE49-F238E27FC236}">
                <a16:creationId xmlns:a16="http://schemas.microsoft.com/office/drawing/2014/main" id="{81532002-5941-6A29-617E-40E4BED53A25}"/>
              </a:ext>
            </a:extLst>
          </p:cNvPr>
          <p:cNvCxnSpPr>
            <a:cxnSpLocks/>
          </p:cNvCxnSpPr>
          <p:nvPr/>
        </p:nvCxnSpPr>
        <p:spPr>
          <a:xfrm>
            <a:off x="2908716" y="3445045"/>
            <a:ext cx="0" cy="1064040"/>
          </a:xfrm>
          <a:prstGeom prst="straightConnector1">
            <a:avLst/>
          </a:prstGeom>
          <a:ln>
            <a:solidFill>
              <a:srgbClr val="FFFF00"/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0" name="直接箭头连接符 119">
            <a:extLst>
              <a:ext uri="{FF2B5EF4-FFF2-40B4-BE49-F238E27FC236}">
                <a16:creationId xmlns:a16="http://schemas.microsoft.com/office/drawing/2014/main" id="{DAD1408B-0980-3201-D4F5-37C3BE4A1683}"/>
              </a:ext>
            </a:extLst>
          </p:cNvPr>
          <p:cNvCxnSpPr>
            <a:cxnSpLocks/>
          </p:cNvCxnSpPr>
          <p:nvPr/>
        </p:nvCxnSpPr>
        <p:spPr>
          <a:xfrm>
            <a:off x="2105363" y="3471416"/>
            <a:ext cx="208350" cy="0"/>
          </a:xfrm>
          <a:prstGeom prst="straightConnector1">
            <a:avLst/>
          </a:prstGeom>
          <a:ln>
            <a:solidFill>
              <a:srgbClr val="FFFF00"/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直接箭头连接符 123">
            <a:extLst>
              <a:ext uri="{FF2B5EF4-FFF2-40B4-BE49-F238E27FC236}">
                <a16:creationId xmlns:a16="http://schemas.microsoft.com/office/drawing/2014/main" id="{394894BA-E3DD-4179-B85C-80780D20FDD1}"/>
              </a:ext>
            </a:extLst>
          </p:cNvPr>
          <p:cNvCxnSpPr>
            <a:cxnSpLocks/>
          </p:cNvCxnSpPr>
          <p:nvPr/>
        </p:nvCxnSpPr>
        <p:spPr>
          <a:xfrm>
            <a:off x="2700366" y="3459553"/>
            <a:ext cx="208350" cy="0"/>
          </a:xfrm>
          <a:prstGeom prst="straightConnector1">
            <a:avLst/>
          </a:prstGeom>
          <a:ln>
            <a:solidFill>
              <a:srgbClr val="FFFF00"/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5" name="直接箭头连接符 124">
            <a:extLst>
              <a:ext uri="{FF2B5EF4-FFF2-40B4-BE49-F238E27FC236}">
                <a16:creationId xmlns:a16="http://schemas.microsoft.com/office/drawing/2014/main" id="{EED231BB-4E7D-C11E-19B4-7A82AB100F6F}"/>
              </a:ext>
            </a:extLst>
          </p:cNvPr>
          <p:cNvCxnSpPr>
            <a:cxnSpLocks/>
          </p:cNvCxnSpPr>
          <p:nvPr/>
        </p:nvCxnSpPr>
        <p:spPr>
          <a:xfrm>
            <a:off x="6372200" y="2047516"/>
            <a:ext cx="18099" cy="2460811"/>
          </a:xfrm>
          <a:prstGeom prst="straightConnector1">
            <a:avLst/>
          </a:prstGeom>
          <a:ln>
            <a:solidFill>
              <a:srgbClr val="FFFF00"/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8" name="文本框 127">
            <a:extLst>
              <a:ext uri="{FF2B5EF4-FFF2-40B4-BE49-F238E27FC236}">
                <a16:creationId xmlns:a16="http://schemas.microsoft.com/office/drawing/2014/main" id="{670380E0-EF4F-5B02-33C5-3D03EA8A96EE}"/>
              </a:ext>
            </a:extLst>
          </p:cNvPr>
          <p:cNvSpPr txBox="1"/>
          <p:nvPr/>
        </p:nvSpPr>
        <p:spPr>
          <a:xfrm>
            <a:off x="3406376" y="4322320"/>
            <a:ext cx="2797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/>
              <a:t>两个</a:t>
            </a:r>
            <a:r>
              <a:rPr lang="en-US" altLang="zh-CN" sz="1000" b="1" dirty="0"/>
              <a:t>DD</a:t>
            </a:r>
            <a:r>
              <a:rPr lang="zh-CN" altLang="en-US" sz="1000" b="1" dirty="0"/>
              <a:t>马达分频脉冲接入</a:t>
            </a:r>
            <a:r>
              <a:rPr lang="en-US" sz="1000" b="1" dirty="0"/>
              <a:t>PLC</a:t>
            </a:r>
            <a:r>
              <a:rPr lang="zh-CN" altLang="en-US" sz="1000" b="1" dirty="0"/>
              <a:t>本体高速输入</a:t>
            </a:r>
            <a:endParaRPr lang="en-US" sz="1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解决方案硬件配置表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itle 6"/>
          <p:cNvSpPr txBox="1"/>
          <p:nvPr>
            <p:custDataLst>
              <p:tags r:id="rId4"/>
            </p:custDataLst>
          </p:nvPr>
        </p:nvSpPr>
        <p:spPr>
          <a:xfrm>
            <a:off x="2995295" y="1263015"/>
            <a:ext cx="3048000" cy="181511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PLC:	LC1508</a:t>
            </a: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en-US" altLang="zh-CN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HMI:10</a:t>
            </a:r>
            <a:r>
              <a:rPr lang="zh-CN" altLang="en-US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寸</a:t>
            </a:r>
            <a:endParaRPr lang="en-US" altLang="zh-CN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输入模块：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LC1406*3</a:t>
            </a: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输出模块：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LC2486*3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600" y="184358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5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06009" y="2208414"/>
            <a:ext cx="6507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方案总结</a:t>
            </a:r>
            <a:endParaRPr lang="en-US" altLang="zh-CN" sz="3000" dirty="0"/>
          </a:p>
          <a:p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37F6117-D2C7-A13E-4C9A-4D4F9CF2A47A}"/>
              </a:ext>
            </a:extLst>
          </p:cNvPr>
          <p:cNvSpPr txBox="1"/>
          <p:nvPr/>
        </p:nvSpPr>
        <p:spPr>
          <a:xfrm>
            <a:off x="467544" y="540285"/>
            <a:ext cx="83529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dirty="0"/>
              <a:t>LC1500 </a:t>
            </a:r>
            <a:r>
              <a:rPr lang="zh-CN" altLang="en-US" sz="1600" dirty="0"/>
              <a:t>系列</a:t>
            </a:r>
            <a:r>
              <a:rPr lang="en-US" altLang="zh-CN" sz="1600" dirty="0"/>
              <a:t>PLC</a:t>
            </a:r>
            <a:r>
              <a:rPr lang="zh-CN" altLang="en-US" sz="1600" dirty="0"/>
              <a:t>产品高速脉冲计数功能针对转盘机机型定制的偏移触发，可以在  接收到入料光电信号的瞬间记录下编码器数值，并且在编码器转过设定的距离以后进行触发，设定式的使用更加方便。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FD84E4E-3560-2B22-284B-46D0F33A7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090166"/>
              </p:ext>
            </p:extLst>
          </p:nvPr>
        </p:nvGraphicFramePr>
        <p:xfrm>
          <a:off x="971600" y="1515298"/>
          <a:ext cx="7056784" cy="1872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4184">
                  <a:extLst>
                    <a:ext uri="{9D8B030D-6E8A-4147-A177-3AD203B41FA5}">
                      <a16:colId xmlns:a16="http://schemas.microsoft.com/office/drawing/2014/main" val="145827784"/>
                    </a:ext>
                  </a:extLst>
                </a:gridCol>
                <a:gridCol w="5342600">
                  <a:extLst>
                    <a:ext uri="{9D8B030D-6E8A-4147-A177-3AD203B41FA5}">
                      <a16:colId xmlns:a16="http://schemas.microsoft.com/office/drawing/2014/main" val="513660928"/>
                    </a:ext>
                  </a:extLst>
                </a:gridCol>
              </a:tblGrid>
              <a:tr h="328434"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buNone/>
                      </a:pPr>
                      <a:r>
                        <a:rPr lang="zh-CN" sz="1200" b="0" kern="10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计数器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buNone/>
                      </a:pPr>
                      <a:r>
                        <a:rPr lang="zh-CN" alt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高速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计数器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8</a:t>
                      </a:r>
                      <a:r>
                        <a:rPr lang="zh-CN" alt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，可以支持高速计数编码器 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4</a:t>
                      </a:r>
                      <a:r>
                        <a:rPr lang="zh-CN" alt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路单端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A/B</a:t>
                      </a:r>
                      <a:r>
                        <a:rPr lang="zh-CN" alt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相通道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+1</a:t>
                      </a:r>
                      <a:r>
                        <a:rPr lang="zh-CN" alt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路差分通道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3712639"/>
                  </a:ext>
                </a:extLst>
              </a:tr>
              <a:tr h="642892"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buNone/>
                      </a:pP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比较器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buNone/>
                      </a:pP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通用比较器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8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路；</a:t>
                      </a:r>
                    </a:p>
                    <a:p>
                      <a:pPr algn="just">
                        <a:lnSpc>
                          <a:spcPts val="2300"/>
                        </a:lnSpc>
                        <a:buNone/>
                      </a:pP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步长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数组比较器变为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7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个；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6621686"/>
                  </a:ext>
                </a:extLst>
              </a:tr>
              <a:tr h="300294"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buNone/>
                      </a:pP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编码器探针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buNone/>
                      </a:pP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编码器探针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2*8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9042684"/>
                  </a:ext>
                </a:extLst>
              </a:tr>
              <a:tr h="300294"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buNone/>
                      </a:pP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脉冲轴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buNone/>
                      </a:pP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脉冲运控轴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8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路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5099794"/>
                  </a:ext>
                </a:extLst>
              </a:tr>
              <a:tr h="300294"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buNone/>
                      </a:pPr>
                      <a:r>
                        <a:rPr lang="zh-CN" alt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高速输出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buNone/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DO</a:t>
                      </a:r>
                      <a:r>
                        <a:rPr lang="zh-CN" alt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*16</a:t>
                      </a:r>
                      <a:r>
                        <a:rPr lang="zh-CN" alt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 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,</a:t>
                      </a:r>
                      <a:r>
                        <a:rPr lang="zh-CN" alt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也就是可以控制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16</a:t>
                      </a:r>
                      <a:r>
                        <a:rPr lang="zh-CN" altLang="en-US" sz="1200" b="0" kern="1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路高速脉冲输出控制相机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3704313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E32A8C2A-B96F-DB8E-2714-36D947221E4C}"/>
              </a:ext>
            </a:extLst>
          </p:cNvPr>
          <p:cNvSpPr txBox="1"/>
          <p:nvPr/>
        </p:nvSpPr>
        <p:spPr>
          <a:xfrm>
            <a:off x="467544" y="3579862"/>
            <a:ext cx="8424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dirty="0"/>
              <a:t>通讯协议可以选择</a:t>
            </a:r>
            <a:r>
              <a:rPr lang="en-US" altLang="zh-CN" sz="1600" dirty="0"/>
              <a:t>ModbusTCP </a:t>
            </a:r>
            <a:r>
              <a:rPr lang="zh-CN" altLang="en-US" sz="1600" dirty="0"/>
              <a:t>、</a:t>
            </a:r>
            <a:r>
              <a:rPr lang="en-US" altLang="zh-CN" sz="1600" dirty="0"/>
              <a:t>Socket TCP/IP</a:t>
            </a:r>
            <a:r>
              <a:rPr lang="zh-CN" altLang="en-US" sz="1600" dirty="0"/>
              <a:t>两种通用协议，</a:t>
            </a:r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dirty="0"/>
              <a:t>此外可以通过</a:t>
            </a:r>
            <a:r>
              <a:rPr lang="en-US" altLang="zh-CN" sz="1600" dirty="0"/>
              <a:t>PLC </a:t>
            </a:r>
            <a:r>
              <a:rPr lang="zh-CN" altLang="en-US" sz="1600" dirty="0"/>
              <a:t>控制周边设备： 轴控、耦合器模块，运动控制方案</a:t>
            </a:r>
            <a:r>
              <a:rPr lang="en-US" altLang="zh-CN" sz="1600" dirty="0"/>
              <a:t>+</a:t>
            </a:r>
            <a:r>
              <a:rPr lang="zh-CN" altLang="en-US" sz="1600" dirty="0"/>
              <a:t>高速触发锁存、位置比较触发功能结合应用。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93BE522-8F9D-484C-162D-F012F1132444}"/>
              </a:ext>
            </a:extLst>
          </p:cNvPr>
          <p:cNvSpPr txBox="1"/>
          <p:nvPr/>
        </p:nvSpPr>
        <p:spPr>
          <a:xfrm>
            <a:off x="179512" y="8534"/>
            <a:ext cx="4572000" cy="387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5.1 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解决方案优势特点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5766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A0EE2A0-E399-A707-8FB2-1DA0DB3E4636}"/>
              </a:ext>
            </a:extLst>
          </p:cNvPr>
          <p:cNvSpPr txBox="1"/>
          <p:nvPr/>
        </p:nvSpPr>
        <p:spPr>
          <a:xfrm>
            <a:off x="179512" y="8534"/>
            <a:ext cx="4572000" cy="387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5.2 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解决方案核心功能划分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D01728F-FD78-F10E-E520-CEAA02B9994E}"/>
              </a:ext>
            </a:extLst>
          </p:cNvPr>
          <p:cNvSpPr/>
          <p:nvPr/>
        </p:nvSpPr>
        <p:spPr>
          <a:xfrm>
            <a:off x="1043608" y="555526"/>
            <a:ext cx="2520280" cy="3825178"/>
          </a:xfrm>
          <a:prstGeom prst="rect">
            <a:avLst/>
          </a:prstGeom>
          <a:solidFill>
            <a:schemeClr val="tx2">
              <a:lumMod val="60000"/>
              <a:lumOff val="4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EB0B7D7-0AF1-A33A-87D8-A7783F8226ED}"/>
              </a:ext>
            </a:extLst>
          </p:cNvPr>
          <p:cNvSpPr txBox="1"/>
          <p:nvPr/>
        </p:nvSpPr>
        <p:spPr>
          <a:xfrm>
            <a:off x="1547664" y="76279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锁存功能区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F5699AC-6944-B663-49C3-3B132779E543}"/>
              </a:ext>
            </a:extLst>
          </p:cNvPr>
          <p:cNvSpPr txBox="1"/>
          <p:nvPr/>
        </p:nvSpPr>
        <p:spPr>
          <a:xfrm>
            <a:off x="1428016" y="1506003"/>
            <a:ext cx="184784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转盘编码器高速计数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D1E474B-7BA0-2688-4532-42F98B0DBAF7}"/>
              </a:ext>
            </a:extLst>
          </p:cNvPr>
          <p:cNvSpPr txBox="1"/>
          <p:nvPr/>
        </p:nvSpPr>
        <p:spPr>
          <a:xfrm>
            <a:off x="1442768" y="2101027"/>
            <a:ext cx="183308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光电探针位置锁存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F8A03E-81CF-BEB4-A3BB-FB26DDAFDB4D}"/>
              </a:ext>
            </a:extLst>
          </p:cNvPr>
          <p:cNvSpPr txBox="1"/>
          <p:nvPr/>
        </p:nvSpPr>
        <p:spPr>
          <a:xfrm>
            <a:off x="1442768" y="2728935"/>
            <a:ext cx="183308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物料间隔防抖保护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9CE8FC1-277A-B79B-742A-A4031959A6CE}"/>
              </a:ext>
            </a:extLst>
          </p:cNvPr>
          <p:cNvSpPr/>
          <p:nvPr/>
        </p:nvSpPr>
        <p:spPr>
          <a:xfrm>
            <a:off x="5076056" y="555526"/>
            <a:ext cx="2520280" cy="3816424"/>
          </a:xfrm>
          <a:prstGeom prst="rect">
            <a:avLst/>
          </a:prstGeom>
          <a:solidFill>
            <a:schemeClr val="tx2">
              <a:lumMod val="60000"/>
              <a:lumOff val="4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3825AC4-B8D4-66AA-5068-60E915B60D0A}"/>
              </a:ext>
            </a:extLst>
          </p:cNvPr>
          <p:cNvSpPr txBox="1"/>
          <p:nvPr/>
        </p:nvSpPr>
        <p:spPr>
          <a:xfrm>
            <a:off x="5508104" y="7367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触发功能区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A5099FF-EFBC-D779-E987-54B6E38B2F01}"/>
              </a:ext>
            </a:extLst>
          </p:cNvPr>
          <p:cNvSpPr txBox="1"/>
          <p:nvPr/>
        </p:nvSpPr>
        <p:spPr>
          <a:xfrm>
            <a:off x="1442768" y="3365297"/>
            <a:ext cx="183308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锁存位置偏移</a:t>
            </a:r>
            <a:r>
              <a:rPr lang="en-US" altLang="zh-CN" sz="1400" dirty="0"/>
              <a:t>+</a:t>
            </a:r>
            <a:r>
              <a:rPr lang="zh-CN" altLang="en-US" sz="1400" dirty="0"/>
              <a:t>位置存储队列操作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CA73582-B18E-C28C-8C40-7C5C99B9C939}"/>
              </a:ext>
            </a:extLst>
          </p:cNvPr>
          <p:cNvSpPr txBox="1"/>
          <p:nvPr/>
        </p:nvSpPr>
        <p:spPr>
          <a:xfrm>
            <a:off x="5407744" y="1203598"/>
            <a:ext cx="2016224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高速硬件比较触发实现在指定偏移位置相机实现飞拍</a:t>
            </a:r>
            <a:endParaRPr lang="en-US" altLang="zh-CN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F42FEB5-50E2-05DF-F15A-A9805D9B1FD6}"/>
              </a:ext>
            </a:extLst>
          </p:cNvPr>
          <p:cNvSpPr txBox="1"/>
          <p:nvPr/>
        </p:nvSpPr>
        <p:spPr>
          <a:xfrm>
            <a:off x="5414768" y="2048530"/>
            <a:ext cx="201622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高速硬件比较触发实现在指定偏移位置吹料</a:t>
            </a:r>
            <a:endParaRPr lang="en-US" altLang="zh-CN" sz="1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23BC795-36B8-449B-1F48-FF5DCF7E35A6}"/>
              </a:ext>
            </a:extLst>
          </p:cNvPr>
          <p:cNvSpPr txBox="1"/>
          <p:nvPr/>
        </p:nvSpPr>
        <p:spPr>
          <a:xfrm>
            <a:off x="5414768" y="2672055"/>
            <a:ext cx="2016224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相机处理完结果</a:t>
            </a:r>
            <a:r>
              <a:rPr lang="en-US" altLang="zh-CN" sz="1400" dirty="0"/>
              <a:t>PLC</a:t>
            </a:r>
            <a:r>
              <a:rPr lang="zh-CN" altLang="en-US" sz="1400" dirty="0"/>
              <a:t>可以实现去重复位置</a:t>
            </a:r>
            <a:r>
              <a:rPr lang="en-US" altLang="zh-CN" sz="1400" dirty="0"/>
              <a:t>ID</a:t>
            </a:r>
            <a:r>
              <a:rPr lang="zh-CN" altLang="en-US" sz="1400" dirty="0"/>
              <a:t>，动态排序。</a:t>
            </a:r>
            <a:endParaRPr lang="en-US" altLang="zh-CN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FF1779-C318-D2FE-76A1-12A38BBC73EF}"/>
              </a:ext>
            </a:extLst>
          </p:cNvPr>
          <p:cNvSpPr txBox="1"/>
          <p:nvPr/>
        </p:nvSpPr>
        <p:spPr>
          <a:xfrm>
            <a:off x="5414768" y="3536781"/>
            <a:ext cx="201622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数据传输延迟报警机制</a:t>
            </a:r>
            <a:endParaRPr lang="en-US" altLang="zh-CN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B0944B4-B5F5-A005-6AE6-36F60DD40872}"/>
              </a:ext>
            </a:extLst>
          </p:cNvPr>
          <p:cNvSpPr txBox="1"/>
          <p:nvPr/>
        </p:nvSpPr>
        <p:spPr>
          <a:xfrm>
            <a:off x="5414768" y="3938111"/>
            <a:ext cx="201622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触发位置偏移补偿机制</a:t>
            </a:r>
            <a:endParaRPr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3835746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方案实施总结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3" name="组合 182"/>
          <p:cNvGrpSpPr/>
          <p:nvPr>
            <p:custDataLst>
              <p:tags r:id="rId4"/>
            </p:custDataLst>
          </p:nvPr>
        </p:nvGrpSpPr>
        <p:grpSpPr>
          <a:xfrm>
            <a:off x="2534921" y="411966"/>
            <a:ext cx="4053303" cy="4134633"/>
            <a:chOff x="3326" y="2176"/>
            <a:chExt cx="7022" cy="7843"/>
          </a:xfrm>
        </p:grpSpPr>
        <p:sp>
          <p:nvSpPr>
            <p:cNvPr id="184" name="矩形 183"/>
            <p:cNvSpPr/>
            <p:nvPr>
              <p:custDataLst>
                <p:tags r:id="rId6"/>
              </p:custDataLst>
            </p:nvPr>
          </p:nvSpPr>
          <p:spPr>
            <a:xfrm>
              <a:off x="3566" y="2422"/>
              <a:ext cx="6542" cy="7348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85" name="组合 184"/>
            <p:cNvGrpSpPr/>
            <p:nvPr>
              <p:custDataLst>
                <p:tags r:id="rId7"/>
              </p:custDataLst>
            </p:nvPr>
          </p:nvGrpSpPr>
          <p:grpSpPr>
            <a:xfrm>
              <a:off x="3326" y="2182"/>
              <a:ext cx="7022" cy="7828"/>
              <a:chOff x="4105275" y="2075815"/>
              <a:chExt cx="3987800" cy="2844800"/>
            </a:xfrm>
          </p:grpSpPr>
          <p:cxnSp>
            <p:nvCxnSpPr>
              <p:cNvPr id="186" name="直接连接符 185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4257675" y="20758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7051675" y="20758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7051675" y="49206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4257675" y="49206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105275" y="2479675"/>
                <a:ext cx="0" cy="189992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8093075" y="2479040"/>
                <a:ext cx="0" cy="189992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2" name="矩形 191"/>
            <p:cNvSpPr/>
            <p:nvPr>
              <p:custDataLst>
                <p:tags r:id="rId8"/>
              </p:custDataLst>
            </p:nvPr>
          </p:nvSpPr>
          <p:spPr>
            <a:xfrm>
              <a:off x="3337" y="2176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3" name="矩形 192"/>
            <p:cNvSpPr/>
            <p:nvPr>
              <p:custDataLst>
                <p:tags r:id="rId9"/>
              </p:custDataLst>
            </p:nvPr>
          </p:nvSpPr>
          <p:spPr>
            <a:xfrm>
              <a:off x="10108" y="2176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4" name="矩形 193"/>
            <p:cNvSpPr/>
            <p:nvPr>
              <p:custDataLst>
                <p:tags r:id="rId10"/>
              </p:custDataLst>
            </p:nvPr>
          </p:nvSpPr>
          <p:spPr>
            <a:xfrm>
              <a:off x="3337" y="9779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95" name="矩形 194"/>
            <p:cNvSpPr/>
            <p:nvPr>
              <p:custDataLst>
                <p:tags r:id="rId11"/>
              </p:custDataLst>
            </p:nvPr>
          </p:nvSpPr>
          <p:spPr>
            <a:xfrm>
              <a:off x="10108" y="9779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96" name="Title 6"/>
          <p:cNvSpPr txBox="1"/>
          <p:nvPr>
            <p:custDataLst>
              <p:tags r:id="rId5"/>
            </p:custDataLst>
          </p:nvPr>
        </p:nvSpPr>
        <p:spPr>
          <a:xfrm>
            <a:off x="2798459" y="755848"/>
            <a:ext cx="3634869" cy="318856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本设备的复杂之处在对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1500PLC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高速输入输出相关功能块的使用。程序中采用到高速计数器、探针、单值比较、数组比较、计数器预置等功能块，解决了飞拍问题，经多次验证，该套逻辑飞拍准确无异常。</a:t>
            </a:r>
          </a:p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队列功能块的使用：需要对连续进料的产品位置进行先入先出的队列存储；还需要对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MES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返回的结果进行无序存储，通过在存储空间进行对比进行剔料</a:t>
            </a:r>
            <a:endParaRPr lang="en-US" altLang="zh-CN" sz="1200" spc="16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该设备目前处于完善阶段，产量每小时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3600+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，相较于客户改方案前效率提升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0+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，且可以测试多种产品型号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83485" y="2860040"/>
            <a:ext cx="29756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公司总部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／苏州市凌臣采集计算机有限公司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苏州市相城区巨华路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　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网站地址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en-US" altLang="zh-C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www.szpcbase.com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24275" y="2059940"/>
            <a:ext cx="385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苏州市凌臣采集计算机有限公司</a:t>
            </a: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780155" y="2423160"/>
            <a:ext cx="3331210" cy="5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 descr="LCT 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91640" y="2139315"/>
            <a:ext cx="2032635" cy="5365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724275" y="2436495"/>
            <a:ext cx="43389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</a:rPr>
              <a:t>Suzhou Lingchen Acquisition Computer Co.,Ltd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椭圆 10"/>
          <p:cNvSpPr/>
          <p:nvPr>
            <p:custDataLst>
              <p:tags r:id="rId1"/>
            </p:custDataLst>
          </p:nvPr>
        </p:nvSpPr>
        <p:spPr>
          <a:xfrm>
            <a:off x="781855" y="1165050"/>
            <a:ext cx="2715971" cy="2715619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8" rIns="0" bIns="34298" rtlCol="0" anchor="ctr"/>
          <a:lstStyle/>
          <a:p>
            <a:pPr lvl="0" algn="ctr"/>
            <a:r>
              <a:rPr lang="zh-CN" altLang="en-US" sz="2700" dirty="0">
                <a:ln w="1270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目录</a:t>
            </a:r>
          </a:p>
        </p:txBody>
      </p:sp>
      <p:cxnSp>
        <p:nvCxnSpPr>
          <p:cNvPr id="17" name="PA_直接连接符 16"/>
          <p:cNvCxnSpPr/>
          <p:nvPr>
            <p:custDataLst>
              <p:tags r:id="rId2"/>
            </p:custDataLst>
          </p:nvPr>
        </p:nvCxnSpPr>
        <p:spPr>
          <a:xfrm flipV="1">
            <a:off x="3774713" y="537285"/>
            <a:ext cx="0" cy="418147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3975897" y="1244574"/>
            <a:ext cx="2001579" cy="646331"/>
            <a:chOff x="1193800" y="3810236"/>
            <a:chExt cx="2223460" cy="717979"/>
          </a:xfrm>
        </p:grpSpPr>
        <p:sp>
          <p:nvSpPr>
            <p:cNvPr id="38" name="矩形 37"/>
            <p:cNvSpPr/>
            <p:nvPr>
              <p:custDataLst>
                <p:tags r:id="rId21"/>
              </p:custDataLst>
            </p:nvPr>
          </p:nvSpPr>
          <p:spPr>
            <a:xfrm>
              <a:off x="2186440" y="3810236"/>
              <a:ext cx="1230820" cy="717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工艺流程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40" name="矩形 39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3975897" y="563383"/>
            <a:ext cx="1995318" cy="371195"/>
            <a:chOff x="1193800" y="3118473"/>
            <a:chExt cx="2216506" cy="412342"/>
          </a:xfrm>
        </p:grpSpPr>
        <p:sp>
          <p:nvSpPr>
            <p:cNvPr id="22" name="矩形 21"/>
            <p:cNvSpPr/>
            <p:nvPr>
              <p:custDataLst>
                <p:tags r:id="rId18"/>
              </p:custDataLst>
            </p:nvPr>
          </p:nvSpPr>
          <p:spPr>
            <a:xfrm>
              <a:off x="2179485" y="3120543"/>
              <a:ext cx="1230821" cy="410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项目概述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193800" y="3118473"/>
              <a:ext cx="984905" cy="379502"/>
              <a:chOff x="791200" y="1398524"/>
              <a:chExt cx="984905" cy="379502"/>
            </a:xfrm>
          </p:grpSpPr>
          <p:sp>
            <p:nvSpPr>
              <p:cNvPr id="24" name="矩形 23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91200" y="1398524"/>
                <a:ext cx="984905" cy="37950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</a:t>
                </a: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967945" y="1987103"/>
            <a:ext cx="1074435" cy="369332"/>
            <a:chOff x="1193800" y="3809466"/>
            <a:chExt cx="1193540" cy="410274"/>
          </a:xfrm>
        </p:grpSpPr>
        <p:sp>
          <p:nvSpPr>
            <p:cNvPr id="3" name="矩形 2"/>
            <p:cNvSpPr/>
            <p:nvPr>
              <p:custDataLst>
                <p:tags r:id="rId15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5" name="矩形 4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三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850900" y="19664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项目需求分析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964061" y="2714224"/>
            <a:ext cx="1074435" cy="369332"/>
            <a:chOff x="1193800" y="3809466"/>
            <a:chExt cx="1193540" cy="410274"/>
          </a:xfrm>
        </p:grpSpPr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12" name="矩形 11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四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190486" y="137940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5"/>
            </p:custDataLst>
          </p:nvPr>
        </p:nvSpPr>
        <p:spPr>
          <a:xfrm>
            <a:off x="4869481" y="272760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>
            <p:custDataLst>
              <p:tags r:id="rId6"/>
            </p:custDataLst>
          </p:nvPr>
        </p:nvSpPr>
        <p:spPr>
          <a:xfrm>
            <a:off x="4869481" y="2717886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凌臣解决方案及实现过程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945261" y="3372104"/>
            <a:ext cx="1074435" cy="369332"/>
            <a:chOff x="1193800" y="3809466"/>
            <a:chExt cx="1193540" cy="410274"/>
          </a:xfrm>
        </p:grpSpPr>
        <p:sp>
          <p:nvSpPr>
            <p:cNvPr id="30" name="矩形 29"/>
            <p:cNvSpPr/>
            <p:nvPr>
              <p:custDataLst>
                <p:tags r:id="rId9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32" name="矩形 31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五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4" name="矩形 33"/>
          <p:cNvSpPr/>
          <p:nvPr>
            <p:custDataLst>
              <p:tags r:id="rId7"/>
            </p:custDataLst>
          </p:nvPr>
        </p:nvSpPr>
        <p:spPr>
          <a:xfrm>
            <a:off x="4850681" y="338548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>
            <p:custDataLst>
              <p:tags r:id="rId8"/>
            </p:custDataLst>
          </p:nvPr>
        </p:nvSpPr>
        <p:spPr>
          <a:xfrm>
            <a:off x="4850681" y="337576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方案亮点分析及总结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52801" y="192367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1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923928" y="2355726"/>
            <a:ext cx="6507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项目概述</a:t>
            </a:r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3" name="矩形 32"/>
          <p:cNvSpPr/>
          <p:nvPr>
            <p:custDataLst>
              <p:tags r:id="rId1"/>
            </p:custDataLst>
          </p:nvPr>
        </p:nvSpPr>
        <p:spPr>
          <a:xfrm>
            <a:off x="899592" y="98040"/>
            <a:ext cx="5167517" cy="387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项目概述：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itle 6"/>
          <p:cNvSpPr txBox="1"/>
          <p:nvPr>
            <p:custDataLst>
              <p:tags r:id="rId2"/>
            </p:custDataLst>
          </p:nvPr>
        </p:nvSpPr>
        <p:spPr>
          <a:xfrm>
            <a:off x="861696" y="628015"/>
            <a:ext cx="2551458" cy="5947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296545" lvl="0" indent="-296545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客户需求开发一台</a:t>
            </a:r>
            <a:r>
              <a:rPr lang="zh-CN" altLang="en-US" sz="1200" spc="16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手机按键</a:t>
            </a:r>
            <a:r>
              <a:rPr lang="en-US" altLang="zh-CN" sz="1200" spc="16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AOI</a:t>
            </a:r>
            <a:r>
              <a:rPr lang="zh-CN" altLang="en-US" sz="1200" spc="16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检测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，工作流程如下：</a:t>
            </a:r>
          </a:p>
        </p:txBody>
      </p:sp>
      <p:sp>
        <p:nvSpPr>
          <p:cNvPr id="339" name="Title 6"/>
          <p:cNvSpPr txBox="1"/>
          <p:nvPr>
            <p:custDataLst>
              <p:tags r:id="rId3"/>
            </p:custDataLst>
          </p:nvPr>
        </p:nvSpPr>
        <p:spPr>
          <a:xfrm>
            <a:off x="5290820" y="4274185"/>
            <a:ext cx="3070225" cy="31940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u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设备整体布局</a:t>
            </a:r>
          </a:p>
        </p:txBody>
      </p:sp>
      <p:grpSp>
        <p:nvGrpSpPr>
          <p:cNvPr id="283" name="组合 282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99795" y="1275080"/>
            <a:ext cx="304800" cy="304349"/>
            <a:chOff x="836313" y="1281817"/>
            <a:chExt cx="1905000" cy="1902179"/>
          </a:xfrm>
        </p:grpSpPr>
        <p:sp>
          <p:nvSpPr>
            <p:cNvPr id="284" name="任意多边形: 形状 1"/>
            <p:cNvSpPr/>
            <p:nvPr>
              <p:custDataLst>
                <p:tags r:id="rId24"/>
              </p:custDataLst>
            </p:nvPr>
          </p:nvSpPr>
          <p:spPr>
            <a:xfrm>
              <a:off x="1612041" y="148444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F13C7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grpSp>
          <p:nvGrpSpPr>
            <p:cNvPr id="285" name="组合 284"/>
            <p:cNvGrpSpPr/>
            <p:nvPr/>
          </p:nvGrpSpPr>
          <p:grpSpPr>
            <a:xfrm>
              <a:off x="836313" y="1281817"/>
              <a:ext cx="1905000" cy="1902179"/>
              <a:chOff x="659130" y="612140"/>
              <a:chExt cx="5146039" cy="5138420"/>
            </a:xfrm>
          </p:grpSpPr>
          <p:sp>
            <p:nvSpPr>
              <p:cNvPr id="286" name="任意多边形: 形状 2"/>
              <p:cNvSpPr/>
              <p:nvPr>
                <p:custDataLst>
                  <p:tags r:id="rId26"/>
                </p:custDataLst>
              </p:nvPr>
            </p:nvSpPr>
            <p:spPr>
              <a:xfrm>
                <a:off x="659130" y="927100"/>
                <a:ext cx="5146039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87" name="任意多边形: 形状 3"/>
              <p:cNvSpPr/>
              <p:nvPr>
                <p:custDataLst>
                  <p:tags r:id="rId27"/>
                </p:custDataLst>
              </p:nvPr>
            </p:nvSpPr>
            <p:spPr>
              <a:xfrm>
                <a:off x="6883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90" name="任意多边形: 形状 4"/>
              <p:cNvSpPr/>
              <p:nvPr>
                <p:custDataLst>
                  <p:tags r:id="rId28"/>
                </p:custDataLst>
              </p:nvPr>
            </p:nvSpPr>
            <p:spPr>
              <a:xfrm>
                <a:off x="8851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91" name="任意多边形: 形状 6"/>
            <p:cNvSpPr/>
            <p:nvPr>
              <p:custDataLst>
                <p:tags r:id="rId25"/>
              </p:custDataLst>
            </p:nvPr>
          </p:nvSpPr>
          <p:spPr>
            <a:xfrm>
              <a:off x="1463477" y="1643353"/>
              <a:ext cx="652552" cy="1156540"/>
            </a:xfrm>
            <a:custGeom>
              <a:avLst/>
              <a:gdLst/>
              <a:ahLst/>
              <a:cxnLst/>
              <a:rect l="0" t="0" r="0" b="0"/>
              <a:pathLst>
                <a:path w="1762761" h="3124201">
                  <a:moveTo>
                    <a:pt x="765810" y="34290"/>
                  </a:moveTo>
                  <a:lnTo>
                    <a:pt x="1103630" y="33020"/>
                  </a:lnTo>
                  <a:cubicBezTo>
                    <a:pt x="1132840" y="33020"/>
                    <a:pt x="1158240" y="25400"/>
                    <a:pt x="1178560" y="13970"/>
                  </a:cubicBezTo>
                  <a:cubicBezTo>
                    <a:pt x="1201420" y="0"/>
                    <a:pt x="1230630" y="15240"/>
                    <a:pt x="1230630" y="41910"/>
                  </a:cubicBezTo>
                  <a:lnTo>
                    <a:pt x="1242060" y="2278380"/>
                  </a:lnTo>
                  <a:cubicBezTo>
                    <a:pt x="1236980" y="2548890"/>
                    <a:pt x="1291590" y="2602230"/>
                    <a:pt x="1357630" y="2600960"/>
                  </a:cubicBezTo>
                  <a:lnTo>
                    <a:pt x="1607820" y="2599690"/>
                  </a:lnTo>
                  <a:cubicBezTo>
                    <a:pt x="1691640" y="2599690"/>
                    <a:pt x="1761490" y="2667000"/>
                    <a:pt x="1761490" y="2752090"/>
                  </a:cubicBezTo>
                  <a:lnTo>
                    <a:pt x="1762760" y="2962910"/>
                  </a:lnTo>
                  <a:cubicBezTo>
                    <a:pt x="1762760" y="3046730"/>
                    <a:pt x="1695451" y="3116580"/>
                    <a:pt x="1610360" y="3116580"/>
                  </a:cubicBezTo>
                  <a:lnTo>
                    <a:pt x="166371" y="3124200"/>
                  </a:lnTo>
                  <a:cubicBezTo>
                    <a:pt x="82550" y="3124200"/>
                    <a:pt x="12700" y="3056890"/>
                    <a:pt x="12700" y="2971800"/>
                  </a:cubicBezTo>
                  <a:lnTo>
                    <a:pt x="11430" y="2760980"/>
                  </a:lnTo>
                  <a:cubicBezTo>
                    <a:pt x="11430" y="2677160"/>
                    <a:pt x="78740" y="2607310"/>
                    <a:pt x="163830" y="2607310"/>
                  </a:cubicBezTo>
                  <a:lnTo>
                    <a:pt x="389890" y="2606040"/>
                  </a:lnTo>
                  <a:cubicBezTo>
                    <a:pt x="473710" y="2606040"/>
                    <a:pt x="542290" y="2537460"/>
                    <a:pt x="542290" y="2452370"/>
                  </a:cubicBezTo>
                  <a:lnTo>
                    <a:pt x="534670" y="969010"/>
                  </a:lnTo>
                  <a:cubicBezTo>
                    <a:pt x="534670" y="862330"/>
                    <a:pt x="426720" y="788670"/>
                    <a:pt x="326390" y="826770"/>
                  </a:cubicBezTo>
                  <a:cubicBezTo>
                    <a:pt x="276860" y="845820"/>
                    <a:pt x="238760" y="858520"/>
                    <a:pt x="204470" y="869950"/>
                  </a:cubicBezTo>
                  <a:cubicBezTo>
                    <a:pt x="106680" y="902970"/>
                    <a:pt x="3810" y="831850"/>
                    <a:pt x="2540" y="727710"/>
                  </a:cubicBezTo>
                  <a:cubicBezTo>
                    <a:pt x="2540" y="687070"/>
                    <a:pt x="1270" y="647700"/>
                    <a:pt x="1270" y="613410"/>
                  </a:cubicBezTo>
                  <a:cubicBezTo>
                    <a:pt x="0" y="554990"/>
                    <a:pt x="33020" y="502920"/>
                    <a:pt x="83820" y="476250"/>
                  </a:cubicBezTo>
                  <a:cubicBezTo>
                    <a:pt x="307340" y="360680"/>
                    <a:pt x="496570" y="269240"/>
                    <a:pt x="651510" y="87630"/>
                  </a:cubicBezTo>
                  <a:cubicBezTo>
                    <a:pt x="679450" y="54610"/>
                    <a:pt x="721360" y="34290"/>
                    <a:pt x="765810" y="342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292" name="组合 291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99795" y="1958975"/>
            <a:ext cx="304800" cy="304349"/>
            <a:chOff x="2995313" y="1281817"/>
            <a:chExt cx="1905000" cy="1902179"/>
          </a:xfrm>
        </p:grpSpPr>
        <p:grpSp>
          <p:nvGrpSpPr>
            <p:cNvPr id="293" name="组合 292"/>
            <p:cNvGrpSpPr/>
            <p:nvPr/>
          </p:nvGrpSpPr>
          <p:grpSpPr>
            <a:xfrm>
              <a:off x="2995313" y="1281817"/>
              <a:ext cx="1905000" cy="1902179"/>
              <a:chOff x="595630" y="612140"/>
              <a:chExt cx="5146040" cy="5138420"/>
            </a:xfrm>
          </p:grpSpPr>
          <p:sp>
            <p:nvSpPr>
              <p:cNvPr id="294" name="任意多边形: 形状 8"/>
              <p:cNvSpPr/>
              <p:nvPr>
                <p:custDataLst>
                  <p:tags r:id="rId21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5" name="任意多边形: 形状 9"/>
              <p:cNvSpPr/>
              <p:nvPr>
                <p:custDataLst>
                  <p:tags r:id="rId22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7" name="任意多边形: 形状 10"/>
              <p:cNvSpPr/>
              <p:nvPr>
                <p:custDataLst>
                  <p:tags r:id="rId23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98" name="任意多边形: 形状 12"/>
            <p:cNvSpPr/>
            <p:nvPr>
              <p:custDataLst>
                <p:tags r:id="rId20"/>
              </p:custDataLst>
            </p:nvPr>
          </p:nvSpPr>
          <p:spPr>
            <a:xfrm>
              <a:off x="3599441" y="1633480"/>
              <a:ext cx="697685" cy="1087900"/>
            </a:xfrm>
            <a:custGeom>
              <a:avLst/>
              <a:gdLst/>
              <a:ahLst/>
              <a:cxnLst/>
              <a:rect l="0" t="0" r="0" b="0"/>
              <a:pathLst>
                <a:path w="1884680" h="2938781">
                  <a:moveTo>
                    <a:pt x="417830" y="1035050"/>
                  </a:moveTo>
                  <a:lnTo>
                    <a:pt x="132080" y="979170"/>
                  </a:lnTo>
                  <a:cubicBezTo>
                    <a:pt x="52070" y="963930"/>
                    <a:pt x="0" y="885190"/>
                    <a:pt x="17780" y="806450"/>
                  </a:cubicBezTo>
                  <a:cubicBezTo>
                    <a:pt x="134620" y="271780"/>
                    <a:pt x="443230" y="3810"/>
                    <a:pt x="943610" y="1270"/>
                  </a:cubicBezTo>
                  <a:cubicBezTo>
                    <a:pt x="1236980" y="0"/>
                    <a:pt x="1460500" y="80010"/>
                    <a:pt x="1615440" y="242570"/>
                  </a:cubicBezTo>
                  <a:cubicBezTo>
                    <a:pt x="1769110" y="405130"/>
                    <a:pt x="1846580" y="604520"/>
                    <a:pt x="1847850" y="839470"/>
                  </a:cubicBezTo>
                  <a:cubicBezTo>
                    <a:pt x="1849120" y="1082040"/>
                    <a:pt x="1765300" y="1320800"/>
                    <a:pt x="1597660" y="1553210"/>
                  </a:cubicBezTo>
                  <a:cubicBezTo>
                    <a:pt x="1478280" y="1718310"/>
                    <a:pt x="1285240" y="1903730"/>
                    <a:pt x="1016000" y="2108200"/>
                  </a:cubicBezTo>
                  <a:cubicBezTo>
                    <a:pt x="905510" y="2193290"/>
                    <a:pt x="966470" y="2369820"/>
                    <a:pt x="1104900" y="2369820"/>
                  </a:cubicBezTo>
                  <a:lnTo>
                    <a:pt x="1617979" y="2367280"/>
                  </a:lnTo>
                  <a:cubicBezTo>
                    <a:pt x="1766570" y="2366010"/>
                    <a:pt x="1884679" y="2493010"/>
                    <a:pt x="1873250" y="2641600"/>
                  </a:cubicBezTo>
                  <a:lnTo>
                    <a:pt x="1861820" y="2797810"/>
                  </a:lnTo>
                  <a:cubicBezTo>
                    <a:pt x="1855470" y="2874010"/>
                    <a:pt x="1793240" y="2932430"/>
                    <a:pt x="1717040" y="2932430"/>
                  </a:cubicBezTo>
                  <a:lnTo>
                    <a:pt x="147320" y="2938780"/>
                  </a:lnTo>
                  <a:cubicBezTo>
                    <a:pt x="67310" y="2938780"/>
                    <a:pt x="1270" y="2874010"/>
                    <a:pt x="1270" y="2794000"/>
                  </a:cubicBezTo>
                  <a:lnTo>
                    <a:pt x="0" y="2440940"/>
                  </a:lnTo>
                  <a:cubicBezTo>
                    <a:pt x="0" y="2399030"/>
                    <a:pt x="17780" y="2358390"/>
                    <a:pt x="49530" y="2330450"/>
                  </a:cubicBezTo>
                  <a:cubicBezTo>
                    <a:pt x="547370" y="1897380"/>
                    <a:pt x="859790" y="1590040"/>
                    <a:pt x="985520" y="1408430"/>
                  </a:cubicBezTo>
                  <a:cubicBezTo>
                    <a:pt x="1116330" y="1220470"/>
                    <a:pt x="1181100" y="1042670"/>
                    <a:pt x="1179830" y="875030"/>
                  </a:cubicBezTo>
                  <a:cubicBezTo>
                    <a:pt x="1178560" y="635000"/>
                    <a:pt x="1087120" y="515620"/>
                    <a:pt x="906780" y="516890"/>
                  </a:cubicBezTo>
                  <a:cubicBezTo>
                    <a:pt x="797560" y="516890"/>
                    <a:pt x="718820" y="565150"/>
                    <a:pt x="669290" y="660400"/>
                  </a:cubicBezTo>
                  <a:cubicBezTo>
                    <a:pt x="635000" y="726440"/>
                    <a:pt x="608330" y="811530"/>
                    <a:pt x="590550" y="916940"/>
                  </a:cubicBezTo>
                  <a:cubicBezTo>
                    <a:pt x="575310" y="996950"/>
                    <a:pt x="497840" y="1050290"/>
                    <a:pt x="417830" y="103505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03" name="组合 302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933495" y="2688972"/>
            <a:ext cx="304800" cy="304349"/>
            <a:chOff x="5154313" y="1281817"/>
            <a:chExt cx="1905000" cy="1902179"/>
          </a:xfrm>
        </p:grpSpPr>
        <p:sp>
          <p:nvSpPr>
            <p:cNvPr id="304" name="任意多边形: 形状 14"/>
            <p:cNvSpPr/>
            <p:nvPr>
              <p:custDataLst>
                <p:tags r:id="rId16"/>
              </p:custDataLst>
            </p:nvPr>
          </p:nvSpPr>
          <p:spPr>
            <a:xfrm>
              <a:off x="5154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05" name="任意多边形: 形状 15"/>
            <p:cNvSpPr/>
            <p:nvPr>
              <p:custDataLst>
                <p:tags r:id="rId17"/>
              </p:custDataLst>
            </p:nvPr>
          </p:nvSpPr>
          <p:spPr>
            <a:xfrm>
              <a:off x="5165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6" name="任意多边形: 形状 16"/>
            <p:cNvSpPr/>
            <p:nvPr>
              <p:custDataLst>
                <p:tags r:id="rId18"/>
              </p:custDataLst>
            </p:nvPr>
          </p:nvSpPr>
          <p:spPr>
            <a:xfrm>
              <a:off x="5237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07" name="任意多边形: 形状 18"/>
            <p:cNvSpPr/>
            <p:nvPr>
              <p:custDataLst>
                <p:tags r:id="rId19"/>
              </p:custDataLst>
            </p:nvPr>
          </p:nvSpPr>
          <p:spPr>
            <a:xfrm>
              <a:off x="5755620" y="1642413"/>
              <a:ext cx="722133" cy="1121750"/>
            </a:xfrm>
            <a:custGeom>
              <a:avLst/>
              <a:gdLst/>
              <a:ahLst/>
              <a:cxnLst/>
              <a:rect l="0" t="0" r="0" b="0"/>
              <a:pathLst>
                <a:path w="1950721" h="3030221">
                  <a:moveTo>
                    <a:pt x="455930" y="835660"/>
                  </a:moveTo>
                  <a:lnTo>
                    <a:pt x="256540" y="798830"/>
                  </a:lnTo>
                  <a:cubicBezTo>
                    <a:pt x="144780" y="778510"/>
                    <a:pt x="80010" y="657860"/>
                    <a:pt x="127000" y="553720"/>
                  </a:cubicBezTo>
                  <a:cubicBezTo>
                    <a:pt x="294640" y="187960"/>
                    <a:pt x="591820" y="3810"/>
                    <a:pt x="1014730" y="1270"/>
                  </a:cubicBezTo>
                  <a:cubicBezTo>
                    <a:pt x="1287780" y="0"/>
                    <a:pt x="1499870" y="69850"/>
                    <a:pt x="1653540" y="209550"/>
                  </a:cubicBezTo>
                  <a:cubicBezTo>
                    <a:pt x="1807210" y="350520"/>
                    <a:pt x="1884680" y="541020"/>
                    <a:pt x="1885950" y="783590"/>
                  </a:cubicBezTo>
                  <a:cubicBezTo>
                    <a:pt x="1887220" y="994410"/>
                    <a:pt x="1819910" y="1163320"/>
                    <a:pt x="1685290" y="1290320"/>
                  </a:cubicBezTo>
                  <a:cubicBezTo>
                    <a:pt x="1605280" y="1365250"/>
                    <a:pt x="1607820" y="1494790"/>
                    <a:pt x="1695450" y="1560830"/>
                  </a:cubicBezTo>
                  <a:cubicBezTo>
                    <a:pt x="1864360" y="1686560"/>
                    <a:pt x="1948180" y="1879600"/>
                    <a:pt x="1949450" y="2137410"/>
                  </a:cubicBezTo>
                  <a:cubicBezTo>
                    <a:pt x="1950720" y="2426970"/>
                    <a:pt x="1861820" y="2647950"/>
                    <a:pt x="1681480" y="2799080"/>
                  </a:cubicBezTo>
                  <a:cubicBezTo>
                    <a:pt x="1501140" y="2950210"/>
                    <a:pt x="1271270" y="3027680"/>
                    <a:pt x="991870" y="3028950"/>
                  </a:cubicBezTo>
                  <a:cubicBezTo>
                    <a:pt x="740410" y="3030220"/>
                    <a:pt x="521970" y="2965450"/>
                    <a:pt x="336550" y="2834640"/>
                  </a:cubicBezTo>
                  <a:cubicBezTo>
                    <a:pt x="190500" y="2731770"/>
                    <a:pt x="88900" y="2573020"/>
                    <a:pt x="27940" y="2357120"/>
                  </a:cubicBezTo>
                  <a:cubicBezTo>
                    <a:pt x="0" y="2255520"/>
                    <a:pt x="64770" y="2152650"/>
                    <a:pt x="167640" y="2134870"/>
                  </a:cubicBezTo>
                  <a:lnTo>
                    <a:pt x="387350" y="2096770"/>
                  </a:lnTo>
                  <a:cubicBezTo>
                    <a:pt x="474980" y="2081530"/>
                    <a:pt x="561340" y="2134870"/>
                    <a:pt x="585470" y="2219961"/>
                  </a:cubicBezTo>
                  <a:cubicBezTo>
                    <a:pt x="640080" y="2410461"/>
                    <a:pt x="759460" y="2505711"/>
                    <a:pt x="942340" y="2504440"/>
                  </a:cubicBezTo>
                  <a:cubicBezTo>
                    <a:pt x="1046480" y="2504440"/>
                    <a:pt x="1130300" y="2468881"/>
                    <a:pt x="1191260" y="2397761"/>
                  </a:cubicBezTo>
                  <a:cubicBezTo>
                    <a:pt x="1252220" y="2326640"/>
                    <a:pt x="1282700" y="2226311"/>
                    <a:pt x="1282700" y="2095501"/>
                  </a:cubicBezTo>
                  <a:cubicBezTo>
                    <a:pt x="1281430" y="1828801"/>
                    <a:pt x="1130300" y="1695451"/>
                    <a:pt x="829310" y="1697991"/>
                  </a:cubicBezTo>
                  <a:lnTo>
                    <a:pt x="829310" y="1697991"/>
                  </a:lnTo>
                  <a:cubicBezTo>
                    <a:pt x="731520" y="1699261"/>
                    <a:pt x="650240" y="1620521"/>
                    <a:pt x="650240" y="1522731"/>
                  </a:cubicBezTo>
                  <a:lnTo>
                    <a:pt x="650240" y="1402081"/>
                  </a:lnTo>
                  <a:cubicBezTo>
                    <a:pt x="650240" y="1304291"/>
                    <a:pt x="728980" y="1225551"/>
                    <a:pt x="825500" y="1224281"/>
                  </a:cubicBezTo>
                  <a:lnTo>
                    <a:pt x="828040" y="1224281"/>
                  </a:lnTo>
                  <a:cubicBezTo>
                    <a:pt x="924560" y="1224281"/>
                    <a:pt x="999490" y="1214121"/>
                    <a:pt x="1054100" y="1196341"/>
                  </a:cubicBezTo>
                  <a:cubicBezTo>
                    <a:pt x="1108710" y="1178561"/>
                    <a:pt x="1154430" y="1140461"/>
                    <a:pt x="1189990" y="1082041"/>
                  </a:cubicBezTo>
                  <a:cubicBezTo>
                    <a:pt x="1226820" y="1024891"/>
                    <a:pt x="1244600" y="948691"/>
                    <a:pt x="1243331" y="855981"/>
                  </a:cubicBezTo>
                  <a:cubicBezTo>
                    <a:pt x="1242060" y="618491"/>
                    <a:pt x="1143001" y="499111"/>
                    <a:pt x="946151" y="500381"/>
                  </a:cubicBezTo>
                  <a:cubicBezTo>
                    <a:pt x="810261" y="501651"/>
                    <a:pt x="711201" y="576581"/>
                    <a:pt x="650241" y="725171"/>
                  </a:cubicBezTo>
                  <a:cubicBezTo>
                    <a:pt x="619760" y="805180"/>
                    <a:pt x="539750" y="850900"/>
                    <a:pt x="455930" y="835660"/>
                  </a:cubicBezTo>
                  <a:close/>
                </a:path>
              </a:pathLst>
            </a:custGeom>
            <a:solidFill>
              <a:srgbClr val="F9F9F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08" name="组合 307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933495" y="3577396"/>
            <a:ext cx="304800" cy="304349"/>
            <a:chOff x="7313313" y="1281817"/>
            <a:chExt cx="1905000" cy="1902179"/>
          </a:xfrm>
        </p:grpSpPr>
        <p:sp>
          <p:nvSpPr>
            <p:cNvPr id="309" name="任意多边形: 形状 20"/>
            <p:cNvSpPr/>
            <p:nvPr>
              <p:custDataLst>
                <p:tags r:id="rId12"/>
              </p:custDataLst>
            </p:nvPr>
          </p:nvSpPr>
          <p:spPr>
            <a:xfrm>
              <a:off x="7313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10" name="任意多边形: 形状 21"/>
            <p:cNvSpPr/>
            <p:nvPr>
              <p:custDataLst>
                <p:tags r:id="rId13"/>
              </p:custDataLst>
            </p:nvPr>
          </p:nvSpPr>
          <p:spPr>
            <a:xfrm>
              <a:off x="7324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1" name="任意多边形: 形状 22"/>
            <p:cNvSpPr/>
            <p:nvPr>
              <p:custDataLst>
                <p:tags r:id="rId14"/>
              </p:custDataLst>
            </p:nvPr>
          </p:nvSpPr>
          <p:spPr>
            <a:xfrm>
              <a:off x="7396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12" name="PA_ImportSvg_636990674857228203"/>
            <p:cNvSpPr/>
            <p:nvPr>
              <p:custDataLst>
                <p:tags r:id="rId15"/>
              </p:custDataLst>
            </p:nvPr>
          </p:nvSpPr>
          <p:spPr>
            <a:xfrm>
              <a:off x="7885472" y="1718105"/>
              <a:ext cx="721192" cy="1059221"/>
            </a:xfrm>
            <a:custGeom>
              <a:avLst/>
              <a:gdLst/>
              <a:ahLst/>
              <a:cxnLst/>
              <a:rect l="l" t="t" r="r" b="b"/>
              <a:pathLst>
                <a:path w="1948179" h="2861309">
                  <a:moveTo>
                    <a:pt x="1004569" y="2540"/>
                  </a:moveTo>
                  <a:lnTo>
                    <a:pt x="1529079" y="0"/>
                  </a:lnTo>
                  <a:cubicBezTo>
                    <a:pt x="1581149" y="0"/>
                    <a:pt x="1623059" y="41910"/>
                    <a:pt x="1623059" y="92710"/>
                  </a:cubicBezTo>
                  <a:lnTo>
                    <a:pt x="1630679" y="1623060"/>
                  </a:lnTo>
                  <a:cubicBezTo>
                    <a:pt x="1630679" y="1675130"/>
                    <a:pt x="1672589" y="1717040"/>
                    <a:pt x="1724659" y="1715770"/>
                  </a:cubicBezTo>
                  <a:lnTo>
                    <a:pt x="1852929" y="1714500"/>
                  </a:lnTo>
                  <a:cubicBezTo>
                    <a:pt x="1904999" y="1714500"/>
                    <a:pt x="1946909" y="1756409"/>
                    <a:pt x="1946909" y="1807209"/>
                  </a:cubicBezTo>
                  <a:lnTo>
                    <a:pt x="1948179" y="2100580"/>
                  </a:lnTo>
                  <a:cubicBezTo>
                    <a:pt x="1948179" y="2152650"/>
                    <a:pt x="1906269" y="2194559"/>
                    <a:pt x="1855469" y="2194559"/>
                  </a:cubicBezTo>
                  <a:lnTo>
                    <a:pt x="1727199" y="2195830"/>
                  </a:lnTo>
                  <a:cubicBezTo>
                    <a:pt x="1675129" y="2195830"/>
                    <a:pt x="1633219" y="2237739"/>
                    <a:pt x="1634489" y="2289809"/>
                  </a:cubicBezTo>
                  <a:lnTo>
                    <a:pt x="1637029" y="2764789"/>
                  </a:lnTo>
                  <a:cubicBezTo>
                    <a:pt x="1637029" y="2816859"/>
                    <a:pt x="1595120" y="2858769"/>
                    <a:pt x="1544320" y="2858769"/>
                  </a:cubicBezTo>
                  <a:lnTo>
                    <a:pt x="1112520" y="2861309"/>
                  </a:lnTo>
                  <a:cubicBezTo>
                    <a:pt x="1060449" y="2861309"/>
                    <a:pt x="1018540" y="2819400"/>
                    <a:pt x="1018540" y="2768600"/>
                  </a:cubicBezTo>
                  <a:lnTo>
                    <a:pt x="1016000" y="2293620"/>
                  </a:lnTo>
                  <a:cubicBezTo>
                    <a:pt x="1016000" y="2241550"/>
                    <a:pt x="974090" y="2199640"/>
                    <a:pt x="922020" y="2200910"/>
                  </a:cubicBezTo>
                  <a:lnTo>
                    <a:pt x="95250" y="2204720"/>
                  </a:lnTo>
                  <a:cubicBezTo>
                    <a:pt x="43180" y="2204720"/>
                    <a:pt x="1270" y="2162810"/>
                    <a:pt x="1270" y="2112010"/>
                  </a:cubicBezTo>
                  <a:lnTo>
                    <a:pt x="0" y="1748790"/>
                  </a:lnTo>
                  <a:cubicBezTo>
                    <a:pt x="0" y="1732280"/>
                    <a:pt x="3810" y="1717040"/>
                    <a:pt x="11430" y="1703070"/>
                  </a:cubicBezTo>
                  <a:lnTo>
                    <a:pt x="923289" y="50800"/>
                  </a:lnTo>
                  <a:cubicBezTo>
                    <a:pt x="938529" y="21590"/>
                    <a:pt x="970279" y="2540"/>
                    <a:pt x="1004569" y="2540"/>
                  </a:cubicBezTo>
                  <a:close/>
                  <a:moveTo>
                    <a:pt x="1060449" y="1659890"/>
                  </a:moveTo>
                  <a:lnTo>
                    <a:pt x="1056639" y="965200"/>
                  </a:lnTo>
                  <a:cubicBezTo>
                    <a:pt x="1056639" y="867410"/>
                    <a:pt x="925829" y="835660"/>
                    <a:pt x="880109" y="922020"/>
                  </a:cubicBezTo>
                  <a:lnTo>
                    <a:pt x="509269" y="1619250"/>
                  </a:lnTo>
                  <a:cubicBezTo>
                    <a:pt x="476249" y="1681480"/>
                    <a:pt x="521969" y="1757680"/>
                    <a:pt x="593089" y="1757680"/>
                  </a:cubicBezTo>
                  <a:lnTo>
                    <a:pt x="967739" y="1756410"/>
                  </a:lnTo>
                  <a:cubicBezTo>
                    <a:pt x="1019809" y="1753870"/>
                    <a:pt x="1061719" y="1711960"/>
                    <a:pt x="1060449" y="16598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19" name="文本框 318"/>
          <p:cNvSpPr txBox="1"/>
          <p:nvPr>
            <p:custDataLst>
              <p:tags r:id="rId8"/>
            </p:custDataLst>
          </p:nvPr>
        </p:nvSpPr>
        <p:spPr>
          <a:xfrm>
            <a:off x="1280795" y="1275716"/>
            <a:ext cx="1995061" cy="59471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2265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振动盘上料，先经过导正机构导正，然后经过光纤传感器进行位置锁存；</a:t>
            </a:r>
            <a:endParaRPr lang="en-US" altLang="zh-CN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2290EDA-4688-6824-DB05-0DFF402A448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268458" y="1926592"/>
            <a:ext cx="1995061" cy="59471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2265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产品在转盘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依次经过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个相机进行拍照，等待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MES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判定结果，如果是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NG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产品，吹入对应料仓</a:t>
            </a:r>
            <a:endParaRPr lang="en-US" altLang="zh-CN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7D9B4A-23DF-3A61-BE75-A543661DB30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257610" y="3501705"/>
            <a:ext cx="1995061" cy="833992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2265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依次经过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个相机进行拍照，等待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MES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判定结果，如果是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NG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产品，吹入对应料仓</a:t>
            </a:r>
            <a:endParaRPr lang="en-US" altLang="zh-CN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0B6D33-BB4B-A8A5-9050-6646BFE9104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280795" y="2630459"/>
            <a:ext cx="1995061" cy="59471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fontAlgn="ctr">
              <a:spcBef>
                <a:spcPts val="2265"/>
              </a:spcBef>
              <a:spcAft>
                <a:spcPts val="0"/>
              </a:spcAft>
              <a:buSzPct val="100000"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转盘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1OK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产品在转盘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过渡到转盘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 ，先经过导正机构导正，然后经过光纤传感器进行位置锁存；</a:t>
            </a:r>
            <a:endParaRPr lang="en-US" altLang="zh-CN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90DE05-6C98-9722-44BE-9CC2E4665EC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32242" y="883287"/>
            <a:ext cx="4799955" cy="336705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52801" y="192367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2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87540" y="2283718"/>
            <a:ext cx="6507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工艺流程分析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>
            <a:extLst>
              <a:ext uri="{FF2B5EF4-FFF2-40B4-BE49-F238E27FC236}">
                <a16:creationId xmlns:a16="http://schemas.microsoft.com/office/drawing/2014/main" id="{14E98844-6BC1-D09C-76E8-2286975B6A9D}"/>
              </a:ext>
            </a:extLst>
          </p:cNvPr>
          <p:cNvSpPr/>
          <p:nvPr/>
        </p:nvSpPr>
        <p:spPr>
          <a:xfrm>
            <a:off x="3049243" y="2398682"/>
            <a:ext cx="2172052" cy="2107604"/>
          </a:xfrm>
          <a:prstGeom prst="ellipse">
            <a:avLst/>
          </a:prstGeom>
          <a:solidFill>
            <a:srgbClr val="E6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E5E224F-8961-C1B4-B813-BFFC0E22AA62}"/>
              </a:ext>
            </a:extLst>
          </p:cNvPr>
          <p:cNvSpPr/>
          <p:nvPr/>
        </p:nvSpPr>
        <p:spPr>
          <a:xfrm>
            <a:off x="3000101" y="291078"/>
            <a:ext cx="2172052" cy="210760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592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工艺流程图说明</a:t>
            </a:r>
            <a:r>
              <a:rPr lang="zh-CN" altLang="en-US" sz="1800" b="1" dirty="0">
                <a:solidFill>
                  <a:schemeClr val="tx1"/>
                </a:solidFill>
              </a:rPr>
              <a:t>：</a:t>
            </a:r>
            <a:endParaRPr lang="en-US" altLang="zh-CN" sz="1800" b="1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28184" y="843558"/>
            <a:ext cx="1079512" cy="150035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9" name="组合 348"/>
          <p:cNvGrpSpPr/>
          <p:nvPr/>
        </p:nvGrpSpPr>
        <p:grpSpPr>
          <a:xfrm>
            <a:off x="928117" y="517525"/>
            <a:ext cx="1503680" cy="928370"/>
            <a:chOff x="5385" y="195"/>
            <a:chExt cx="2368" cy="1462"/>
          </a:xfrm>
        </p:grpSpPr>
        <p:sp>
          <p:nvSpPr>
            <p:cNvPr id="291" name="Title 6"/>
            <p:cNvSpPr txBox="1"/>
            <p:nvPr>
              <p:custDataLst>
                <p:tags r:id="rId1"/>
              </p:custDataLst>
            </p:nvPr>
          </p:nvSpPr>
          <p:spPr>
            <a:xfrm>
              <a:off x="5385" y="195"/>
              <a:ext cx="2369" cy="1463"/>
            </a:xfrm>
            <a:prstGeom prst="rect">
              <a:avLst/>
            </a:prstGeom>
            <a:noFill/>
          </p:spPr>
          <p:txBody>
            <a:bodyPr wrap="square" lIns="101600" tIns="0" rIns="82550" bIns="0" rtlCol="0" anchor="t" anchorCtr="0">
              <a:no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marL="355600" lvl="0" indent="-3556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q"/>
              </a:pP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上料</a:t>
              </a: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区</a:t>
              </a:r>
            </a:p>
            <a:p>
              <a:pPr marL="355600" lvl="0" indent="-3556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q"/>
              </a:pP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转盘</a:t>
              </a:r>
              <a:r>
                <a:rPr lang="en-US" altLang="zh-CN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区</a:t>
              </a:r>
            </a:p>
            <a:p>
              <a:pPr marL="355600" lvl="0" indent="-3556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q"/>
              </a:pP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转盘</a:t>
              </a:r>
              <a:r>
                <a:rPr lang="en-US" altLang="zh-CN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区</a:t>
              </a:r>
            </a:p>
          </p:txBody>
        </p:sp>
        <p:sp>
          <p:nvSpPr>
            <p:cNvPr id="292" name="矩形 291"/>
            <p:cNvSpPr/>
            <p:nvPr/>
          </p:nvSpPr>
          <p:spPr>
            <a:xfrm>
              <a:off x="5544" y="308"/>
              <a:ext cx="150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矩形 292"/>
            <p:cNvSpPr/>
            <p:nvPr/>
          </p:nvSpPr>
          <p:spPr>
            <a:xfrm>
              <a:off x="5544" y="851"/>
              <a:ext cx="134" cy="1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4" name="矩形 293"/>
            <p:cNvSpPr/>
            <p:nvPr/>
          </p:nvSpPr>
          <p:spPr>
            <a:xfrm>
              <a:off x="5544" y="1399"/>
              <a:ext cx="142" cy="13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5" name="文本框 304"/>
          <p:cNvSpPr txBox="1"/>
          <p:nvPr/>
        </p:nvSpPr>
        <p:spPr>
          <a:xfrm>
            <a:off x="6391029" y="1395430"/>
            <a:ext cx="806450" cy="2559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zh-CN" altLang="en-US" sz="1200" dirty="0"/>
              <a:t>圆振</a:t>
            </a:r>
          </a:p>
        </p:txBody>
      </p:sp>
      <p:sp>
        <p:nvSpPr>
          <p:cNvPr id="307" name="文本框 306"/>
          <p:cNvSpPr txBox="1"/>
          <p:nvPr/>
        </p:nvSpPr>
        <p:spPr>
          <a:xfrm>
            <a:off x="6391029" y="1859787"/>
            <a:ext cx="806450" cy="255905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 sz="1200" dirty="0"/>
              <a:t>直振</a:t>
            </a:r>
          </a:p>
        </p:txBody>
      </p:sp>
      <p:sp>
        <p:nvSpPr>
          <p:cNvPr id="315" name="下箭头 314"/>
          <p:cNvSpPr/>
          <p:nvPr/>
        </p:nvSpPr>
        <p:spPr>
          <a:xfrm>
            <a:off x="6641854" y="1687702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3" name="文本框 322"/>
          <p:cNvSpPr txBox="1"/>
          <p:nvPr/>
        </p:nvSpPr>
        <p:spPr>
          <a:xfrm rot="4481057">
            <a:off x="5123526" y="898652"/>
            <a:ext cx="239203" cy="58435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 sz="800" dirty="0"/>
              <a:t>导正机构</a:t>
            </a:r>
            <a:endParaRPr lang="en-US" altLang="zh-CN" sz="800" dirty="0"/>
          </a:p>
        </p:txBody>
      </p:sp>
      <p:sp>
        <p:nvSpPr>
          <p:cNvPr id="326" name="文本框 325"/>
          <p:cNvSpPr txBox="1"/>
          <p:nvPr/>
        </p:nvSpPr>
        <p:spPr>
          <a:xfrm rot="2301919">
            <a:off x="4684214" y="188928"/>
            <a:ext cx="225950" cy="56146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CCD1</a:t>
            </a:r>
          </a:p>
        </p:txBody>
      </p:sp>
      <p:sp>
        <p:nvSpPr>
          <p:cNvPr id="327" name="文本框 326"/>
          <p:cNvSpPr txBox="1"/>
          <p:nvPr/>
        </p:nvSpPr>
        <p:spPr>
          <a:xfrm rot="3425819">
            <a:off x="4961984" y="445995"/>
            <a:ext cx="248805" cy="64904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 sz="800" dirty="0"/>
              <a:t>对射光纤</a:t>
            </a:r>
            <a:endParaRPr lang="en-US" altLang="zh-CN" sz="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46476C3-3A14-0E16-9DA4-9477727D6C3C}"/>
              </a:ext>
            </a:extLst>
          </p:cNvPr>
          <p:cNvSpPr txBox="1"/>
          <p:nvPr/>
        </p:nvSpPr>
        <p:spPr>
          <a:xfrm>
            <a:off x="6278210" y="880300"/>
            <a:ext cx="87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上料区</a:t>
            </a:r>
          </a:p>
        </p:txBody>
      </p:sp>
      <p:sp>
        <p:nvSpPr>
          <p:cNvPr id="10" name="左箭头 315">
            <a:extLst>
              <a:ext uri="{FF2B5EF4-FFF2-40B4-BE49-F238E27FC236}">
                <a16:creationId xmlns:a16="http://schemas.microsoft.com/office/drawing/2014/main" id="{1BEEF95A-1858-4C3C-40B2-04514FE2AB9E}"/>
              </a:ext>
            </a:extLst>
          </p:cNvPr>
          <p:cNvSpPr/>
          <p:nvPr/>
        </p:nvSpPr>
        <p:spPr>
          <a:xfrm rot="1460247">
            <a:off x="5056844" y="1673160"/>
            <a:ext cx="1339082" cy="178357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F751A52-B5EF-C657-BA19-D05B7AE032F3}"/>
              </a:ext>
            </a:extLst>
          </p:cNvPr>
          <p:cNvSpPr txBox="1"/>
          <p:nvPr/>
        </p:nvSpPr>
        <p:spPr>
          <a:xfrm rot="1688599">
            <a:off x="4276266" y="-73412"/>
            <a:ext cx="196870" cy="58475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CCD2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764AAE-9AD6-5285-CDC2-1EDE19EBE517}"/>
              </a:ext>
            </a:extLst>
          </p:cNvPr>
          <p:cNvSpPr txBox="1"/>
          <p:nvPr/>
        </p:nvSpPr>
        <p:spPr>
          <a:xfrm rot="7878540">
            <a:off x="2971567" y="215885"/>
            <a:ext cx="225950" cy="56146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CCD4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338571E-25C4-14B0-83CD-789C31FC3F06}"/>
              </a:ext>
            </a:extLst>
          </p:cNvPr>
          <p:cNvSpPr txBox="1"/>
          <p:nvPr/>
        </p:nvSpPr>
        <p:spPr>
          <a:xfrm>
            <a:off x="3688271" y="-58341"/>
            <a:ext cx="225950" cy="56146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CCD3</a:t>
            </a:r>
          </a:p>
        </p:txBody>
      </p:sp>
      <p:sp>
        <p:nvSpPr>
          <p:cNvPr id="20" name="环形箭头 331">
            <a:extLst>
              <a:ext uri="{FF2B5EF4-FFF2-40B4-BE49-F238E27FC236}">
                <a16:creationId xmlns:a16="http://schemas.microsoft.com/office/drawing/2014/main" id="{6DCE7065-7CD1-7228-7008-316A6B637CAA}"/>
              </a:ext>
            </a:extLst>
          </p:cNvPr>
          <p:cNvSpPr/>
          <p:nvPr/>
        </p:nvSpPr>
        <p:spPr>
          <a:xfrm rot="14981671" flipH="1">
            <a:off x="3783925" y="974119"/>
            <a:ext cx="665694" cy="66876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612903"/>
              <a:gd name="adj5" fmla="val 1021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环形箭头 331">
            <a:extLst>
              <a:ext uri="{FF2B5EF4-FFF2-40B4-BE49-F238E27FC236}">
                <a16:creationId xmlns:a16="http://schemas.microsoft.com/office/drawing/2014/main" id="{80E90C61-7826-F221-065B-29A9F14BB8B2}"/>
              </a:ext>
            </a:extLst>
          </p:cNvPr>
          <p:cNvSpPr/>
          <p:nvPr/>
        </p:nvSpPr>
        <p:spPr>
          <a:xfrm rot="20621392" flipH="1" flipV="1">
            <a:off x="3861136" y="3203859"/>
            <a:ext cx="551796" cy="535252"/>
          </a:xfrm>
          <a:prstGeom prst="circularArrow">
            <a:avLst>
              <a:gd name="adj1" fmla="val 12500"/>
              <a:gd name="adj2" fmla="val 903570"/>
              <a:gd name="adj3" fmla="val 20457681"/>
              <a:gd name="adj4" fmla="val 3366635"/>
              <a:gd name="adj5" fmla="val 13181"/>
            </a:avLst>
          </a:prstGeom>
          <a:solidFill>
            <a:srgbClr val="B9CDE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64580C-F458-47CE-6095-A09EC4FDCD10}"/>
              </a:ext>
            </a:extLst>
          </p:cNvPr>
          <p:cNvSpPr txBox="1"/>
          <p:nvPr/>
        </p:nvSpPr>
        <p:spPr>
          <a:xfrm rot="3141405">
            <a:off x="2755379" y="1503562"/>
            <a:ext cx="225950" cy="56146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NG</a:t>
            </a:r>
            <a:r>
              <a:rPr lang="zh-CN" altLang="en-US" sz="800" dirty="0"/>
              <a:t>仓</a:t>
            </a:r>
            <a:r>
              <a:rPr lang="en-US" altLang="zh-CN" sz="800" dirty="0"/>
              <a:t>1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55705B5-ED98-6183-4342-C0FEB07EF798}"/>
              </a:ext>
            </a:extLst>
          </p:cNvPr>
          <p:cNvSpPr txBox="1"/>
          <p:nvPr/>
        </p:nvSpPr>
        <p:spPr>
          <a:xfrm rot="3141405">
            <a:off x="3023049" y="1871596"/>
            <a:ext cx="225950" cy="56146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NG</a:t>
            </a:r>
            <a:r>
              <a:rPr lang="zh-CN" altLang="en-US" sz="800" dirty="0"/>
              <a:t>仓</a:t>
            </a:r>
            <a:r>
              <a:rPr lang="en-US" altLang="zh-CN" sz="800" dirty="0"/>
              <a:t>2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81C5031-2550-9163-41D9-81AFBD067AD6}"/>
              </a:ext>
            </a:extLst>
          </p:cNvPr>
          <p:cNvSpPr txBox="1"/>
          <p:nvPr/>
        </p:nvSpPr>
        <p:spPr>
          <a:xfrm rot="5864794">
            <a:off x="2723389" y="2740962"/>
            <a:ext cx="225950" cy="56146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OK</a:t>
            </a:r>
            <a:r>
              <a:rPr lang="zh-CN" altLang="en-US" sz="800" dirty="0"/>
              <a:t>仓</a:t>
            </a:r>
            <a:endParaRPr lang="en-US" altLang="zh-CN" sz="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5D0AA4F-640B-5D53-50B0-08FE7258615A}"/>
              </a:ext>
            </a:extLst>
          </p:cNvPr>
          <p:cNvSpPr txBox="1"/>
          <p:nvPr/>
        </p:nvSpPr>
        <p:spPr>
          <a:xfrm rot="3141405">
            <a:off x="2887126" y="3718763"/>
            <a:ext cx="225950" cy="56146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NG</a:t>
            </a:r>
            <a:r>
              <a:rPr lang="zh-CN" altLang="en-US" sz="800" dirty="0"/>
              <a:t>仓</a:t>
            </a:r>
            <a:r>
              <a:rPr lang="en-US" altLang="zh-CN" sz="800" dirty="0"/>
              <a:t>3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E32A082-32AA-2774-C73B-D2A482A38A27}"/>
              </a:ext>
            </a:extLst>
          </p:cNvPr>
          <p:cNvSpPr txBox="1"/>
          <p:nvPr/>
        </p:nvSpPr>
        <p:spPr>
          <a:xfrm rot="4934258">
            <a:off x="2727604" y="3254161"/>
            <a:ext cx="225950" cy="56146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NG</a:t>
            </a:r>
            <a:r>
              <a:rPr lang="zh-CN" altLang="en-US" sz="800" dirty="0"/>
              <a:t>仓</a:t>
            </a:r>
            <a:r>
              <a:rPr lang="en-US" altLang="zh-CN" sz="800" dirty="0"/>
              <a:t>4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6433CE7-D958-9A33-7CFB-968B62556D62}"/>
              </a:ext>
            </a:extLst>
          </p:cNvPr>
          <p:cNvSpPr txBox="1"/>
          <p:nvPr/>
        </p:nvSpPr>
        <p:spPr>
          <a:xfrm rot="3662322">
            <a:off x="5239054" y="2715335"/>
            <a:ext cx="196870" cy="58475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CCD5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06A8A1C-0094-A3D0-D45B-78E5426A37FD}"/>
              </a:ext>
            </a:extLst>
          </p:cNvPr>
          <p:cNvSpPr txBox="1"/>
          <p:nvPr/>
        </p:nvSpPr>
        <p:spPr>
          <a:xfrm rot="2235173">
            <a:off x="4984839" y="2283689"/>
            <a:ext cx="248805" cy="64904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 sz="800" dirty="0"/>
              <a:t>对射光纤</a:t>
            </a:r>
            <a:endParaRPr lang="en-US" altLang="zh-CN" sz="8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06E5D41-3EFC-65E0-45DB-E8CC12053F32}"/>
              </a:ext>
            </a:extLst>
          </p:cNvPr>
          <p:cNvSpPr txBox="1"/>
          <p:nvPr/>
        </p:nvSpPr>
        <p:spPr>
          <a:xfrm rot="5400000">
            <a:off x="4439459" y="2128539"/>
            <a:ext cx="239203" cy="58435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 sz="800" dirty="0"/>
              <a:t>导正机构</a:t>
            </a:r>
            <a:endParaRPr lang="en-US" altLang="zh-CN" sz="8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8A8A70-2DD4-3912-EA3A-C6640E390E19}"/>
              </a:ext>
            </a:extLst>
          </p:cNvPr>
          <p:cNvSpPr txBox="1"/>
          <p:nvPr/>
        </p:nvSpPr>
        <p:spPr>
          <a:xfrm rot="4811435">
            <a:off x="5401371" y="3092657"/>
            <a:ext cx="196870" cy="58475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CCD6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4BA130A-D9E9-E925-F1D6-86D798FC7661}"/>
              </a:ext>
            </a:extLst>
          </p:cNvPr>
          <p:cNvSpPr txBox="1"/>
          <p:nvPr/>
        </p:nvSpPr>
        <p:spPr>
          <a:xfrm rot="5047034">
            <a:off x="5390545" y="3531834"/>
            <a:ext cx="196870" cy="58475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CCD7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EF7CD8D-75F4-0E12-30E3-046B2AC37B79}"/>
              </a:ext>
            </a:extLst>
          </p:cNvPr>
          <p:cNvSpPr txBox="1"/>
          <p:nvPr/>
        </p:nvSpPr>
        <p:spPr>
          <a:xfrm rot="6342171">
            <a:off x="5202909" y="3892818"/>
            <a:ext cx="196870" cy="58475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CCD8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A46CD3F-05FB-31FC-4E86-D2761C332042}"/>
              </a:ext>
            </a:extLst>
          </p:cNvPr>
          <p:cNvSpPr txBox="1"/>
          <p:nvPr/>
        </p:nvSpPr>
        <p:spPr>
          <a:xfrm rot="5400000">
            <a:off x="4679842" y="4125918"/>
            <a:ext cx="196870" cy="58475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CCD9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8AC7AD2-F1CD-896A-4D24-C252B36A5A7B}"/>
              </a:ext>
            </a:extLst>
          </p:cNvPr>
          <p:cNvSpPr txBox="1"/>
          <p:nvPr/>
        </p:nvSpPr>
        <p:spPr>
          <a:xfrm rot="5400000">
            <a:off x="3266315" y="4095141"/>
            <a:ext cx="254219" cy="58475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CCD10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4BE51F8-8E9C-66A5-11CF-9764B0DAA6A9}"/>
              </a:ext>
            </a:extLst>
          </p:cNvPr>
          <p:cNvSpPr txBox="1"/>
          <p:nvPr/>
        </p:nvSpPr>
        <p:spPr>
          <a:xfrm>
            <a:off x="-7120" y="1748595"/>
            <a:ext cx="259228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1.</a:t>
            </a:r>
            <a:r>
              <a:rPr lang="zh-CN" altLang="en-US" sz="1100" dirty="0"/>
              <a:t>振动盘上料，经过光纤进行位置锁存；</a:t>
            </a:r>
            <a:endParaRPr lang="en-US" altLang="zh-CN" sz="1100" dirty="0"/>
          </a:p>
          <a:p>
            <a:r>
              <a:rPr lang="en-US" altLang="zh-CN" sz="1100" dirty="0"/>
              <a:t>2</a:t>
            </a:r>
            <a:r>
              <a:rPr lang="zh-CN" altLang="en-US" sz="1100" dirty="0"/>
              <a:t>，通过设置偏移量，进行位置比较，触发相机拍照；</a:t>
            </a:r>
            <a:endParaRPr lang="en-US" altLang="zh-CN" sz="1100" dirty="0"/>
          </a:p>
          <a:p>
            <a:r>
              <a:rPr lang="en-US" altLang="zh-CN" sz="1100" dirty="0"/>
              <a:t>3</a:t>
            </a:r>
            <a:r>
              <a:rPr lang="zh-CN" altLang="en-US" sz="1100" dirty="0"/>
              <a:t>，视觉软件进行存图，</a:t>
            </a:r>
            <a:r>
              <a:rPr lang="en-US" altLang="zh-CN" sz="1100" dirty="0"/>
              <a:t>MES</a:t>
            </a:r>
            <a:r>
              <a:rPr lang="zh-CN" altLang="en-US" sz="1100" dirty="0"/>
              <a:t>取图并判定，</a:t>
            </a:r>
            <a:r>
              <a:rPr lang="en-US" altLang="zh-CN" sz="1100" dirty="0"/>
              <a:t>MES</a:t>
            </a:r>
            <a:r>
              <a:rPr lang="zh-CN" altLang="en-US" sz="1100" dirty="0"/>
              <a:t>经过</a:t>
            </a:r>
            <a:r>
              <a:rPr lang="en-US" altLang="zh-CN" sz="1100" dirty="0"/>
              <a:t>AI</a:t>
            </a:r>
            <a:r>
              <a:rPr lang="zh-CN" altLang="en-US" sz="1100" dirty="0"/>
              <a:t>判定，判定结果</a:t>
            </a:r>
            <a:r>
              <a:rPr lang="en-US" altLang="zh-CN" sz="1100" dirty="0"/>
              <a:t>t</a:t>
            </a:r>
            <a:r>
              <a:rPr lang="zh-CN" altLang="en-US" sz="1100" dirty="0"/>
              <a:t>发送结果到</a:t>
            </a:r>
            <a:r>
              <a:rPr lang="en-US" altLang="zh-CN" sz="1100" dirty="0"/>
              <a:t>PLC,PLC</a:t>
            </a:r>
            <a:r>
              <a:rPr lang="zh-CN" altLang="en-US" sz="1100" dirty="0"/>
              <a:t>通过位置比较进行吹料；</a:t>
            </a:r>
            <a:endParaRPr lang="en-US" altLang="zh-CN" sz="1100" dirty="0"/>
          </a:p>
          <a:p>
            <a:r>
              <a:rPr lang="en-US" altLang="zh-CN" sz="1100" dirty="0"/>
              <a:t>4</a:t>
            </a:r>
            <a:r>
              <a:rPr lang="zh-CN" altLang="en-US" sz="1100" dirty="0"/>
              <a:t>，设备整体</a:t>
            </a:r>
            <a:r>
              <a:rPr lang="en-US" altLang="zh-CN" sz="1100" dirty="0"/>
              <a:t>CT</a:t>
            </a:r>
            <a:r>
              <a:rPr lang="zh-CN" altLang="en-US" sz="1100" dirty="0"/>
              <a:t>≤</a:t>
            </a:r>
            <a:r>
              <a:rPr lang="en-US" altLang="zh-CN" sz="1100" dirty="0"/>
              <a:t>1S</a:t>
            </a:r>
            <a:endParaRPr lang="zh-CN" altLang="en-US" sz="1100" dirty="0"/>
          </a:p>
        </p:txBody>
      </p:sp>
      <p:pic>
        <p:nvPicPr>
          <p:cNvPr id="268" name="图片 267">
            <a:extLst>
              <a:ext uri="{FF2B5EF4-FFF2-40B4-BE49-F238E27FC236}">
                <a16:creationId xmlns:a16="http://schemas.microsoft.com/office/drawing/2014/main" id="{8BC178EE-4F92-2BCB-B39A-A60BBA391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025" y="2608209"/>
            <a:ext cx="2592288" cy="181843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38676" y="1878806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3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39854" y="2223274"/>
            <a:ext cx="65076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项目需求分析</a:t>
            </a:r>
            <a:endParaRPr lang="en-US" altLang="zh-CN" sz="3000" dirty="0"/>
          </a:p>
          <a:p>
            <a:endParaRPr lang="en-US" altLang="zh-CN" sz="3000" dirty="0"/>
          </a:p>
          <a:p>
            <a:endParaRPr lang="en-US" altLang="zh-CN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-1764704" y="341330"/>
            <a:ext cx="6930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项目需求分析</a:t>
            </a:r>
          </a:p>
        </p:txBody>
      </p:sp>
      <p:grpSp>
        <p:nvGrpSpPr>
          <p:cNvPr id="189" name="组合 188"/>
          <p:cNvGrpSpPr/>
          <p:nvPr>
            <p:custDataLst>
              <p:tags r:id="rId4"/>
            </p:custDataLst>
          </p:nvPr>
        </p:nvGrpSpPr>
        <p:grpSpPr>
          <a:xfrm>
            <a:off x="1330325" y="556895"/>
            <a:ext cx="6784340" cy="3773170"/>
            <a:chOff x="1530" y="1329"/>
            <a:chExt cx="11898" cy="8352"/>
          </a:xfrm>
        </p:grpSpPr>
        <p:sp>
          <p:nvSpPr>
            <p:cNvPr id="190" name="圆角矩形 189"/>
            <p:cNvSpPr/>
            <p:nvPr>
              <p:custDataLst>
                <p:tags r:id="rId6"/>
              </p:custDataLst>
            </p:nvPr>
          </p:nvSpPr>
          <p:spPr>
            <a:xfrm>
              <a:off x="1530" y="2231"/>
              <a:ext cx="11898" cy="7450"/>
            </a:xfrm>
            <a:prstGeom prst="roundRect">
              <a:avLst>
                <a:gd name="adj" fmla="val 6016"/>
              </a:avLst>
            </a:prstGeom>
            <a:pattFill prst="dotGrid">
              <a:fgClr>
                <a:schemeClr val="accent1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270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91" name="组合 190"/>
            <p:cNvGrpSpPr/>
            <p:nvPr>
              <p:custDataLst>
                <p:tags r:id="rId7"/>
              </p:custDataLst>
            </p:nvPr>
          </p:nvGrpSpPr>
          <p:grpSpPr>
            <a:xfrm>
              <a:off x="7001" y="1329"/>
              <a:ext cx="956" cy="817"/>
              <a:chOff x="9122" y="2387"/>
              <a:chExt cx="956" cy="817"/>
            </a:xfrm>
          </p:grpSpPr>
          <p:sp>
            <p:nvSpPr>
              <p:cNvPr id="192" name="任意多边形 191"/>
              <p:cNvSpPr/>
              <p:nvPr>
                <p:custDataLst>
                  <p:tags r:id="rId8"/>
                </p:custDataLst>
              </p:nvPr>
            </p:nvSpPr>
            <p:spPr>
              <a:xfrm>
                <a:off x="9122" y="2450"/>
                <a:ext cx="957" cy="755"/>
              </a:xfrm>
              <a:custGeom>
                <a:avLst/>
                <a:gdLst>
                  <a:gd name="connsiteX0" fmla="*/ 0 w 957"/>
                  <a:gd name="connsiteY0" fmla="*/ 739 h 755"/>
                  <a:gd name="connsiteX1" fmla="*/ 471 w 957"/>
                  <a:gd name="connsiteY1" fmla="*/ 0 h 755"/>
                  <a:gd name="connsiteX2" fmla="*/ 957 w 957"/>
                  <a:gd name="connsiteY2" fmla="*/ 755 h 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7" h="755">
                    <a:moveTo>
                      <a:pt x="0" y="739"/>
                    </a:moveTo>
                    <a:lnTo>
                      <a:pt x="471" y="0"/>
                    </a:lnTo>
                    <a:lnTo>
                      <a:pt x="957" y="755"/>
                    </a:lnTo>
                  </a:path>
                </a:pathLst>
              </a:custGeom>
              <a:noFill/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3" name="椭圆 192"/>
              <p:cNvSpPr/>
              <p:nvPr>
                <p:custDataLst>
                  <p:tags r:id="rId9"/>
                </p:custDataLst>
              </p:nvPr>
            </p:nvSpPr>
            <p:spPr>
              <a:xfrm>
                <a:off x="9441" y="2387"/>
                <a:ext cx="320" cy="32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sp>
        <p:nvSpPr>
          <p:cNvPr id="194" name="Title 6"/>
          <p:cNvSpPr txBox="1"/>
          <p:nvPr>
            <p:custDataLst>
              <p:tags r:id="rId5"/>
            </p:custDataLst>
          </p:nvPr>
        </p:nvSpPr>
        <p:spPr>
          <a:xfrm>
            <a:off x="1464945" y="1223645"/>
            <a:ext cx="6570345" cy="2449901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 3" panose="05040102010807070707" charset="0"/>
              <a:buNone/>
            </a:pPr>
            <a:r>
              <a:rPr lang="zh-CN" altLang="en-US" sz="1200" spc="16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技术控制要求</a:t>
            </a:r>
            <a:r>
              <a:rPr lang="zh-CN" altLang="en-US" sz="1200" spc="160" dirty="0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对产品外观进行快速检测</a:t>
            </a:r>
            <a:endParaRPr lang="en-US" altLang="zh-CN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</a:t>
            </a:r>
            <a:r>
              <a:rPr lang="en-US" altLang="zh-CN" sz="1200" spc="160" dirty="0" err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EtherCAT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控制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DD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马达转盘和闭环步进电机</a:t>
            </a:r>
            <a:endParaRPr lang="en-US" altLang="zh-CN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plc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的高速输入输出功能进行实时位置比较，精确触发拍照、吹料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PLC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</a:t>
            </a:r>
            <a:r>
              <a:rPr lang="en-US" altLang="zh-CN" sz="1200" spc="160" dirty="0" err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ModbusTcp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和相机、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MES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进行通讯，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记录产品的位置信息，根据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MES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判定结果进行精准吹料</a:t>
            </a:r>
            <a:endParaRPr lang="en-US" altLang="zh-CN" sz="1200" spc="16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可以检测不同型号产品</a:t>
            </a:r>
            <a:endParaRPr lang="en-US" altLang="zh-CN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841375" y="411480"/>
            <a:ext cx="11952605" cy="55562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凌臣采用方案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/>
          </a:p>
          <a:p>
            <a:endParaRPr lang="zh-CN" altLang="en-US" sz="1600" dirty="0"/>
          </a:p>
        </p:txBody>
      </p:sp>
      <p:sp>
        <p:nvSpPr>
          <p:cNvPr id="69" name="Title 6"/>
          <p:cNvSpPr txBox="1"/>
          <p:nvPr>
            <p:custDataLst>
              <p:tags r:id="rId3"/>
            </p:custDataLst>
          </p:nvPr>
        </p:nvSpPr>
        <p:spPr>
          <a:xfrm>
            <a:off x="899795" y="987425"/>
            <a:ext cx="4013835" cy="83121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charset="0"/>
              <a:buNone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上述一系列需求可以划分为两个方面</a:t>
            </a:r>
          </a:p>
          <a:p>
            <a:pPr marL="296545" lvl="0" indent="-296545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订单的处理，</a:t>
            </a:r>
          </a:p>
          <a:p>
            <a:pPr marL="296545" lvl="0" indent="-296545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面机制面相关配方的调用</a:t>
            </a:r>
          </a:p>
        </p:txBody>
      </p:sp>
      <p:grpSp>
        <p:nvGrpSpPr>
          <p:cNvPr id="341" name="组合 340"/>
          <p:cNvGrpSpPr/>
          <p:nvPr>
            <p:custDataLst>
              <p:tags r:id="rId4"/>
            </p:custDataLst>
          </p:nvPr>
        </p:nvGrpSpPr>
        <p:grpSpPr>
          <a:xfrm>
            <a:off x="961390" y="1911985"/>
            <a:ext cx="3584575" cy="2426335"/>
            <a:chOff x="1740" y="3326"/>
            <a:chExt cx="9421" cy="6466"/>
          </a:xfrm>
        </p:grpSpPr>
        <p:sp>
          <p:nvSpPr>
            <p:cNvPr id="342" name="折角形 341"/>
            <p:cNvSpPr/>
            <p:nvPr>
              <p:custDataLst>
                <p:tags r:id="rId10"/>
              </p:custDataLst>
            </p:nvPr>
          </p:nvSpPr>
          <p:spPr>
            <a:xfrm>
              <a:off x="1740" y="3326"/>
              <a:ext cx="9421" cy="6466"/>
            </a:xfrm>
            <a:prstGeom prst="foldedCorner">
              <a:avLst>
                <a:gd name="adj" fmla="val 24325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43" name="任意多边形 342"/>
            <p:cNvSpPr/>
            <p:nvPr>
              <p:custDataLst>
                <p:tags r:id="rId11"/>
              </p:custDataLst>
            </p:nvPr>
          </p:nvSpPr>
          <p:spPr>
            <a:xfrm>
              <a:off x="2439" y="3326"/>
              <a:ext cx="729" cy="1047"/>
            </a:xfrm>
            <a:custGeom>
              <a:avLst/>
              <a:gdLst>
                <a:gd name="connsiteX0" fmla="*/ 0 w 1500"/>
                <a:gd name="connsiteY0" fmla="*/ 0 h 1449"/>
                <a:gd name="connsiteX1" fmla="*/ 1500 w 1500"/>
                <a:gd name="connsiteY1" fmla="*/ 0 h 1449"/>
                <a:gd name="connsiteX2" fmla="*/ 1500 w 1500"/>
                <a:gd name="connsiteY2" fmla="*/ 1449 h 1449"/>
                <a:gd name="connsiteX3" fmla="*/ 768 w 1500"/>
                <a:gd name="connsiteY3" fmla="*/ 1098 h 1449"/>
                <a:gd name="connsiteX4" fmla="*/ 0 w 1500"/>
                <a:gd name="connsiteY4" fmla="*/ 1449 h 1449"/>
                <a:gd name="connsiteX5" fmla="*/ 0 w 1500"/>
                <a:gd name="connsiteY5" fmla="*/ 0 h 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0" h="1449">
                  <a:moveTo>
                    <a:pt x="0" y="0"/>
                  </a:moveTo>
                  <a:lnTo>
                    <a:pt x="1500" y="0"/>
                  </a:lnTo>
                  <a:lnTo>
                    <a:pt x="1500" y="1449"/>
                  </a:lnTo>
                  <a:lnTo>
                    <a:pt x="768" y="1098"/>
                  </a:lnTo>
                  <a:lnTo>
                    <a:pt x="0" y="1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44" name="Title 6"/>
          <p:cNvSpPr txBox="1"/>
          <p:nvPr>
            <p:custDataLst>
              <p:tags r:id="rId5"/>
            </p:custDataLst>
          </p:nvPr>
        </p:nvSpPr>
        <p:spPr>
          <a:xfrm>
            <a:off x="1003300" y="2279332"/>
            <a:ext cx="3394710" cy="169164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拍照处理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转盘启动后，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PLC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记录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DD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马达的分频脉冲输出；产品在转盘上经过入料检测光纤进行位置锁存，在拍照前把产品位置信息发给视觉，视觉进行存图；产品在经过相机时根据偏移量进行位置比较触发高速输出进行拍照</a:t>
            </a:r>
          </a:p>
        </p:txBody>
      </p:sp>
      <p:grpSp>
        <p:nvGrpSpPr>
          <p:cNvPr id="345" name="组合 344"/>
          <p:cNvGrpSpPr/>
          <p:nvPr>
            <p:custDataLst>
              <p:tags r:id="rId6"/>
            </p:custDataLst>
          </p:nvPr>
        </p:nvGrpSpPr>
        <p:grpSpPr>
          <a:xfrm>
            <a:off x="4716145" y="1911985"/>
            <a:ext cx="3584575" cy="2426335"/>
            <a:chOff x="1740" y="3326"/>
            <a:chExt cx="9421" cy="6466"/>
          </a:xfrm>
        </p:grpSpPr>
        <p:sp>
          <p:nvSpPr>
            <p:cNvPr id="346" name="折角形 345"/>
            <p:cNvSpPr/>
            <p:nvPr>
              <p:custDataLst>
                <p:tags r:id="rId8"/>
              </p:custDataLst>
            </p:nvPr>
          </p:nvSpPr>
          <p:spPr>
            <a:xfrm>
              <a:off x="1740" y="3326"/>
              <a:ext cx="9421" cy="6466"/>
            </a:xfrm>
            <a:prstGeom prst="foldedCorner">
              <a:avLst>
                <a:gd name="adj" fmla="val 24325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47" name="任意多边形 346"/>
            <p:cNvSpPr/>
            <p:nvPr>
              <p:custDataLst>
                <p:tags r:id="rId9"/>
              </p:custDataLst>
            </p:nvPr>
          </p:nvSpPr>
          <p:spPr>
            <a:xfrm>
              <a:off x="2439" y="3326"/>
              <a:ext cx="729" cy="1047"/>
            </a:xfrm>
            <a:custGeom>
              <a:avLst/>
              <a:gdLst>
                <a:gd name="connsiteX0" fmla="*/ 0 w 1500"/>
                <a:gd name="connsiteY0" fmla="*/ 0 h 1449"/>
                <a:gd name="connsiteX1" fmla="*/ 1500 w 1500"/>
                <a:gd name="connsiteY1" fmla="*/ 0 h 1449"/>
                <a:gd name="connsiteX2" fmla="*/ 1500 w 1500"/>
                <a:gd name="connsiteY2" fmla="*/ 1449 h 1449"/>
                <a:gd name="connsiteX3" fmla="*/ 768 w 1500"/>
                <a:gd name="connsiteY3" fmla="*/ 1098 h 1449"/>
                <a:gd name="connsiteX4" fmla="*/ 0 w 1500"/>
                <a:gd name="connsiteY4" fmla="*/ 1449 h 1449"/>
                <a:gd name="connsiteX5" fmla="*/ 0 w 1500"/>
                <a:gd name="connsiteY5" fmla="*/ 0 h 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0" h="1449">
                  <a:moveTo>
                    <a:pt x="0" y="0"/>
                  </a:moveTo>
                  <a:lnTo>
                    <a:pt x="1500" y="0"/>
                  </a:lnTo>
                  <a:lnTo>
                    <a:pt x="1500" y="1449"/>
                  </a:lnTo>
                  <a:lnTo>
                    <a:pt x="768" y="1098"/>
                  </a:lnTo>
                  <a:lnTo>
                    <a:pt x="0" y="1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48" name="Title 6"/>
          <p:cNvSpPr txBox="1"/>
          <p:nvPr>
            <p:custDataLst>
              <p:tags r:id="rId7"/>
            </p:custDataLst>
          </p:nvPr>
        </p:nvSpPr>
        <p:spPr>
          <a:xfrm>
            <a:off x="4694537" y="2279332"/>
            <a:ext cx="3394710" cy="169164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料仓处理</a:t>
            </a:r>
            <a:endParaRPr lang="en-US" altLang="zh-CN" sz="1000" spc="160" dirty="0">
              <a:solidFill>
                <a:srgbClr val="0070C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相机拍照之后，等待接收产品的判定结果，对产品结果进行缓存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缓存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100PCS)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，在产品经过料仓前，用该产品位置信息去缓存区找结果，通过对比判断是否吹料；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MES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只发送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NG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产品的位置信息，只需判断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NG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即可。</a:t>
            </a:r>
            <a:endParaRPr lang="en-US" altLang="zh-CN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U1NzdkYmY2NzA3ZjgxNTA1OWJkOTM4NjkzOGUxMzkifQ=="/>
  <p:tag name="KSO_WPP_MARK_KEY" val="f0655fd2-e003-42df-8881-31b758c8594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7.24985"/>
  <p:tag name="KSO_WM_UNIT_TEXTBOXSTYLE_ADJUSTTOP" val="100_20.86176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mixed20201941_174*i*1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15.79944"/>
  <p:tag name="KSO_WM_UNIT_TEXTBOXSTYLE_ADJUSTTOP" val="100_20.86176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mixed20201941_174*i*1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15.54999"/>
  <p:tag name="KSO_WM_UNIT_TEXTBOXSTYLE_ADJUSTTOP" val="0_-27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174*i*3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-53.94998"/>
  <p:tag name="KSO_WM_UNIT_TEXTBOXSTYLE_ADJUSTTOP" val="0_-27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mixed20201941_174*i*4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-53.94998"/>
  <p:tag name="KSO_WM_UNIT_TEXTBOXSTYLE_ADJUSTTOP" val="100_37.85002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mixed20201941_174*i*5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15.54999"/>
  <p:tag name="KSO_WM_UNIT_TEXTBOXSTYLE_ADJUSTTOP" val="100_37.85002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mixed20201941_174*i*6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7.54999"/>
  <p:tag name="KSO_WM_UNIT_TEXTBOXSTYLE_ADJUSTTOP" val="50_-74.77499"/>
  <p:tag name="KSO_WM_UNIT_TEXTBOXSTYLE_ADJUSTHEIGTH" val="100_-9.549988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mixed20201941_174*i*7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28.05002"/>
  <p:tag name="KSO_WM_UNIT_TEXTBOXSTYLE_ADJUSTTOP" val="50_-74.82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mixed20201941_174*i*8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1267a0a8-69ea-419f-b3f3-ef32fb2ad824}"/>
  <p:tag name="KSO_WM_UNIT_TEXTBOXSTYLE_TEMPLATEID" val="3132716"/>
  <p:tag name="KSO_WM_UNIT_TEXTBOXSTYLE_TYPE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9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c6d33fdd-9348-493f-bfb2-76c46c34fccf}"/>
  <p:tag name="KSO_WM_UNIT_TEXTBOXSTYLE_TEMPLATEID" val="3132666"/>
  <p:tag name="KSO_WM_UNIT_TEXTBOXSTYLE_TYPE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99b74672-e587-4108-8fcf-e9af9c10724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7"/>
  <p:tag name="KSO_WM_UNIT_TEXTBOXSTYLE_SHAPETYPE" val="1"/>
  <p:tag name="KSO_WM_UNIT_TEXTBOXSTYLE_ADJUSTLEFT" val="0_180.2014"/>
  <p:tag name="KSO_WM_UNIT_TEXTBOXSTYLE_ADJUSTTOP" val="0_281.5305"/>
  <p:tag name="KSO_WM_UNIT_TEXTBOXSTYLE_DECORATEINDEX" val="2"/>
  <p:tag name="KSO_WM_UNIT_TEXTBOXSTYLE_GUID" val="{99b74672-e587-4108-8fcf-e9af9c10724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2"/>
  <p:tag name="KSO_WM_UNIT_TEXTBOXSTYLE_SHAPETYPE" val="1"/>
  <p:tag name="KSO_WM_UNIT_TEXTBOXSTYLE_ADJUSTLEFT" val="0_350.2014"/>
  <p:tag name="KSO_WM_UNIT_TEXTBOXSTYLE_ADJUSTTOP" val="0_281.5305"/>
  <p:tag name="KSO_WM_UNIT_TEXTBOXSTYLE_DECORATEINDEX" val="3"/>
  <p:tag name="KSO_WM_UNIT_TEXTBOXSTYLE_GUID" val="{99b74672-e587-4108-8fcf-e9af9c10724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7"/>
  <p:tag name="KSO_WM_UNIT_TEXTBOXSTYLE_SHAPETYPE" val="1"/>
  <p:tag name="KSO_WM_UNIT_TEXTBOXSTYLE_ADJUSTLEFT" val="0_520.2014"/>
  <p:tag name="KSO_WM_UNIT_TEXTBOXSTYLE_ADJUSTTOP" val="0_281.5305"/>
  <p:tag name="KSO_WM_UNIT_TEXTBOXSTYLE_DECORATEINDEX" val="4"/>
  <p:tag name="KSO_WM_UNIT_TEXTBOXSTYLE_GUID" val="{99b74672-e587-4108-8fcf-e9af9c10724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能实现，图文排版，让我们能实现，图文排版，让图图片&#10;您的正文已经经简明扼要，字字珠玑。&#10;您的正文已经经简明扼要，字字珠玑。&#10;您的正文已经经简明扼要，字字珠玑。&#10;您的正文已经经简明扼要，字字珠玑。&#10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mixed20202550_1*f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EXTBOXSTYLE_SHAPETYPE" val="0"/>
  <p:tag name="KSO_WM_UNIT_TEXTBOXSTYLE_TEMPLATETYPE" val="9"/>
  <p:tag name="KSO_WM_UNIT_TEXTBOXSTYLE_GUID" val="{99b74672-e587-4108-8fcf-e9af9c107243}"/>
  <p:tag name="KSO_WM_UNIT_TEXTBOXSTYLE_TEMPLATEID" val="3139427"/>
  <p:tag name="KSO_WM_UNIT_TEXTBOXSTYLE_TYPE" val="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能实现，图文排版，让我们能实现，图文排版，让图图片&#10;您的正文已经经简明扼要，字字珠玑。&#10;您的正文已经经简明扼要，字字珠玑。&#10;您的正文已经经简明扼要，字字珠玑。&#10;您的正文已经经简明扼要，字字珠玑。&#10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mixed20202550_1*f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EXTBOXSTYLE_SHAPETYPE" val="0"/>
  <p:tag name="KSO_WM_UNIT_TEXTBOXSTYLE_TEMPLATETYPE" val="9"/>
  <p:tag name="KSO_WM_UNIT_TEXTBOXSTYLE_GUID" val="{99b74672-e587-4108-8fcf-e9af9c107243}"/>
  <p:tag name="KSO_WM_UNIT_TEXTBOXSTYLE_TEMPLATEID" val="3139427"/>
  <p:tag name="KSO_WM_UNIT_TEXTBOXSTYLE_TYPE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能实现，图文排版，让我们能实现，图文排版，让图图片&#10;您的正文已经经简明扼要，字字珠玑。&#10;您的正文已经经简明扼要，字字珠玑。&#10;您的正文已经经简明扼要，字字珠玑。&#10;您的正文已经经简明扼要，字字珠玑。&#10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mixed20202550_1*f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EXTBOXSTYLE_SHAPETYPE" val="0"/>
  <p:tag name="KSO_WM_UNIT_TEXTBOXSTYLE_TEMPLATETYPE" val="9"/>
  <p:tag name="KSO_WM_UNIT_TEXTBOXSTYLE_GUID" val="{99b74672-e587-4108-8fcf-e9af9c107243}"/>
  <p:tag name="KSO_WM_UNIT_TEXTBOXSTYLE_TEMPLATEID" val="3139427"/>
  <p:tag name="KSO_WM_UNIT_TEXTBOXSTYLE_TYPE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能实现，图文排版，让我们能实现，图文排版，让图图片&#10;您的正文已经经简明扼要，字字珠玑。&#10;您的正文已经经简明扼要，字字珠玑。&#10;您的正文已经经简明扼要，字字珠玑。&#10;您的正文已经经简明扼要，字字珠玑。&#10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mixed20202550_1*f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EXTBOXSTYLE_SHAPETYPE" val="0"/>
  <p:tag name="KSO_WM_UNIT_TEXTBOXSTYLE_TEMPLATETYPE" val="9"/>
  <p:tag name="KSO_WM_UNIT_TEXTBOXSTYLE_GUID" val="{99b74672-e587-4108-8fcf-e9af9c107243}"/>
  <p:tag name="KSO_WM_UNIT_TEXTBOXSTYLE_TEMPLATEID" val="3139427"/>
  <p:tag name="KSO_WM_UNIT_TEXTBOXSTYLE_TYPE" val="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211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b560c65f-ef23-4e75-8faa-ae5dd9e819f8}"/>
  <p:tag name="KSO_WM_UNIT_TEXTBOXSTYLE_TEMPLATEID" val="3132783"/>
  <p:tag name="KSO_WM_UNIT_TEXTBOXSTYLE_TYPE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a6b2d8a0-fb3d-477e-a228-f71c2d5553e4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40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6b2d8a0-fb3d-477e-a228-f71c2d5553e4}"/>
  <p:tag name="KSO_WM_UNIT_TEXTBOXSTYLE_TEMPLATEID" val="3135599"/>
  <p:tag name="KSO_WM_UNIT_TEXTBOXSTYLE_TYPE" val="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8.84999"/>
  <p:tag name="KSO_WM_UNIT_TEXTBOXSTYLE_ADJUSTTOP" val="0_-30"/>
  <p:tag name="KSO_WM_UNIT_TEXTBOXSTYLE_ADJUSTWIDTH" val="100_77.55002"/>
  <p:tag name="KSO_WM_UNIT_TEXTBOXSTYLE_ADJUSTHEIGTH" val="100_6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40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6b2d8a0-fb3d-477e-a228-f71c2d5553e4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50_-23.97499"/>
  <p:tag name="KSO_WM_UNIT_TEXTBOXSTYLE_ADJUSTTOP" val="0_-75.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40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6b2d8a0-fb3d-477e-a228-f71c2d5553e4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50_-23.97499"/>
  <p:tag name="KSO_WM_UNIT_TEXTBOXSTYLE_ADJUSTTOP" val="0_-71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409*i*3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50_-8.025009"/>
  <p:tag name="KSO_WM_UNIT_TEXTBOXSTYLE_ADJUSTTOP" val="0_-75.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mixed20201941_409*i*4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9be218b7-f418-4f12-9fa1-307f47356780}"/>
  <p:tag name="KSO_WM_UNIT_TEXTBOXSTYLE_TEMPLATEID" val="3132716"/>
  <p:tag name="KSO_WM_UNIT_TEXTBOXSTYLE_TYPE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c229d57f-907c-46b0-9d3d-10c58c873cf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28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  <p:tag name="KSO_WM_UNIT_TEXTBOXSTYLE_TEMPLATEID" val="3135479"/>
  <p:tag name="KSO_WM_UNIT_TEXTBOXSTYLE_TYPE" val="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c229d57f-907c-46b0-9d3d-10c58c873cf9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28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  <p:tag name="KSO_WM_UNIT_TEXTBOXSTYLE_TEMPLATEID" val="3135479"/>
  <p:tag name="KSO_WM_UNIT_TEXTBOXSTYLE_TYPE" val="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28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28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28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28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6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9e0c49b1-02fe-453a-a5b2-156f20d25523}"/>
  <p:tag name="KSO_WM_UNIT_TEXTBOXSTYLE_TEMPLATEID" val="3132718"/>
  <p:tag name="KSO_WM_UNIT_TEXTBOXSTYLE_TYPE" val="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fcf2187a-a934-4c6b-88ed-a3e8e50527fb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。"/>
  <p:tag name="KSO_WM_UNIT_NOCLEAR" val="1"/>
  <p:tag name="KSO_WM_UNIT_VALUE" val="7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74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  <p:tag name="KSO_WM_UNIT_TEXTBOXSTYLE_TEMPLATEID" val="3135364"/>
  <p:tag name="KSO_WM_UNIT_TEXTBOXSTYLE_TYPE" val="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15.80112"/>
  <p:tag name="KSO_WM_UNIT_TEXTBOXSTYLE_ADJUSTTOP" val="0_-20.42583"/>
  <p:tag name="KSO_WM_UNIT_TEXTBOXSTYLE_ADJUSTWIDTH" val="100_31.60229"/>
  <p:tag name="KSO_WM_UNIT_TEXTBOXSTYLE_ADJUSTHEIGTH" val="100_40.85158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174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7.80112"/>
  <p:tag name="KSO_WM_UNIT_TEXTBOXSTYLE_ADJUSTTOP" val="0_-32.42583"/>
  <p:tag name="KSO_WM_UNIT_TEXTBOXSTYLE_ADJUSTWIDTH" val="100_55.60001"/>
  <p:tag name="KSO_WM_UNIT_TEXTBOXSTYLE_ADJUSTHEIGTH" val="100_64.85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174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7.24435"/>
  <p:tag name="KSO_WM_UNIT_TEXTBOXSTYLE_ADJUSTTOP" val="0_-32.7383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mixed20201941_174*i*9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15.79346"/>
  <p:tag name="KSO_WM_UNIT_TEXTBOXSTYLE_ADJUSTTOP" val="0_-32.7383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mixed20201941_174*i*10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Bold"/>
        <a:ea typeface="思源黑体 CN Normal"/>
        <a:cs typeface=""/>
      </a:majorFont>
      <a:minorFont>
        <a:latin typeface="思源黑体 CN Regular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7843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2852</TotalTime>
  <Words>1023</Words>
  <Application>Microsoft Office PowerPoint</Application>
  <PresentationFormat>全屏显示(16:9)</PresentationFormat>
  <Paragraphs>144</Paragraphs>
  <Slides>19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 Unicode MS</vt:lpstr>
      <vt:lpstr>WPS-Bullets</vt:lpstr>
      <vt:lpstr>思源黑体</vt:lpstr>
      <vt:lpstr>思源黑体 CN Regular</vt:lpstr>
      <vt:lpstr>微软雅黑</vt:lpstr>
      <vt:lpstr>Arial</vt:lpstr>
      <vt:lpstr>Calibri</vt:lpstr>
      <vt:lpstr>Wingdings</vt:lpstr>
      <vt:lpstr>Wingdings 3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肖庆林</dc:creator>
  <cp:lastModifiedBy>TOBY LEE</cp:lastModifiedBy>
  <cp:revision>2249</cp:revision>
  <dcterms:created xsi:type="dcterms:W3CDTF">2021-12-13T04:49:00Z</dcterms:created>
  <dcterms:modified xsi:type="dcterms:W3CDTF">2025-11-29T00:51:25Z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EC55878A6B2944BF9244AB64F07C7FB8_13</vt:lpwstr>
  </property>
  <property fmtid="{D5CDD505-2E9C-101B-9397-08002B2CF9AE}" pid="3" name="KSOProductBuildVer">
    <vt:lpwstr>2052-12.1.0.20305</vt:lpwstr>
  </property>
</Properties>
</file>