
<file path=[Content_Types].xml><?xml version="1.0" encoding="utf-8"?>
<Types xmlns="http://schemas.openxmlformats.org/package/2006/content-types">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63" r:id="rId3"/>
    <p:sldId id="257" r:id="rId4"/>
    <p:sldId id="258" r:id="rId6"/>
    <p:sldId id="259" r:id="rId7"/>
    <p:sldId id="269" r:id="rId8"/>
    <p:sldId id="270" r:id="rId9"/>
    <p:sldId id="272" r:id="rId10"/>
    <p:sldId id="274" r:id="rId11"/>
    <p:sldId id="275" r:id="rId12"/>
    <p:sldId id="262" r:id="rId13"/>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者" initials="A" lastIdx="0" clrIdx="3"/>
  <p:cmAuthor id="1" name="lsis" initials="l"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8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gs" Target="tags/tag55.xml"/><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0000"/>
              </a:lnSpc>
            </a:pPr>
            <a:endParaRPr lang="zh-CN" altLang="en-US" dirty="0">
              <a:solidFill>
                <a:schemeClr val="bg1"/>
              </a:solidFill>
              <a:ea typeface="微软雅黑" panose="020B0503020204020204" charset="-122"/>
            </a:endParaRPr>
          </a:p>
          <a:p>
            <a:pPr>
              <a:lnSpc>
                <a:spcPct val="120000"/>
              </a:lnSpc>
            </a:pPr>
            <a:endParaRPr lang="zh-CN" altLang="en-US" dirty="0"/>
          </a:p>
        </p:txBody>
      </p:sp>
      <p:sp>
        <p:nvSpPr>
          <p:cNvPr id="4" name="灯片编号占位符 3"/>
          <p:cNvSpPr>
            <a:spLocks noGrp="1"/>
          </p:cNvSpPr>
          <p:nvPr>
            <p:ph type="sldNum" sz="quarter" idx="5"/>
          </p:nvPr>
        </p:nvSpPr>
        <p:spPr/>
        <p:txBody>
          <a:bodyPr/>
          <a:lstStyle/>
          <a:p>
            <a:fld id="{2701C7B4-9605-4599-B96E-08FF27C139C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2" descr="LCT logo1"/>
          <p:cNvPicPr>
            <a:picLocks noChangeAspect="1"/>
          </p:cNvPicPr>
          <p:nvPr userDrawn="1"/>
        </p:nvPicPr>
        <p:blipFill>
          <a:blip r:embed="rId2"/>
          <a:stretch>
            <a:fillRect/>
          </a:stretch>
        </p:blipFill>
        <p:spPr>
          <a:xfrm>
            <a:off x="10066655" y="299085"/>
            <a:ext cx="1767840" cy="466090"/>
          </a:xfrm>
          <a:prstGeom prst="rect">
            <a:avLst/>
          </a:prstGeom>
        </p:spPr>
      </p:pic>
      <p:grpSp>
        <p:nvGrpSpPr>
          <p:cNvPr id="8" name="组 7"/>
          <p:cNvGrpSpPr/>
          <p:nvPr userDrawn="1"/>
        </p:nvGrpSpPr>
        <p:grpSpPr>
          <a:xfrm flipV="1">
            <a:off x="357432" y="6277785"/>
            <a:ext cx="3250004" cy="165538"/>
            <a:chOff x="7858662" y="362607"/>
            <a:chExt cx="4333338" cy="220717"/>
          </a:xfrm>
        </p:grpSpPr>
        <p:sp>
          <p:nvSpPr>
            <p:cNvPr id="9" name="任意形状 8"/>
            <p:cNvSpPr/>
            <p:nvPr/>
          </p:nvSpPr>
          <p:spPr>
            <a:xfrm flipV="1">
              <a:off x="11462744" y="362607"/>
              <a:ext cx="729256" cy="220717"/>
            </a:xfrm>
            <a:custGeom>
              <a:avLst/>
              <a:gdLst>
                <a:gd name="connsiteX0" fmla="*/ 0 w 729256"/>
                <a:gd name="connsiteY0" fmla="*/ 220717 h 220717"/>
                <a:gd name="connsiteX1" fmla="*/ 729256 w 729256"/>
                <a:gd name="connsiteY1" fmla="*/ 220717 h 220717"/>
                <a:gd name="connsiteX2" fmla="*/ 729256 w 729256"/>
                <a:gd name="connsiteY2" fmla="*/ 0 h 220717"/>
                <a:gd name="connsiteX3" fmla="*/ 129177 w 729256"/>
                <a:gd name="connsiteY3" fmla="*/ 0 h 220717"/>
              </a:gdLst>
              <a:ahLst/>
              <a:cxnLst>
                <a:cxn ang="0">
                  <a:pos x="connsiteX0" y="connsiteY0"/>
                </a:cxn>
                <a:cxn ang="0">
                  <a:pos x="connsiteX1" y="connsiteY1"/>
                </a:cxn>
                <a:cxn ang="0">
                  <a:pos x="connsiteX2" y="connsiteY2"/>
                </a:cxn>
                <a:cxn ang="0">
                  <a:pos x="connsiteX3" y="connsiteY3"/>
                </a:cxn>
              </a:cxnLst>
              <a:rect l="l" t="t" r="r" b="b"/>
              <a:pathLst>
                <a:path w="729256" h="220717">
                  <a:moveTo>
                    <a:pt x="0" y="220717"/>
                  </a:moveTo>
                  <a:lnTo>
                    <a:pt x="729256" y="220717"/>
                  </a:lnTo>
                  <a:lnTo>
                    <a:pt x="729256" y="0"/>
                  </a:lnTo>
                  <a:lnTo>
                    <a:pt x="129177"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00"/>
            </a:p>
          </p:txBody>
        </p:sp>
        <p:sp>
          <p:nvSpPr>
            <p:cNvPr id="10" name="平行四边形 9"/>
            <p:cNvSpPr/>
            <p:nvPr/>
          </p:nvSpPr>
          <p:spPr>
            <a:xfrm flipV="1">
              <a:off x="7858662" y="362607"/>
              <a:ext cx="3616043" cy="220717"/>
            </a:xfrm>
            <a:prstGeom prst="parallelogram">
              <a:avLst>
                <a:gd name="adj" fmla="val 5852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0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2" descr="LCT logo1"/>
          <p:cNvPicPr>
            <a:picLocks noChangeAspect="1"/>
          </p:cNvPicPr>
          <p:nvPr userDrawn="1"/>
        </p:nvPicPr>
        <p:blipFill>
          <a:blip r:embed="rId2"/>
          <a:stretch>
            <a:fillRect/>
          </a:stretch>
        </p:blipFill>
        <p:spPr>
          <a:xfrm>
            <a:off x="10066655" y="299085"/>
            <a:ext cx="1767840" cy="466090"/>
          </a:xfrm>
          <a:prstGeom prst="rect">
            <a:avLst/>
          </a:prstGeom>
        </p:spPr>
      </p:pic>
      <p:grpSp>
        <p:nvGrpSpPr>
          <p:cNvPr id="10" name="组 7"/>
          <p:cNvGrpSpPr/>
          <p:nvPr userDrawn="1"/>
        </p:nvGrpSpPr>
        <p:grpSpPr>
          <a:xfrm flipV="1">
            <a:off x="357432" y="6277785"/>
            <a:ext cx="3250004" cy="165538"/>
            <a:chOff x="7858662" y="362607"/>
            <a:chExt cx="4333338" cy="220717"/>
          </a:xfrm>
        </p:grpSpPr>
        <p:sp>
          <p:nvSpPr>
            <p:cNvPr id="11" name="任意形状 8"/>
            <p:cNvSpPr/>
            <p:nvPr/>
          </p:nvSpPr>
          <p:spPr>
            <a:xfrm flipV="1">
              <a:off x="11462744" y="362607"/>
              <a:ext cx="729256" cy="220717"/>
            </a:xfrm>
            <a:custGeom>
              <a:avLst/>
              <a:gdLst>
                <a:gd name="connsiteX0" fmla="*/ 0 w 729256"/>
                <a:gd name="connsiteY0" fmla="*/ 220717 h 220717"/>
                <a:gd name="connsiteX1" fmla="*/ 729256 w 729256"/>
                <a:gd name="connsiteY1" fmla="*/ 220717 h 220717"/>
                <a:gd name="connsiteX2" fmla="*/ 729256 w 729256"/>
                <a:gd name="connsiteY2" fmla="*/ 0 h 220717"/>
                <a:gd name="connsiteX3" fmla="*/ 129177 w 729256"/>
                <a:gd name="connsiteY3" fmla="*/ 0 h 220717"/>
              </a:gdLst>
              <a:ahLst/>
              <a:cxnLst>
                <a:cxn ang="0">
                  <a:pos x="connsiteX0" y="connsiteY0"/>
                </a:cxn>
                <a:cxn ang="0">
                  <a:pos x="connsiteX1" y="connsiteY1"/>
                </a:cxn>
                <a:cxn ang="0">
                  <a:pos x="connsiteX2" y="connsiteY2"/>
                </a:cxn>
                <a:cxn ang="0">
                  <a:pos x="connsiteX3" y="connsiteY3"/>
                </a:cxn>
              </a:cxnLst>
              <a:rect l="l" t="t" r="r" b="b"/>
              <a:pathLst>
                <a:path w="729256" h="220717">
                  <a:moveTo>
                    <a:pt x="0" y="220717"/>
                  </a:moveTo>
                  <a:lnTo>
                    <a:pt x="729256" y="220717"/>
                  </a:lnTo>
                  <a:lnTo>
                    <a:pt x="729256" y="0"/>
                  </a:lnTo>
                  <a:lnTo>
                    <a:pt x="129177"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00"/>
            </a:p>
          </p:txBody>
        </p:sp>
        <p:sp>
          <p:nvSpPr>
            <p:cNvPr id="12" name="平行四边形 11"/>
            <p:cNvSpPr/>
            <p:nvPr/>
          </p:nvSpPr>
          <p:spPr>
            <a:xfrm flipV="1">
              <a:off x="7858662" y="362607"/>
              <a:ext cx="3616043" cy="220717"/>
            </a:xfrm>
            <a:prstGeom prst="parallelogram">
              <a:avLst>
                <a:gd name="adj" fmla="val 5852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00"/>
            </a:p>
          </p:txBody>
        </p:sp>
      </p:gr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7" name="矩形 6"/>
          <p:cNvSpPr/>
          <p:nvPr userDrawn="1"/>
        </p:nvSpPr>
        <p:spPr>
          <a:xfrm>
            <a:off x="527685" y="4589145"/>
            <a:ext cx="4398645" cy="1568450"/>
          </a:xfrm>
          <a:prstGeom prst="rect">
            <a:avLst/>
          </a:prstGeom>
          <a:noFill/>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71450" indent="-171450" algn="just">
              <a:lnSpc>
                <a:spcPct val="200000"/>
              </a:lnSpc>
              <a:buFont typeface="Arial" panose="020B0604020202020204" pitchFamily="34" charset="0"/>
              <a:buChar char="•"/>
            </a:pPr>
            <a:r>
              <a:rPr lang="zh-CN" altLang="en-US" sz="1200" b="1" dirty="0">
                <a:solidFill>
                  <a:schemeClr val="accent1"/>
                </a:solidFill>
                <a:latin typeface="微软雅黑" panose="020B0503020204020204" charset="-122"/>
                <a:ea typeface="微软雅黑" panose="020B0503020204020204" charset="-122"/>
                <a:cs typeface="微软雅黑" panose="020B0503020204020204" charset="-122"/>
              </a:rPr>
              <a:t>公司总部</a:t>
            </a:r>
            <a:r>
              <a:rPr lang="zh-CN" altLang="en-US" sz="12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／苏州市凌臣采集计算机有限公司</a:t>
            </a:r>
            <a:endPar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171450" indent="-171450" algn="just">
              <a:lnSpc>
                <a:spcPct val="200000"/>
              </a:lnSpc>
              <a:buFont typeface="Arial" panose="020B0604020202020204" pitchFamily="34" charset="0"/>
              <a:buChar char="•"/>
            </a:pPr>
            <a:r>
              <a:rPr lang="zh-CN" altLang="en-US" sz="1200" b="1" dirty="0">
                <a:solidFill>
                  <a:schemeClr val="accent1"/>
                </a:solidFill>
                <a:latin typeface="微软雅黑" panose="020B0503020204020204" charset="-122"/>
                <a:ea typeface="微软雅黑" panose="020B0503020204020204" charset="-122"/>
                <a:cs typeface="微软雅黑" panose="020B0503020204020204" charset="-122"/>
              </a:rPr>
              <a:t>公司地址</a:t>
            </a:r>
            <a:r>
              <a:rPr lang="zh-CN" altLang="en-US" sz="12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苏州市高新区滨河路</a:t>
            </a:r>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625</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号创业大厦</a:t>
            </a:r>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6</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楼　</a:t>
            </a:r>
            <a:endPar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171450" indent="-171450" algn="just">
              <a:lnSpc>
                <a:spcPct val="200000"/>
              </a:lnSpc>
              <a:buFont typeface="Arial" panose="020B0604020202020204" pitchFamily="34" charset="0"/>
              <a:buChar char="•"/>
            </a:pPr>
            <a:r>
              <a:rPr lang="zh-CN" altLang="en-US" sz="1200" b="1" dirty="0">
                <a:solidFill>
                  <a:schemeClr val="accent1"/>
                </a:solidFill>
                <a:latin typeface="微软雅黑" panose="020B0503020204020204" charset="-122"/>
                <a:ea typeface="微软雅黑" panose="020B0503020204020204" charset="-122"/>
                <a:cs typeface="微软雅黑" panose="020B0503020204020204" charset="-122"/>
              </a:rPr>
              <a:t>网站地址</a:t>
            </a:r>
            <a:r>
              <a:rPr lang="zh-CN" altLang="en-US" sz="12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en-US" altLang="zh-CN" sz="1200" dirty="0" err="1">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www.szpcbase.com</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endPar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171450" indent="-171450" algn="just">
              <a:lnSpc>
                <a:spcPct val="200000"/>
              </a:lnSpc>
              <a:buFont typeface="Arial" panose="020B0604020202020204" pitchFamily="34" charset="0"/>
              <a:buChar char="•"/>
            </a:pPr>
            <a:r>
              <a:rPr lang="zh-CN" altLang="en-US" sz="1200" b="1" dirty="0">
                <a:solidFill>
                  <a:schemeClr val="accent1"/>
                </a:solidFill>
                <a:latin typeface="微软雅黑" panose="020B0503020204020204" charset="-122"/>
                <a:ea typeface="微软雅黑" panose="020B0503020204020204" charset="-122"/>
                <a:cs typeface="微软雅黑" panose="020B0503020204020204" charset="-122"/>
              </a:rPr>
              <a:t>全国服务热线</a:t>
            </a:r>
            <a:r>
              <a:rPr lang="zh-CN" altLang="en-US" sz="12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endParaRPr lang="zh-CN" altLang="en-US" sz="12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tags" Target="../tags/tag49.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8.xml"/><Relationship Id="rId3" Type="http://schemas.openxmlformats.org/officeDocument/2006/relationships/image" Target="../media/image3.png"/><Relationship Id="rId2" Type="http://schemas.openxmlformats.org/officeDocument/2006/relationships/tags" Target="../tags/tag51.xml"/><Relationship Id="rId1" Type="http://schemas.openxmlformats.org/officeDocument/2006/relationships/tags" Target="../tags/tag5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tags" Target="../tags/tag52.xml"/><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tags" Target="../tags/tag5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44195" y="1728470"/>
            <a:ext cx="3856990" cy="2419985"/>
          </a:xfrm>
          <a:prstGeom prst="rect">
            <a:avLst/>
          </a:prstGeom>
          <a:noFill/>
        </p:spPr>
        <p:txBody>
          <a:bodyPr wrap="square" rtlCol="0">
            <a:noAutofit/>
          </a:bodyPr>
          <a:p>
            <a:r>
              <a:rPr lang="en-US" altLang="zh-CN" sz="3600" b="1"/>
              <a:t>     </a:t>
            </a:r>
            <a:r>
              <a:rPr lang="zh-CN" altLang="en-US" sz="3600" b="1"/>
              <a:t>凌臣科技企业文化升级和数字化发展的要求</a:t>
            </a:r>
            <a:endParaRPr lang="zh-CN" altLang="en-US" sz="3600" b="1" dirty="0">
              <a:ea typeface="微软雅黑" panose="020B0503020204020204" charset="-122"/>
            </a:endParaRPr>
          </a:p>
        </p:txBody>
      </p:sp>
      <p:pic>
        <p:nvPicPr>
          <p:cNvPr id="6" name="图片 5" descr="工业网络图"/>
          <p:cNvPicPr>
            <a:picLocks noChangeAspect="1"/>
          </p:cNvPicPr>
          <p:nvPr>
            <p:custDataLst>
              <p:tags r:id="rId1"/>
            </p:custDataLst>
          </p:nvPr>
        </p:nvPicPr>
        <p:blipFill>
          <a:blip r:embed="rId2"/>
          <a:stretch>
            <a:fillRect/>
          </a:stretch>
        </p:blipFill>
        <p:spPr>
          <a:xfrm>
            <a:off x="4807585" y="1113155"/>
            <a:ext cx="6978015" cy="49339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65700" y="2746587"/>
            <a:ext cx="5133340" cy="46037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苏州市凌臣采集计算机有限公司</a:t>
            </a:r>
            <a:endParaRPr lang="zh-CN" altLang="en-US" sz="2400">
              <a:latin typeface="微软雅黑" panose="020B0503020204020204" charset="-122"/>
              <a:ea typeface="微软雅黑" panose="020B0503020204020204" charset="-122"/>
            </a:endParaRPr>
          </a:p>
        </p:txBody>
      </p:sp>
      <p:cxnSp>
        <p:nvCxnSpPr>
          <p:cNvPr id="5" name="直接连接符 4"/>
          <p:cNvCxnSpPr/>
          <p:nvPr/>
        </p:nvCxnSpPr>
        <p:spPr>
          <a:xfrm flipV="1">
            <a:off x="5040207" y="3230880"/>
            <a:ext cx="4441613" cy="6773"/>
          </a:xfrm>
          <a:prstGeom prst="line">
            <a:avLst/>
          </a:prstGeom>
        </p:spPr>
        <p:style>
          <a:lnRef idx="1">
            <a:schemeClr val="dk1"/>
          </a:lnRef>
          <a:fillRef idx="0">
            <a:schemeClr val="dk1"/>
          </a:fillRef>
          <a:effectRef idx="0">
            <a:schemeClr val="dk1"/>
          </a:effectRef>
          <a:fontRef idx="minor">
            <a:schemeClr val="tx1"/>
          </a:fontRef>
        </p:style>
      </p:cxnSp>
      <p:pic>
        <p:nvPicPr>
          <p:cNvPr id="6" name="图片 5" descr="LCT logo1"/>
          <p:cNvPicPr>
            <a:picLocks noChangeAspect="1"/>
          </p:cNvPicPr>
          <p:nvPr/>
        </p:nvPicPr>
        <p:blipFill>
          <a:blip r:embed="rId1"/>
          <a:stretch>
            <a:fillRect/>
          </a:stretch>
        </p:blipFill>
        <p:spPr>
          <a:xfrm>
            <a:off x="2255520" y="2852420"/>
            <a:ext cx="2710180" cy="715433"/>
          </a:xfrm>
          <a:prstGeom prst="rect">
            <a:avLst/>
          </a:prstGeom>
        </p:spPr>
      </p:pic>
      <p:sp>
        <p:nvSpPr>
          <p:cNvPr id="7" name="文本框 6"/>
          <p:cNvSpPr txBox="1"/>
          <p:nvPr/>
        </p:nvSpPr>
        <p:spPr>
          <a:xfrm>
            <a:off x="4965700" y="3248660"/>
            <a:ext cx="5785273" cy="358775"/>
          </a:xfrm>
          <a:prstGeom prst="rect">
            <a:avLst/>
          </a:prstGeom>
          <a:noFill/>
        </p:spPr>
        <p:txBody>
          <a:bodyPr wrap="square" rtlCol="0" anchor="t">
            <a:spAutoFit/>
          </a:bodyPr>
          <a:p>
            <a:r>
              <a:rPr lang="zh-CN" altLang="en-US" sz="1735" b="1">
                <a:latin typeface="微软雅黑" panose="020B0503020204020204" charset="-122"/>
                <a:ea typeface="微软雅黑" panose="020B0503020204020204" charset="-122"/>
              </a:rPr>
              <a:t>Suzhou Lingchen Acquisition Computer Co.,Ltd</a:t>
            </a:r>
            <a:endParaRPr lang="zh-CN" altLang="en-US" sz="1735" b="1">
              <a:latin typeface="微软雅黑" panose="020B0503020204020204" charset="-122"/>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9"/>
          <p:cNvSpPr txBox="1"/>
          <p:nvPr/>
        </p:nvSpPr>
        <p:spPr>
          <a:xfrm>
            <a:off x="681990" y="474345"/>
            <a:ext cx="4767580" cy="521970"/>
          </a:xfrm>
          <a:prstGeom prst="rect">
            <a:avLst/>
          </a:prstGeom>
          <a:solidFill>
            <a:srgbClr val="C00000"/>
          </a:solidFill>
        </p:spPr>
        <p:txBody>
          <a:bodyPr wrap="square" rtlCol="0">
            <a:spAutoFit/>
          </a:bodyPr>
          <a:lstStyle/>
          <a:p>
            <a:pPr algn="ctr"/>
            <a:r>
              <a:rPr lang="zh-CN" altLang="en-US" sz="2800" b="1" dirty="0">
                <a:solidFill>
                  <a:schemeClr val="bg1"/>
                </a:solidFill>
                <a:ea typeface="微软雅黑" panose="020B0503020204020204" charset="-122"/>
              </a:rPr>
              <a:t>设备</a:t>
            </a:r>
            <a:r>
              <a:rPr lang="zh-CN" altLang="en-US" sz="2800" b="1" dirty="0">
                <a:solidFill>
                  <a:schemeClr val="bg1"/>
                </a:solidFill>
                <a:ea typeface="微软雅黑" panose="020B0503020204020204" charset="-122"/>
              </a:rPr>
              <a:t>介绍</a:t>
            </a:r>
            <a:endParaRPr lang="zh-CN" altLang="en-US" sz="2800" b="1" dirty="0">
              <a:solidFill>
                <a:schemeClr val="bg1"/>
              </a:solidFill>
              <a:ea typeface="微软雅黑" panose="020B0503020204020204" charset="-122"/>
            </a:endParaRPr>
          </a:p>
        </p:txBody>
      </p:sp>
      <p:sp>
        <p:nvSpPr>
          <p:cNvPr id="2" name="文本框 1"/>
          <p:cNvSpPr txBox="1"/>
          <p:nvPr>
            <p:custDataLst>
              <p:tags r:id="rId1"/>
            </p:custDataLst>
          </p:nvPr>
        </p:nvSpPr>
        <p:spPr>
          <a:xfrm>
            <a:off x="805815" y="2101215"/>
            <a:ext cx="5610225" cy="3007995"/>
          </a:xfrm>
          <a:prstGeom prst="rect">
            <a:avLst/>
          </a:prstGeom>
          <a:noFill/>
        </p:spPr>
        <p:txBody>
          <a:bodyPr wrap="square" rtlCol="0" anchor="t">
            <a:noAutofit/>
          </a:bodyPr>
          <a:p>
            <a:r>
              <a:rPr lang="en-US" altLang="zh-CN"/>
              <a:t>      </a:t>
            </a:r>
            <a:r>
              <a:rPr lang="zh-CN" altLang="en-US"/>
              <a:t>转塔式分选机是以直驱电机为中心，主转盘在中心，各个测试工位按照顺序均匀分布在主电机周围的一种测试分选机，半导体芯片随着主转盘每一步的旋转被送到各个工位进行检测和处理，直到芯片完成所有的测试。转塔式分选机的优点是设备的每小时产量比较高，当前市场上速度最快的设备每小时可以完成</a:t>
            </a:r>
            <a:r>
              <a:rPr lang="en-US" altLang="zh-CN"/>
              <a:t>4-</a:t>
            </a:r>
            <a:r>
              <a:rPr lang="zh-CN" altLang="en-US"/>
              <a:t>5万枚芯片的测试。</a:t>
            </a:r>
            <a:endParaRPr lang="zh-CN" altLang="en-US"/>
          </a:p>
        </p:txBody>
      </p:sp>
      <p:pic>
        <p:nvPicPr>
          <p:cNvPr id="3" name="图片 2"/>
          <p:cNvPicPr>
            <a:picLocks noChangeAspect="1"/>
          </p:cNvPicPr>
          <p:nvPr>
            <p:custDataLst>
              <p:tags r:id="rId2"/>
            </p:custDataLst>
          </p:nvPr>
        </p:nvPicPr>
        <p:blipFill>
          <a:blip r:embed="rId3"/>
          <a:stretch>
            <a:fillRect/>
          </a:stretch>
        </p:blipFill>
        <p:spPr>
          <a:xfrm>
            <a:off x="6906260" y="1327150"/>
            <a:ext cx="3041650" cy="42037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Tm="7000">
        <p:cut/>
      </p:transition>
    </mc:Choice>
    <mc:Fallback>
      <p:transition advTm="7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9"/>
          <p:cNvSpPr txBox="1"/>
          <p:nvPr/>
        </p:nvSpPr>
        <p:spPr>
          <a:xfrm>
            <a:off x="681990" y="474345"/>
            <a:ext cx="4767580" cy="521970"/>
          </a:xfrm>
          <a:prstGeom prst="rect">
            <a:avLst/>
          </a:prstGeom>
          <a:solidFill>
            <a:srgbClr val="C00000"/>
          </a:solidFill>
        </p:spPr>
        <p:txBody>
          <a:bodyPr wrap="square" rtlCol="0">
            <a:spAutoFit/>
          </a:bodyPr>
          <a:p>
            <a:pPr algn="ctr"/>
            <a:r>
              <a:rPr lang="zh-CN" altLang="en-US" sz="2800" b="1" dirty="0">
                <a:solidFill>
                  <a:schemeClr val="bg1"/>
                </a:solidFill>
                <a:ea typeface="微软雅黑" panose="020B0503020204020204" charset="-122"/>
              </a:rPr>
              <a:t>设备</a:t>
            </a:r>
            <a:r>
              <a:rPr lang="zh-CN" altLang="en-US" sz="2800" b="1" dirty="0">
                <a:solidFill>
                  <a:schemeClr val="bg1"/>
                </a:solidFill>
                <a:ea typeface="微软雅黑" panose="020B0503020204020204" charset="-122"/>
              </a:rPr>
              <a:t>工艺</a:t>
            </a:r>
            <a:endParaRPr lang="zh-CN" altLang="en-US" sz="2800" b="1" dirty="0">
              <a:solidFill>
                <a:schemeClr val="bg1"/>
              </a:solidFill>
              <a:ea typeface="微软雅黑" panose="020B0503020204020204" charset="-122"/>
            </a:endParaRPr>
          </a:p>
        </p:txBody>
      </p:sp>
      <p:pic>
        <p:nvPicPr>
          <p:cNvPr id="3" name="图片 2"/>
          <p:cNvPicPr>
            <a:picLocks noChangeAspect="1"/>
          </p:cNvPicPr>
          <p:nvPr/>
        </p:nvPicPr>
        <p:blipFill>
          <a:blip r:embed="rId1"/>
          <a:stretch>
            <a:fillRect/>
          </a:stretch>
        </p:blipFill>
        <p:spPr>
          <a:xfrm>
            <a:off x="926465" y="1445895"/>
            <a:ext cx="5060950" cy="4495800"/>
          </a:xfrm>
          <a:prstGeom prst="rect">
            <a:avLst/>
          </a:prstGeom>
        </p:spPr>
      </p:pic>
      <p:sp>
        <p:nvSpPr>
          <p:cNvPr id="4" name="文本框 3"/>
          <p:cNvSpPr txBox="1"/>
          <p:nvPr/>
        </p:nvSpPr>
        <p:spPr>
          <a:xfrm>
            <a:off x="6351270" y="2955925"/>
            <a:ext cx="5078730" cy="1476375"/>
          </a:xfrm>
          <a:prstGeom prst="rect">
            <a:avLst/>
          </a:prstGeom>
          <a:noFill/>
        </p:spPr>
        <p:txBody>
          <a:bodyPr wrap="square" rtlCol="0">
            <a:spAutoFit/>
          </a:bodyPr>
          <a:p>
            <a:r>
              <a:rPr lang="en-US" altLang="zh-CN"/>
              <a:t>       </a:t>
            </a:r>
            <a:r>
              <a:rPr lang="zh-CN" altLang="en-US"/>
              <a:t>转塔式分选机对节拍要求极高，以最高</a:t>
            </a:r>
            <a:r>
              <a:rPr lang="en-US" altLang="zh-CN"/>
              <a:t>50k</a:t>
            </a:r>
            <a:r>
              <a:rPr lang="zh-CN" altLang="en-US"/>
              <a:t>速度进行节拍划分，要求中心转盘转动节拍为</a:t>
            </a:r>
            <a:r>
              <a:rPr lang="en-US" altLang="zh-CN"/>
              <a:t>30ms</a:t>
            </a:r>
            <a:r>
              <a:rPr lang="zh-CN" altLang="en-US"/>
              <a:t>；升降运动轴单个行程</a:t>
            </a:r>
            <a:r>
              <a:rPr lang="en-US" altLang="zh-CN"/>
              <a:t>20ms</a:t>
            </a:r>
            <a:r>
              <a:rPr lang="zh-CN" altLang="en-US"/>
              <a:t>；其他检测及计算过程需要在运动过程中完成，对控制器的实时性能及运动控制的流程有极高的要求。</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9"/>
          <p:cNvSpPr txBox="1"/>
          <p:nvPr/>
        </p:nvSpPr>
        <p:spPr>
          <a:xfrm>
            <a:off x="681990" y="474345"/>
            <a:ext cx="4767580" cy="521970"/>
          </a:xfrm>
          <a:prstGeom prst="rect">
            <a:avLst/>
          </a:prstGeom>
          <a:solidFill>
            <a:srgbClr val="C00000"/>
          </a:solidFill>
        </p:spPr>
        <p:txBody>
          <a:bodyPr wrap="square" rtlCol="0">
            <a:spAutoFit/>
          </a:bodyPr>
          <a:p>
            <a:pPr algn="ctr"/>
            <a:r>
              <a:rPr lang="zh-CN" altLang="en-US" sz="2800" b="1" dirty="0">
                <a:solidFill>
                  <a:schemeClr val="bg1"/>
                </a:solidFill>
                <a:ea typeface="微软雅黑" panose="020B0503020204020204" charset="-122"/>
              </a:rPr>
              <a:t>凌臣运动控制</a:t>
            </a:r>
            <a:r>
              <a:rPr lang="zh-CN" altLang="en-US" sz="2800" b="1" dirty="0">
                <a:solidFill>
                  <a:schemeClr val="bg1"/>
                </a:solidFill>
                <a:ea typeface="微软雅黑" panose="020B0503020204020204" charset="-122"/>
              </a:rPr>
              <a:t>方案</a:t>
            </a:r>
            <a:endParaRPr lang="zh-CN" altLang="en-US" sz="2800" b="1" dirty="0">
              <a:solidFill>
                <a:schemeClr val="bg1"/>
              </a:solidFill>
              <a:ea typeface="微软雅黑" panose="020B0503020204020204" charset="-122"/>
            </a:endParaRPr>
          </a:p>
        </p:txBody>
      </p:sp>
      <p:pic>
        <p:nvPicPr>
          <p:cNvPr id="9" name="图片 8"/>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3385185" y="4497070"/>
            <a:ext cx="1376680" cy="908685"/>
          </a:xfrm>
          <a:prstGeom prst="rect">
            <a:avLst/>
          </a:prstGeom>
        </p:spPr>
      </p:pic>
      <p:cxnSp>
        <p:nvCxnSpPr>
          <p:cNvPr id="12" name="直接连接符 11"/>
          <p:cNvCxnSpPr/>
          <p:nvPr/>
        </p:nvCxnSpPr>
        <p:spPr>
          <a:xfrm>
            <a:off x="2900680" y="2577465"/>
            <a:ext cx="0" cy="377825"/>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1448435" y="3960495"/>
            <a:ext cx="0" cy="465455"/>
          </a:xfrm>
          <a:prstGeom prst="line">
            <a:avLst/>
          </a:prstGeom>
          <a:ln w="38100">
            <a:solidFill>
              <a:schemeClr val="accent2"/>
            </a:solidFill>
          </a:ln>
        </p:spPr>
        <p:style>
          <a:lnRef idx="1">
            <a:schemeClr val="dk1"/>
          </a:lnRef>
          <a:fillRef idx="0">
            <a:schemeClr val="dk1"/>
          </a:fillRef>
          <a:effectRef idx="0">
            <a:schemeClr val="dk1"/>
          </a:effectRef>
          <a:fontRef idx="minor">
            <a:schemeClr val="tx1"/>
          </a:fontRef>
        </p:style>
      </p:cxnSp>
      <p:cxnSp>
        <p:nvCxnSpPr>
          <p:cNvPr id="4" name="直接连接符 3"/>
          <p:cNvCxnSpPr/>
          <p:nvPr/>
        </p:nvCxnSpPr>
        <p:spPr>
          <a:xfrm>
            <a:off x="1434465" y="3949065"/>
            <a:ext cx="2722245" cy="133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145280" y="3960495"/>
            <a:ext cx="0" cy="465455"/>
          </a:xfrm>
          <a:prstGeom prst="line">
            <a:avLst/>
          </a:prstGeom>
          <a:ln w="38100">
            <a:solidFill>
              <a:schemeClr val="accent2"/>
            </a:solidFill>
          </a:ln>
        </p:spPr>
        <p:style>
          <a:lnRef idx="1">
            <a:schemeClr val="dk1"/>
          </a:lnRef>
          <a:fillRef idx="0">
            <a:schemeClr val="dk1"/>
          </a:fillRef>
          <a:effectRef idx="0">
            <a:schemeClr val="dk1"/>
          </a:effectRef>
          <a:fontRef idx="minor">
            <a:schemeClr val="tx1"/>
          </a:fontRef>
        </p:style>
      </p:cxnSp>
      <p:sp>
        <p:nvSpPr>
          <p:cNvPr id="19" name="文本框 18"/>
          <p:cNvSpPr txBox="1"/>
          <p:nvPr/>
        </p:nvSpPr>
        <p:spPr>
          <a:xfrm>
            <a:off x="1757045" y="2602865"/>
            <a:ext cx="1170940" cy="368300"/>
          </a:xfrm>
          <a:prstGeom prst="rect">
            <a:avLst/>
          </a:prstGeom>
          <a:noFill/>
        </p:spPr>
        <p:txBody>
          <a:bodyPr wrap="square" rtlCol="0">
            <a:spAutoFit/>
          </a:bodyPr>
          <a:p>
            <a:r>
              <a:rPr lang="en-US" altLang="zh-CN">
                <a:solidFill>
                  <a:schemeClr val="accent1"/>
                </a:solidFill>
              </a:rPr>
              <a:t>Ethernet</a:t>
            </a:r>
            <a:endParaRPr lang="en-US" altLang="zh-CN">
              <a:solidFill>
                <a:schemeClr val="accent1"/>
              </a:solidFill>
            </a:endParaRPr>
          </a:p>
        </p:txBody>
      </p:sp>
      <p:sp>
        <p:nvSpPr>
          <p:cNvPr id="20" name="文本框 19"/>
          <p:cNvSpPr txBox="1"/>
          <p:nvPr/>
        </p:nvSpPr>
        <p:spPr>
          <a:xfrm>
            <a:off x="1111250" y="3532505"/>
            <a:ext cx="1479550" cy="368300"/>
          </a:xfrm>
          <a:prstGeom prst="rect">
            <a:avLst/>
          </a:prstGeom>
          <a:noFill/>
        </p:spPr>
        <p:txBody>
          <a:bodyPr wrap="square" rtlCol="0">
            <a:spAutoFit/>
          </a:bodyPr>
          <a:p>
            <a:r>
              <a:rPr lang="en-US" altLang="zh-CN">
                <a:solidFill>
                  <a:schemeClr val="accent2"/>
                </a:solidFill>
              </a:rPr>
              <a:t>Ethercat</a:t>
            </a:r>
            <a:endParaRPr lang="en-US" altLang="zh-CN">
              <a:solidFill>
                <a:schemeClr val="accent2"/>
              </a:solidFill>
            </a:endParaRPr>
          </a:p>
        </p:txBody>
      </p:sp>
      <p:sp>
        <p:nvSpPr>
          <p:cNvPr id="24" name="文本框 23"/>
          <p:cNvSpPr txBox="1"/>
          <p:nvPr/>
        </p:nvSpPr>
        <p:spPr>
          <a:xfrm>
            <a:off x="3873500" y="3412490"/>
            <a:ext cx="2048510" cy="306705"/>
          </a:xfrm>
          <a:prstGeom prst="rect">
            <a:avLst/>
          </a:prstGeom>
          <a:noFill/>
        </p:spPr>
        <p:txBody>
          <a:bodyPr wrap="square" rtlCol="0">
            <a:spAutoFit/>
          </a:bodyPr>
          <a:p>
            <a:r>
              <a:rPr lang="zh-CN" altLang="en-US" sz="1400">
                <a:solidFill>
                  <a:schemeClr val="tx1"/>
                </a:solidFill>
                <a:uFillTx/>
              </a:rPr>
              <a:t>凌臣</a:t>
            </a:r>
            <a:r>
              <a:rPr lang="en-US" altLang="zh-CN" sz="1400">
                <a:solidFill>
                  <a:schemeClr val="tx1"/>
                </a:solidFill>
                <a:uFillTx/>
              </a:rPr>
              <a:t>Codesy</a:t>
            </a:r>
            <a:r>
              <a:rPr lang="zh-CN" altLang="en-US" sz="1400">
                <a:solidFill>
                  <a:schemeClr val="tx1"/>
                </a:solidFill>
                <a:uFillTx/>
              </a:rPr>
              <a:t>软</a:t>
            </a:r>
            <a:r>
              <a:rPr lang="en-US" altLang="zh-CN" sz="1400">
                <a:solidFill>
                  <a:schemeClr val="tx1"/>
                </a:solidFill>
                <a:uFillTx/>
              </a:rPr>
              <a:t>PLC</a:t>
            </a:r>
            <a:endParaRPr lang="en-US" altLang="zh-CN" sz="1400">
              <a:solidFill>
                <a:schemeClr val="tx1"/>
              </a:solidFill>
              <a:uFillTx/>
            </a:endParaRPr>
          </a:p>
        </p:txBody>
      </p:sp>
      <p:sp>
        <p:nvSpPr>
          <p:cNvPr id="25" name="文本框 24"/>
          <p:cNvSpPr txBox="1"/>
          <p:nvPr/>
        </p:nvSpPr>
        <p:spPr>
          <a:xfrm>
            <a:off x="222250" y="5452745"/>
            <a:ext cx="2174240" cy="306705"/>
          </a:xfrm>
          <a:prstGeom prst="rect">
            <a:avLst/>
          </a:prstGeom>
          <a:noFill/>
        </p:spPr>
        <p:txBody>
          <a:bodyPr wrap="square" rtlCol="0">
            <a:spAutoFit/>
          </a:bodyPr>
          <a:p>
            <a:r>
              <a:rPr lang="en-US" altLang="zh-CN" sz="1400">
                <a:solidFill>
                  <a:schemeClr val="tx1"/>
                </a:solidFill>
                <a:uFillTx/>
              </a:rPr>
              <a:t>LCTE-5</a:t>
            </a:r>
            <a:r>
              <a:rPr lang="zh-CN" altLang="en-US" sz="1400">
                <a:solidFill>
                  <a:schemeClr val="tx1"/>
                </a:solidFill>
                <a:uFillTx/>
              </a:rPr>
              <a:t>脉冲模块</a:t>
            </a:r>
            <a:r>
              <a:rPr lang="en-US" altLang="zh-CN" sz="1400">
                <a:solidFill>
                  <a:schemeClr val="tx1"/>
                </a:solidFill>
                <a:uFillTx/>
              </a:rPr>
              <a:t>x4</a:t>
            </a:r>
            <a:endParaRPr lang="en-US" altLang="zh-CN" sz="1400">
              <a:solidFill>
                <a:schemeClr val="tx1"/>
              </a:solidFill>
              <a:uFillTx/>
            </a:endParaRPr>
          </a:p>
        </p:txBody>
      </p:sp>
      <p:sp>
        <p:nvSpPr>
          <p:cNvPr id="26" name="文本框 25"/>
          <p:cNvSpPr txBox="1"/>
          <p:nvPr/>
        </p:nvSpPr>
        <p:spPr>
          <a:xfrm>
            <a:off x="3217545" y="5476875"/>
            <a:ext cx="2143760" cy="306705"/>
          </a:xfrm>
          <a:prstGeom prst="rect">
            <a:avLst/>
          </a:prstGeom>
          <a:noFill/>
        </p:spPr>
        <p:txBody>
          <a:bodyPr wrap="square" rtlCol="0">
            <a:spAutoFit/>
          </a:bodyPr>
          <a:p>
            <a:r>
              <a:rPr lang="zh-CN" altLang="en-US" sz="1400">
                <a:solidFill>
                  <a:schemeClr val="tx1"/>
                </a:solidFill>
                <a:uFillTx/>
              </a:rPr>
              <a:t>凌臣</a:t>
            </a:r>
            <a:r>
              <a:rPr lang="en-US" altLang="zh-CN" sz="1400">
                <a:solidFill>
                  <a:schemeClr val="tx1"/>
                </a:solidFill>
                <a:uFillTx/>
              </a:rPr>
              <a:t>LC1100</a:t>
            </a:r>
            <a:r>
              <a:rPr lang="zh-CN" altLang="en-US" sz="1400">
                <a:solidFill>
                  <a:schemeClr val="tx1"/>
                </a:solidFill>
                <a:uFillTx/>
              </a:rPr>
              <a:t>远程</a:t>
            </a:r>
            <a:r>
              <a:rPr lang="en-US" altLang="zh-CN" sz="1400">
                <a:solidFill>
                  <a:schemeClr val="tx1"/>
                </a:solidFill>
                <a:uFillTx/>
              </a:rPr>
              <a:t>IO</a:t>
            </a:r>
            <a:r>
              <a:rPr lang="zh-CN" altLang="en-US" sz="1400">
                <a:solidFill>
                  <a:schemeClr val="tx1"/>
                </a:solidFill>
                <a:uFillTx/>
              </a:rPr>
              <a:t>模块</a:t>
            </a:r>
            <a:endParaRPr lang="zh-CN" altLang="en-US" sz="1400">
              <a:solidFill>
                <a:schemeClr val="tx1"/>
              </a:solidFill>
              <a:uFillTx/>
            </a:endParaRPr>
          </a:p>
        </p:txBody>
      </p:sp>
      <p:sp>
        <p:nvSpPr>
          <p:cNvPr id="30" name="文本框 29"/>
          <p:cNvSpPr txBox="1"/>
          <p:nvPr/>
        </p:nvSpPr>
        <p:spPr>
          <a:xfrm>
            <a:off x="3533775" y="2602865"/>
            <a:ext cx="2048510" cy="306705"/>
          </a:xfrm>
          <a:prstGeom prst="rect">
            <a:avLst/>
          </a:prstGeom>
          <a:noFill/>
        </p:spPr>
        <p:txBody>
          <a:bodyPr wrap="square" rtlCol="0">
            <a:spAutoFit/>
          </a:bodyPr>
          <a:p>
            <a:r>
              <a:rPr lang="en-US" altLang="zh-CN" sz="1400">
                <a:solidFill>
                  <a:schemeClr val="tx1"/>
                </a:solidFill>
                <a:uFillTx/>
              </a:rPr>
              <a:t>LCT</a:t>
            </a:r>
            <a:r>
              <a:rPr lang="zh-CN" altLang="en-US" sz="1400">
                <a:solidFill>
                  <a:schemeClr val="tx1"/>
                </a:solidFill>
                <a:uFillTx/>
              </a:rPr>
              <a:t>人机</a:t>
            </a:r>
            <a:r>
              <a:rPr lang="zh-CN" altLang="en-US" sz="1400">
                <a:solidFill>
                  <a:schemeClr val="tx1"/>
                </a:solidFill>
                <a:uFillTx/>
              </a:rPr>
              <a:t>界面</a:t>
            </a:r>
            <a:endParaRPr lang="zh-CN" altLang="en-US" sz="1400">
              <a:solidFill>
                <a:schemeClr val="tx1"/>
              </a:solidFill>
              <a:uFillTx/>
            </a:endParaRPr>
          </a:p>
        </p:txBody>
      </p:sp>
      <p:pic>
        <p:nvPicPr>
          <p:cNvPr id="5" name="图片 4"/>
          <p:cNvPicPr>
            <a:picLocks noChangeAspect="1"/>
          </p:cNvPicPr>
          <p:nvPr/>
        </p:nvPicPr>
        <p:blipFill>
          <a:blip r:embed="rId2"/>
          <a:stretch>
            <a:fillRect/>
          </a:stretch>
        </p:blipFill>
        <p:spPr>
          <a:xfrm>
            <a:off x="2146300" y="2980055"/>
            <a:ext cx="1732915" cy="803275"/>
          </a:xfrm>
          <a:prstGeom prst="rect">
            <a:avLst/>
          </a:prstGeom>
        </p:spPr>
      </p:pic>
      <p:pic>
        <p:nvPicPr>
          <p:cNvPr id="11" name="图片 10"/>
          <p:cNvPicPr>
            <a:picLocks noChangeAspect="1"/>
          </p:cNvPicPr>
          <p:nvPr/>
        </p:nvPicPr>
        <p:blipFill>
          <a:blip r:embed="rId3"/>
          <a:stretch>
            <a:fillRect/>
          </a:stretch>
        </p:blipFill>
        <p:spPr>
          <a:xfrm>
            <a:off x="473075" y="4485640"/>
            <a:ext cx="1673225" cy="828040"/>
          </a:xfrm>
          <a:prstGeom prst="rect">
            <a:avLst/>
          </a:prstGeom>
        </p:spPr>
      </p:pic>
      <p:pic>
        <p:nvPicPr>
          <p:cNvPr id="6" name="图片 5"/>
          <p:cNvPicPr>
            <a:picLocks noChangeAspect="1"/>
          </p:cNvPicPr>
          <p:nvPr/>
        </p:nvPicPr>
        <p:blipFill>
          <a:blip r:embed="rId4"/>
          <a:stretch>
            <a:fillRect/>
          </a:stretch>
        </p:blipFill>
        <p:spPr>
          <a:xfrm>
            <a:off x="2146300" y="1320165"/>
            <a:ext cx="1727200" cy="1282700"/>
          </a:xfrm>
          <a:prstGeom prst="rect">
            <a:avLst/>
          </a:prstGeom>
        </p:spPr>
      </p:pic>
      <p:cxnSp>
        <p:nvCxnSpPr>
          <p:cNvPr id="13" name="直接连接符 12"/>
          <p:cNvCxnSpPr/>
          <p:nvPr/>
        </p:nvCxnSpPr>
        <p:spPr>
          <a:xfrm flipH="1">
            <a:off x="2887980" y="3731260"/>
            <a:ext cx="5080" cy="210820"/>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sp>
        <p:nvSpPr>
          <p:cNvPr id="7" name="文本框 6"/>
          <p:cNvSpPr txBox="1"/>
          <p:nvPr/>
        </p:nvSpPr>
        <p:spPr>
          <a:xfrm>
            <a:off x="5922010" y="2118995"/>
            <a:ext cx="5544820" cy="2584450"/>
          </a:xfrm>
          <a:prstGeom prst="rect">
            <a:avLst/>
          </a:prstGeom>
          <a:noFill/>
        </p:spPr>
        <p:txBody>
          <a:bodyPr wrap="square" rtlCol="0">
            <a:spAutoFit/>
          </a:bodyPr>
          <a:p>
            <a:r>
              <a:rPr lang="en-US" altLang="zh-CN"/>
              <a:t>       </a:t>
            </a:r>
            <a:r>
              <a:rPr lang="zh-CN" altLang="en-US"/>
              <a:t>凌臣运动控制方案采用工控机</a:t>
            </a:r>
            <a:r>
              <a:rPr lang="en-US" altLang="zh-CN"/>
              <a:t>+Codesys</a:t>
            </a:r>
            <a:r>
              <a:rPr lang="zh-CN" altLang="en-US"/>
              <a:t>单机授权的方式，提高了控制器的实时性能，</a:t>
            </a:r>
            <a:r>
              <a:rPr lang="en-US" altLang="zh-CN"/>
              <a:t>20</a:t>
            </a:r>
            <a:r>
              <a:rPr lang="zh-CN" altLang="en-US"/>
              <a:t>轴任务周期可达到</a:t>
            </a:r>
            <a:r>
              <a:rPr lang="en-US" altLang="zh-CN"/>
              <a:t>1ms</a:t>
            </a:r>
            <a:r>
              <a:rPr lang="zh-CN" altLang="en-US"/>
              <a:t>；</a:t>
            </a:r>
            <a:r>
              <a:rPr lang="en-US" altLang="zh-CN">
                <a:uFillTx/>
                <a:sym typeface="+mn-ea"/>
              </a:rPr>
              <a:t>LCTE-5</a:t>
            </a:r>
            <a:r>
              <a:rPr lang="zh-CN" altLang="en-US">
                <a:uFillTx/>
                <a:sym typeface="+mn-ea"/>
              </a:rPr>
              <a:t>脉冲模块可通过总线转脉冲方式控制五个脉冲轴，减少客户原电气</a:t>
            </a:r>
            <a:r>
              <a:rPr lang="en-US" altLang="zh-CN">
                <a:uFillTx/>
                <a:sym typeface="+mn-ea"/>
              </a:rPr>
              <a:t>bom</a:t>
            </a:r>
            <a:r>
              <a:rPr lang="zh-CN" altLang="en-US">
                <a:uFillTx/>
                <a:sym typeface="+mn-ea"/>
              </a:rPr>
              <a:t>改动；与多个监测站通过</a:t>
            </a:r>
            <a:r>
              <a:rPr lang="en-US" altLang="zh-CN">
                <a:uFillTx/>
                <a:sym typeface="+mn-ea"/>
              </a:rPr>
              <a:t>IO</a:t>
            </a:r>
            <a:r>
              <a:rPr lang="zh-CN" altLang="en-US">
                <a:uFillTx/>
                <a:sym typeface="+mn-ea"/>
              </a:rPr>
              <a:t>交互，</a:t>
            </a:r>
            <a:r>
              <a:rPr lang="en-US" altLang="zh-CN">
                <a:uFillTx/>
                <a:sym typeface="+mn-ea"/>
              </a:rPr>
              <a:t>IO</a:t>
            </a:r>
            <a:r>
              <a:rPr lang="zh-CN" altLang="en-US">
                <a:uFillTx/>
                <a:sym typeface="+mn-ea"/>
              </a:rPr>
              <a:t>响应时间</a:t>
            </a:r>
            <a:r>
              <a:rPr lang="en-US" altLang="zh-CN">
                <a:uFillTx/>
                <a:sym typeface="+mn-ea"/>
              </a:rPr>
              <a:t>2ms</a:t>
            </a:r>
            <a:r>
              <a:rPr lang="zh-CN" altLang="en-US">
                <a:uFillTx/>
                <a:sym typeface="+mn-ea"/>
              </a:rPr>
              <a:t>；在原有机械结构上可实现空跑</a:t>
            </a:r>
            <a:r>
              <a:rPr lang="en-US" altLang="zh-CN">
                <a:uFillTx/>
                <a:sym typeface="+mn-ea"/>
              </a:rPr>
              <a:t>50k</a:t>
            </a:r>
            <a:r>
              <a:rPr lang="zh-CN" altLang="en-US">
                <a:uFillTx/>
                <a:sym typeface="+mn-ea"/>
              </a:rPr>
              <a:t>，带料</a:t>
            </a:r>
            <a:r>
              <a:rPr lang="en-US" altLang="zh-CN">
                <a:uFillTx/>
                <a:sym typeface="+mn-ea"/>
              </a:rPr>
              <a:t>30k</a:t>
            </a:r>
            <a:r>
              <a:rPr lang="zh-CN" altLang="en-US">
                <a:uFillTx/>
                <a:sym typeface="+mn-ea"/>
              </a:rPr>
              <a:t>（受限于机械结构）的运动</a:t>
            </a:r>
            <a:r>
              <a:rPr lang="zh-CN" altLang="en-US">
                <a:uFillTx/>
                <a:sym typeface="+mn-ea"/>
              </a:rPr>
              <a:t>节拍；</a:t>
            </a:r>
            <a:endParaRPr lang="zh-CN" altLang="en-US">
              <a:uFillTx/>
              <a:sym typeface="+mn-ea"/>
            </a:endParaRPr>
          </a:p>
          <a:p>
            <a:r>
              <a:rPr lang="en-US" altLang="zh-CN">
                <a:uFillTx/>
                <a:sym typeface="+mn-ea"/>
              </a:rPr>
              <a:t>        </a:t>
            </a:r>
            <a:r>
              <a:rPr lang="zh-CN" altLang="en-US">
                <a:uFillTx/>
                <a:sym typeface="+mn-ea"/>
              </a:rPr>
              <a:t>可根据客户需求，使用</a:t>
            </a:r>
            <a:r>
              <a:rPr lang="en-US" altLang="zh-CN">
                <a:uFillTx/>
                <a:sym typeface="+mn-ea"/>
              </a:rPr>
              <a:t>Ethercat</a:t>
            </a:r>
            <a:r>
              <a:rPr lang="zh-CN" altLang="en-US">
                <a:uFillTx/>
                <a:sym typeface="+mn-ea"/>
              </a:rPr>
              <a:t>总线方式进行</a:t>
            </a:r>
            <a:r>
              <a:rPr lang="zh-CN" altLang="en-US">
                <a:uFillTx/>
                <a:sym typeface="+mn-ea"/>
              </a:rPr>
              <a:t>轴控。</a:t>
            </a:r>
            <a:endParaRPr lang="zh-CN" altLang="en-US">
              <a:uFillTx/>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9"/>
          <p:cNvSpPr txBox="1"/>
          <p:nvPr/>
        </p:nvSpPr>
        <p:spPr>
          <a:xfrm>
            <a:off x="681990" y="474345"/>
            <a:ext cx="4767580" cy="521970"/>
          </a:xfrm>
          <a:prstGeom prst="rect">
            <a:avLst/>
          </a:prstGeom>
          <a:solidFill>
            <a:srgbClr val="C00000"/>
          </a:solidFill>
        </p:spPr>
        <p:txBody>
          <a:bodyPr wrap="square" rtlCol="0">
            <a:spAutoFit/>
          </a:bodyPr>
          <a:p>
            <a:pPr algn="ctr"/>
            <a:r>
              <a:rPr lang="zh-CN" altLang="en-US" sz="2800" b="1" dirty="0">
                <a:solidFill>
                  <a:schemeClr val="bg1"/>
                </a:solidFill>
                <a:ea typeface="微软雅黑" panose="020B0503020204020204" charset="-122"/>
              </a:rPr>
              <a:t>应用</a:t>
            </a:r>
            <a:r>
              <a:rPr lang="zh-CN" altLang="en-US" sz="2800" b="1" dirty="0">
                <a:solidFill>
                  <a:schemeClr val="bg1"/>
                </a:solidFill>
                <a:ea typeface="微软雅黑" panose="020B0503020204020204" charset="-122"/>
              </a:rPr>
              <a:t>案例</a:t>
            </a:r>
            <a:endParaRPr lang="zh-CN" altLang="en-US" sz="2800" b="1" dirty="0">
              <a:solidFill>
                <a:schemeClr val="bg1"/>
              </a:solidFill>
              <a:ea typeface="微软雅黑" panose="020B0503020204020204" charset="-122"/>
            </a:endParaRPr>
          </a:p>
        </p:txBody>
      </p:sp>
      <p:pic>
        <p:nvPicPr>
          <p:cNvPr id="2" name="图片 1"/>
          <p:cNvPicPr>
            <a:picLocks noChangeAspect="1"/>
          </p:cNvPicPr>
          <p:nvPr/>
        </p:nvPicPr>
        <p:blipFill>
          <a:blip r:embed="rId1"/>
          <a:stretch>
            <a:fillRect/>
          </a:stretch>
        </p:blipFill>
        <p:spPr>
          <a:xfrm>
            <a:off x="2277745" y="3966845"/>
            <a:ext cx="3171825" cy="1872615"/>
          </a:xfrm>
          <a:prstGeom prst="rect">
            <a:avLst/>
          </a:prstGeom>
        </p:spPr>
      </p:pic>
      <p:pic>
        <p:nvPicPr>
          <p:cNvPr id="7" name="图片 6"/>
          <p:cNvPicPr>
            <a:picLocks noChangeAspect="1"/>
          </p:cNvPicPr>
          <p:nvPr/>
        </p:nvPicPr>
        <p:blipFill>
          <a:blip r:embed="rId2"/>
          <a:stretch>
            <a:fillRect/>
          </a:stretch>
        </p:blipFill>
        <p:spPr>
          <a:xfrm>
            <a:off x="5951220" y="1522095"/>
            <a:ext cx="3039110" cy="2310765"/>
          </a:xfrm>
          <a:prstGeom prst="rect">
            <a:avLst/>
          </a:prstGeom>
        </p:spPr>
      </p:pic>
      <p:pic>
        <p:nvPicPr>
          <p:cNvPr id="8" name="图片 7"/>
          <p:cNvPicPr>
            <a:picLocks noChangeAspect="1"/>
          </p:cNvPicPr>
          <p:nvPr/>
        </p:nvPicPr>
        <p:blipFill>
          <a:blip r:embed="rId3"/>
          <a:stretch>
            <a:fillRect/>
          </a:stretch>
        </p:blipFill>
        <p:spPr>
          <a:xfrm>
            <a:off x="5858510" y="3967480"/>
            <a:ext cx="3225165" cy="1871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9"/>
          <p:cNvSpPr txBox="1"/>
          <p:nvPr/>
        </p:nvSpPr>
        <p:spPr>
          <a:xfrm>
            <a:off x="681990" y="474345"/>
            <a:ext cx="4767580" cy="521970"/>
          </a:xfrm>
          <a:prstGeom prst="rect">
            <a:avLst/>
          </a:prstGeom>
          <a:solidFill>
            <a:srgbClr val="C00000"/>
          </a:solidFill>
        </p:spPr>
        <p:txBody>
          <a:bodyPr wrap="square" rtlCol="0">
            <a:spAutoFit/>
          </a:bodyPr>
          <a:p>
            <a:pPr algn="ctr"/>
            <a:r>
              <a:rPr lang="zh-CN" altLang="en-US" sz="2800" b="1" dirty="0">
                <a:solidFill>
                  <a:schemeClr val="bg1"/>
                </a:solidFill>
                <a:ea typeface="微软雅黑" panose="020B0503020204020204" charset="-122"/>
                <a:sym typeface="+mn-ea"/>
              </a:rPr>
              <a:t>应用案例</a:t>
            </a:r>
            <a:endParaRPr lang="zh-CN" altLang="en-US" sz="2800" b="1" dirty="0">
              <a:solidFill>
                <a:schemeClr val="bg1"/>
              </a:solidFill>
              <a:ea typeface="微软雅黑" panose="020B0503020204020204" charset="-122"/>
            </a:endParaRPr>
          </a:p>
        </p:txBody>
      </p:sp>
      <p:pic>
        <p:nvPicPr>
          <p:cNvPr id="4" name="d125bc0772377a7b703f853b2a145f52">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032000" y="1143000"/>
            <a:ext cx="8128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0" fill="hold" display="1">
                  <p:stCondLst>
                    <p:cond delay="indefinite"/>
                  </p:stCondLst>
                </p:cTn>
                <p:tgtEl>
                  <p:spTgt spid="4"/>
                </p:tgtEl>
              </p:cMediaNode>
            </p:video>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9"/>
          <p:cNvSpPr txBox="1"/>
          <p:nvPr/>
        </p:nvSpPr>
        <p:spPr>
          <a:xfrm>
            <a:off x="681990" y="474345"/>
            <a:ext cx="4767580" cy="521970"/>
          </a:xfrm>
          <a:prstGeom prst="rect">
            <a:avLst/>
          </a:prstGeom>
          <a:solidFill>
            <a:srgbClr val="C00000"/>
          </a:solidFill>
        </p:spPr>
        <p:txBody>
          <a:bodyPr wrap="square" rtlCol="0">
            <a:spAutoFit/>
          </a:bodyPr>
          <a:p>
            <a:pPr algn="ctr"/>
            <a:r>
              <a:rPr lang="zh-CN" altLang="en-US" sz="2800" b="1" dirty="0">
                <a:solidFill>
                  <a:schemeClr val="bg1"/>
                </a:solidFill>
                <a:ea typeface="微软雅黑" panose="020B0503020204020204" charset="-122"/>
              </a:rPr>
              <a:t>解决客户</a:t>
            </a:r>
            <a:r>
              <a:rPr lang="zh-CN" altLang="en-US" sz="2800" b="1" dirty="0">
                <a:solidFill>
                  <a:schemeClr val="bg1"/>
                </a:solidFill>
                <a:ea typeface="微软雅黑" panose="020B0503020204020204" charset="-122"/>
              </a:rPr>
              <a:t>痛点</a:t>
            </a:r>
            <a:endParaRPr lang="zh-CN" altLang="en-US" sz="2800" b="1" dirty="0">
              <a:solidFill>
                <a:schemeClr val="bg1"/>
              </a:solidFill>
              <a:ea typeface="微软雅黑" panose="020B0503020204020204" charset="-122"/>
            </a:endParaRPr>
          </a:p>
        </p:txBody>
      </p:sp>
      <p:sp>
        <p:nvSpPr>
          <p:cNvPr id="2" name="文本框 1"/>
          <p:cNvSpPr txBox="1"/>
          <p:nvPr/>
        </p:nvSpPr>
        <p:spPr>
          <a:xfrm>
            <a:off x="1545590" y="2037715"/>
            <a:ext cx="7195185" cy="1198880"/>
          </a:xfrm>
          <a:prstGeom prst="rect">
            <a:avLst/>
          </a:prstGeom>
          <a:noFill/>
        </p:spPr>
        <p:txBody>
          <a:bodyPr wrap="square" rtlCol="0">
            <a:spAutoFit/>
          </a:bodyPr>
          <a:p>
            <a:r>
              <a:rPr lang="en-US" altLang="zh-CN"/>
              <a:t>1.</a:t>
            </a:r>
            <a:r>
              <a:rPr lang="zh-CN" altLang="en-US"/>
              <a:t>高性能，成熟运动控制器，替代国外实时系统方案，</a:t>
            </a:r>
            <a:r>
              <a:rPr lang="zh-CN" altLang="en-US"/>
              <a:t>有成本</a:t>
            </a:r>
            <a:r>
              <a:rPr lang="zh-CN" altLang="en-US"/>
              <a:t>优势</a:t>
            </a:r>
            <a:endParaRPr lang="zh-CN" altLang="en-US"/>
          </a:p>
          <a:p>
            <a:r>
              <a:rPr lang="en-US" altLang="zh-CN"/>
              <a:t>2.</a:t>
            </a:r>
            <a:r>
              <a:rPr lang="zh-CN" altLang="en-US"/>
              <a:t>控制层</a:t>
            </a:r>
            <a:r>
              <a:rPr lang="en-US" altLang="zh-CN"/>
              <a:t>+</a:t>
            </a:r>
            <a:r>
              <a:rPr lang="zh-CN" altLang="en-US"/>
              <a:t>信息层完整</a:t>
            </a:r>
            <a:r>
              <a:rPr lang="zh-CN" altLang="en-US"/>
              <a:t>产品覆盖</a:t>
            </a:r>
            <a:endParaRPr lang="zh-CN" altLang="en-US"/>
          </a:p>
          <a:p>
            <a:r>
              <a:rPr lang="en-US" altLang="zh-CN"/>
              <a:t>3.</a:t>
            </a:r>
            <a:r>
              <a:rPr lang="zh-CN" altLang="en-US"/>
              <a:t>可提供总线</a:t>
            </a:r>
            <a:r>
              <a:rPr lang="en-US" altLang="zh-CN"/>
              <a:t>/</a:t>
            </a:r>
            <a:r>
              <a:rPr lang="zh-CN" altLang="en-US"/>
              <a:t>脉冲方案，减少</a:t>
            </a:r>
            <a:r>
              <a:rPr lang="zh-CN" altLang="en-US"/>
              <a:t>客户原核心</a:t>
            </a:r>
            <a:r>
              <a:rPr lang="zh-CN" altLang="en-US"/>
              <a:t>器件更换</a:t>
            </a:r>
            <a:endParaRPr lang="zh-CN" altLang="en-US"/>
          </a:p>
          <a:p>
            <a:r>
              <a:rPr lang="en-US" altLang="zh-CN"/>
              <a:t>4.</a:t>
            </a:r>
            <a:r>
              <a:rPr lang="zh-CN" altLang="en-US"/>
              <a:t>定制功能块，实现不同机型布局不同快速程序</a:t>
            </a:r>
            <a:r>
              <a:rPr lang="zh-CN" altLang="en-US"/>
              <a:t>匹配</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9"/>
          <p:cNvSpPr txBox="1"/>
          <p:nvPr/>
        </p:nvSpPr>
        <p:spPr>
          <a:xfrm>
            <a:off x="681990" y="474345"/>
            <a:ext cx="4767580" cy="521970"/>
          </a:xfrm>
          <a:prstGeom prst="rect">
            <a:avLst/>
          </a:prstGeom>
          <a:solidFill>
            <a:srgbClr val="C00000"/>
          </a:solidFill>
        </p:spPr>
        <p:txBody>
          <a:bodyPr wrap="square" rtlCol="0">
            <a:spAutoFit/>
          </a:bodyPr>
          <a:p>
            <a:pPr algn="ctr"/>
            <a:r>
              <a:rPr lang="zh-CN" altLang="en-US" sz="2800" b="1" dirty="0">
                <a:solidFill>
                  <a:schemeClr val="bg1"/>
                </a:solidFill>
                <a:ea typeface="微软雅黑" panose="020B0503020204020204" charset="-122"/>
              </a:rPr>
              <a:t>产品</a:t>
            </a:r>
            <a:r>
              <a:rPr lang="zh-CN" altLang="en-US" sz="2800" b="1" dirty="0">
                <a:solidFill>
                  <a:schemeClr val="bg1"/>
                </a:solidFill>
                <a:ea typeface="微软雅黑" panose="020B0503020204020204" charset="-122"/>
              </a:rPr>
              <a:t>介绍</a:t>
            </a:r>
            <a:endParaRPr lang="zh-CN" altLang="en-US" sz="2800" b="1" dirty="0">
              <a:solidFill>
                <a:schemeClr val="bg1"/>
              </a:solidFill>
              <a:ea typeface="微软雅黑" panose="020B0503020204020204" charset="-122"/>
            </a:endParaRPr>
          </a:p>
        </p:txBody>
      </p:sp>
      <p:pic>
        <p:nvPicPr>
          <p:cNvPr id="5" name="图片 4"/>
          <p:cNvPicPr>
            <a:picLocks noChangeAspect="1"/>
          </p:cNvPicPr>
          <p:nvPr>
            <p:custDataLst>
              <p:tags r:id="rId1"/>
            </p:custDataLst>
          </p:nvPr>
        </p:nvPicPr>
        <p:blipFill>
          <a:blip r:embed="rId2"/>
          <a:stretch>
            <a:fillRect/>
          </a:stretch>
        </p:blipFill>
        <p:spPr>
          <a:xfrm>
            <a:off x="1542415" y="1586230"/>
            <a:ext cx="1732915" cy="803275"/>
          </a:xfrm>
          <a:prstGeom prst="rect">
            <a:avLst/>
          </a:prstGeom>
        </p:spPr>
      </p:pic>
      <p:sp>
        <p:nvSpPr>
          <p:cNvPr id="4" name="文本框 3"/>
          <p:cNvSpPr txBox="1"/>
          <p:nvPr/>
        </p:nvSpPr>
        <p:spPr>
          <a:xfrm>
            <a:off x="3718560" y="1471930"/>
            <a:ext cx="4516755" cy="1753235"/>
          </a:xfrm>
          <a:prstGeom prst="rect">
            <a:avLst/>
          </a:prstGeom>
          <a:noFill/>
        </p:spPr>
        <p:txBody>
          <a:bodyPr wrap="square" rtlCol="0">
            <a:spAutoFit/>
          </a:bodyPr>
          <a:p>
            <a:r>
              <a:rPr lang="zh-CN" altLang="en-US"/>
              <a:t>凌臣</a:t>
            </a:r>
            <a:r>
              <a:rPr lang="en-US" altLang="zh-CN"/>
              <a:t>X86</a:t>
            </a:r>
            <a:r>
              <a:rPr lang="zh-CN" altLang="en-US"/>
              <a:t>平台运动</a:t>
            </a:r>
            <a:r>
              <a:rPr lang="zh-CN" altLang="en-US"/>
              <a:t>控制器：</a:t>
            </a:r>
            <a:endParaRPr lang="zh-CN" altLang="en-US"/>
          </a:p>
          <a:p>
            <a:r>
              <a:rPr lang="en-US" altLang="zh-CN"/>
              <a:t>Codesys</a:t>
            </a:r>
            <a:r>
              <a:rPr lang="zh-CN" altLang="en-US"/>
              <a:t>平台，</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支持IEC标准编程语言和PLCopen功能块</a:t>
            </a:r>
            <a:endPar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endParaRPr>
          </a:p>
          <a:p>
            <a:endPar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endParaRPr>
          </a:p>
          <a:p>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支持IEC标准编程语言和PLCopen功能块</a:t>
            </a:r>
            <a:endPar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endParaRPr>
          </a:p>
          <a:p>
            <a:r>
              <a:rPr lang="zh-CN" altLang="en-US"/>
              <a:t>支持</a:t>
            </a:r>
            <a:r>
              <a:rPr lang="en-US" altLang="zh-CN"/>
              <a:t>M</a:t>
            </a:r>
            <a:r>
              <a:rPr lang="en-US" altLang="zh-CN"/>
              <a:t>odbus TCP,</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234950" y="1172845"/>
            <a:ext cx="6363970" cy="447865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工控机</a:t>
            </a:r>
            <a:endParaRPr lang="zh-CN" altLang="en-US">
              <a:solidFill>
                <a:schemeClr val="tx1"/>
              </a:solidFill>
            </a:endParaRPr>
          </a:p>
        </p:txBody>
      </p:sp>
      <p:sp>
        <p:nvSpPr>
          <p:cNvPr id="2" name="矩形 1"/>
          <p:cNvSpPr/>
          <p:nvPr/>
        </p:nvSpPr>
        <p:spPr>
          <a:xfrm>
            <a:off x="1670685" y="1537335"/>
            <a:ext cx="3846195" cy="1275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windows </a:t>
            </a:r>
            <a:r>
              <a:rPr lang="zh-CN" altLang="en-US"/>
              <a:t>做</a:t>
            </a:r>
            <a:r>
              <a:rPr lang="en-US" altLang="zh-CN"/>
              <a:t>hmi</a:t>
            </a:r>
            <a:endParaRPr lang="en-US" altLang="zh-CN"/>
          </a:p>
        </p:txBody>
      </p:sp>
      <p:sp>
        <p:nvSpPr>
          <p:cNvPr id="3" name="矩形 2"/>
          <p:cNvSpPr/>
          <p:nvPr>
            <p:custDataLst>
              <p:tags r:id="rId1"/>
            </p:custDataLst>
          </p:nvPr>
        </p:nvSpPr>
        <p:spPr>
          <a:xfrm>
            <a:off x="1670685" y="3806825"/>
            <a:ext cx="3846195" cy="1275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rt linux </a:t>
            </a:r>
            <a:r>
              <a:rPr lang="zh-CN" altLang="en-US"/>
              <a:t>跑</a:t>
            </a:r>
            <a:r>
              <a:rPr lang="en-US" altLang="zh-CN"/>
              <a:t>codesys</a:t>
            </a:r>
            <a:endParaRPr lang="en-US" altLang="zh-CN"/>
          </a:p>
        </p:txBody>
      </p:sp>
      <p:sp>
        <p:nvSpPr>
          <p:cNvPr id="4" name="矩形 3"/>
          <p:cNvSpPr/>
          <p:nvPr/>
        </p:nvSpPr>
        <p:spPr>
          <a:xfrm>
            <a:off x="427990" y="1515745"/>
            <a:ext cx="1177925" cy="3707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hypervisor</a:t>
            </a:r>
            <a:endParaRPr lang="en-US" altLang="zh-CN"/>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9.xml><?xml version="1.0" encoding="utf-8"?>
<p:tagLst xmlns:p="http://schemas.openxmlformats.org/presentationml/2006/main">
  <p:tag name="KSO_WM_UNIT_PLACING_PICTURE_USER_VIEWPORT" val="{&quot;height&quot;:7031,&quot;width&quot;:9944}"/>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PLACING_PICTURE_USER_VIEWPORT" val="{&quot;height&quot;:2572,&quot;width&quot;:11974}"/>
</p:tagLst>
</file>

<file path=ppt/tags/tag51.xml><?xml version="1.0" encoding="utf-8"?>
<p:tagLst xmlns:p="http://schemas.openxmlformats.org/presentationml/2006/main">
  <p:tag name="KSO_WM_UNIT_PLACING_PICTURE_USER_VIEWPORT" val="{&quot;height&quot;:6620,&quot;width&quot;:4790}"/>
</p:tagLst>
</file>

<file path=ppt/tags/tag5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6011*3211*776*776"/>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COMMONDATA" val="eyJoZGlkIjoiNzMyOTE5ZjAwMGIwYWViNWQ2NDdiZDg2NjUzNGEzZGUifQ=="/>
  <p:tag name="KSO_WPP_MARK_KEY" val="7e12c7cb-25e2-49fc-8a55-ca15768be5ad"/>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853</Words>
  <Application>WPS 演示</Application>
  <PresentationFormat>宽屏</PresentationFormat>
  <Paragraphs>58</Paragraphs>
  <Slides>10</Slides>
  <Notes>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10</vt:i4>
      </vt:variant>
    </vt:vector>
  </HeadingPairs>
  <TitlesOfParts>
    <vt:vector size="18" baseType="lpstr">
      <vt:lpstr>Arial</vt:lpstr>
      <vt:lpstr>宋体</vt:lpstr>
      <vt:lpstr>Wingdings</vt:lpstr>
      <vt:lpstr>Wingdings</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峰的啦啦啦</cp:lastModifiedBy>
  <cp:revision>165</cp:revision>
  <dcterms:created xsi:type="dcterms:W3CDTF">2019-06-19T02:08:00Z</dcterms:created>
  <dcterms:modified xsi:type="dcterms:W3CDTF">2023-05-04T07:09:08Z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9A1658C47F064BDDB7CD411DC7FA2DB0</vt:lpwstr>
  </property>
</Properties>
</file>