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1587" r:id="rId2"/>
    <p:sldId id="1756" r:id="rId3"/>
    <p:sldId id="1758" r:id="rId4"/>
    <p:sldId id="1759" r:id="rId5"/>
    <p:sldId id="1777" r:id="rId6"/>
    <p:sldId id="1778" r:id="rId7"/>
    <p:sldId id="1760" r:id="rId8"/>
    <p:sldId id="1762" r:id="rId9"/>
    <p:sldId id="1763" r:id="rId10"/>
    <p:sldId id="1764" r:id="rId11"/>
    <p:sldId id="1795" r:id="rId12"/>
    <p:sldId id="1765" r:id="rId13"/>
    <p:sldId id="1768" r:id="rId14"/>
    <p:sldId id="1769" r:id="rId15"/>
    <p:sldId id="1770" r:id="rId16"/>
    <p:sldId id="1771" r:id="rId17"/>
    <p:sldId id="1772" r:id="rId18"/>
    <p:sldId id="1773" r:id="rId19"/>
    <p:sldId id="1794" r:id="rId20"/>
    <p:sldId id="1594" r:id="rId21"/>
  </p:sldIdLst>
  <p:sldSz cx="9144000" cy="5143500" type="screen16x9"/>
  <p:notesSz cx="7099300" cy="10234613"/>
  <p:custDataLst>
    <p:tags r:id="rId2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05" userDrawn="1">
          <p15:clr>
            <a:srgbClr val="A4A3A4"/>
          </p15:clr>
        </p15:guide>
        <p15:guide id="4" pos="28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BM" initials="I" lastIdx="3" clrIdx="0"/>
  <p:cmAuthor id="1" name="lsis" initials="l" lastIdx="3" clrIdx="0"/>
  <p:cmAuthor id="3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EC35A"/>
    <a:srgbClr val="008CCF"/>
    <a:srgbClr val="78C040"/>
    <a:srgbClr val="028DCF"/>
    <a:srgbClr val="F6F6F6"/>
    <a:srgbClr val="202630"/>
    <a:srgbClr val="77BF43"/>
    <a:srgbClr val="64B79E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95" autoAdjust="0"/>
    <p:restoredTop sz="96261" autoAdjust="0"/>
  </p:normalViewPr>
  <p:slideViewPr>
    <p:cSldViewPr showGuides="1">
      <p:cViewPr varScale="1">
        <p:scale>
          <a:sx n="114" d="100"/>
          <a:sy n="114" d="100"/>
        </p:scale>
        <p:origin x="446" y="91"/>
      </p:cViewPr>
      <p:guideLst>
        <p:guide orient="horz" pos="1620"/>
        <p:guide pos="2880"/>
        <p:guide orient="horz" pos="1605"/>
        <p:guide pos="2878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26C39E3-8B35-45E3-BC29-94A677D6CBB9}" type="datetimeFigureOut">
              <a:rPr lang="zh-CN" altLang="en-US" smtClean="0"/>
              <a:t>2024/11/20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A07EF41-3694-421D-B7BE-BF93C347822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215" y="4731385"/>
            <a:ext cx="15544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400-036-0876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0"/>
            <a:ext cx="8143875" cy="771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128492" y="4829175"/>
            <a:ext cx="1352193" cy="161925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95301" y="4829175"/>
            <a:ext cx="2994128" cy="161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43089" y="4829175"/>
            <a:ext cx="1996086" cy="161925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 flipV="1">
            <a:off x="107242" y="4921425"/>
            <a:ext cx="3250004" cy="165538"/>
            <a:chOff x="7858662" y="362607"/>
            <a:chExt cx="4333338" cy="220717"/>
          </a:xfrm>
        </p:grpSpPr>
        <p:sp>
          <p:nvSpPr>
            <p:cNvPr id="9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EC9CC9A-691B-F94B-9DD0-B59C4F8D2435}" type="datetimeFigureOut">
              <a:rPr kumimoji="1" lang="zh-CN" altLang="en-US" smtClean="0"/>
              <a:t>2024/11/20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34CBF0F-8388-3A4F-87D9-F297F67C7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13460" y="1357000"/>
            <a:ext cx="8317083" cy="2642576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13995" indent="-213995" algn="ctr">
              <a:buNone/>
              <a:defRPr lang="de-DE" dirty="0"/>
            </a:lvl1pPr>
          </a:lstStyle>
          <a:p>
            <a:r>
              <a:rPr lang="zh-CN" altLang="en-US" noProof="0" dirty="0"/>
              <a:t>请插入图片</a:t>
            </a:r>
            <a:endParaRPr lang="en-US" noProof="0" dirty="0"/>
          </a:p>
        </p:txBody>
      </p:sp>
      <p:sp>
        <p:nvSpPr>
          <p:cNvPr id="36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12010" y="685957"/>
            <a:ext cx="8317082" cy="4858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>
            <a:lvl1pPr>
              <a:defRPr lang="en-US" sz="2100" b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defTabSz="815975">
              <a:lnSpc>
                <a:spcPct val="130000"/>
              </a:lnSpc>
            </a:pPr>
            <a:r>
              <a:rPr lang="zh-CN" altLang="en-US" noProof="0" dirty="0"/>
              <a:t>请插入幻灯片主题</a:t>
            </a:r>
            <a:endParaRPr lang="en-US" noProof="0" dirty="0"/>
          </a:p>
        </p:txBody>
      </p:sp>
      <p:sp>
        <p:nvSpPr>
          <p:cNvPr id="3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413460" y="4083173"/>
            <a:ext cx="5373699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图片备注</a:t>
            </a:r>
            <a:endParaRPr lang="de-DE" dirty="0"/>
          </a:p>
        </p:txBody>
      </p:sp>
      <p:sp>
        <p:nvSpPr>
          <p:cNvPr id="38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412009" y="4568562"/>
            <a:ext cx="189025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t>‹#›</a:t>
            </a:fld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20320"/>
            <a:ext cx="9144000" cy="291592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13202" y="3518144"/>
            <a:ext cx="6046221" cy="0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333856" y="3896588"/>
            <a:ext cx="2576646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地址：</a:t>
            </a:r>
            <a:r>
              <a:rPr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苏州市高新区滨河路625号创业大厦5号楼6楼</a:t>
            </a:r>
          </a:p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en-US" altLang="zh-CN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http://www.szpcbase.com/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334010" y="3667760"/>
            <a:ext cx="230378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苏州市凌臣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采集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计算机有限公司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43124" y="357105"/>
            <a:ext cx="582291" cy="146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74458" y="341329"/>
            <a:ext cx="1143000" cy="189865"/>
          </a:xfrm>
          <a:prstGeom prst="rect">
            <a:avLst/>
          </a:prstGeom>
          <a:noFill/>
        </p:spPr>
        <p:txBody>
          <a:bodyPr wrap="none" lIns="68537" tIns="34268" rIns="68537" bIns="34268">
            <a:spAutoFit/>
          </a:bodyPr>
          <a:lstStyle/>
          <a:p>
            <a:pPr algn="ctr">
              <a:defRPr/>
            </a:pPr>
            <a:r>
              <a:rPr lang="zh-CN" altLang="en-US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 </a:t>
            </a:r>
            <a:r>
              <a:rPr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工业</a:t>
            </a:r>
            <a:r>
              <a:rPr lang="zh-CN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控制</a:t>
            </a:r>
            <a:endParaRPr lang="zh-CN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rcRect l="34731" t="28232" r="32119" b="23267"/>
          <a:stretch>
            <a:fillRect/>
          </a:stretch>
        </p:blipFill>
        <p:spPr>
          <a:xfrm>
            <a:off x="6940550" y="1541145"/>
            <a:ext cx="1105535" cy="153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5870" y="531495"/>
            <a:ext cx="1725930" cy="2656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5600" y="2263140"/>
            <a:ext cx="1643380" cy="1046480"/>
          </a:xfrm>
          <a:prstGeom prst="rect">
            <a:avLst/>
          </a:prstGeom>
        </p:spPr>
      </p:pic>
      <p:pic>
        <p:nvPicPr>
          <p:cNvPr id="17" name="图片 16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1907540" y="1564005"/>
            <a:ext cx="1370330" cy="762635"/>
          </a:xfrm>
          <a:prstGeom prst="rect">
            <a:avLst/>
          </a:prstGeom>
        </p:spPr>
      </p:pic>
      <p:pic>
        <p:nvPicPr>
          <p:cNvPr id="18" name="图片 17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2339340" y="1708150"/>
            <a:ext cx="1327785" cy="739140"/>
          </a:xfrm>
          <a:prstGeom prst="rect">
            <a:avLst/>
          </a:prstGeom>
        </p:spPr>
      </p:pic>
      <p:sp>
        <p:nvSpPr>
          <p:cNvPr id="19" name="AutoShape 4"/>
          <p:cNvSpPr/>
          <p:nvPr userDrawn="1"/>
        </p:nvSpPr>
        <p:spPr bwMode="auto">
          <a:xfrm>
            <a:off x="0" y="843280"/>
            <a:ext cx="5500370" cy="5892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Companies in line with technology</a:t>
            </a:r>
          </a:p>
        </p:txBody>
      </p:sp>
      <p:pic>
        <p:nvPicPr>
          <p:cNvPr id="20" name="图片 19" descr="工控机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5445" y="2433320"/>
            <a:ext cx="1522095" cy="706120"/>
          </a:xfrm>
          <a:prstGeom prst="rect">
            <a:avLst/>
          </a:prstGeom>
        </p:spPr>
      </p:pic>
      <p:pic>
        <p:nvPicPr>
          <p:cNvPr id="21" name="图片 20" descr="PLC-808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6175" y="2544445"/>
            <a:ext cx="320040" cy="601345"/>
          </a:xfrm>
          <a:prstGeom prst="rect">
            <a:avLst/>
          </a:prstGeom>
        </p:spPr>
      </p:pic>
      <p:pic>
        <p:nvPicPr>
          <p:cNvPr id="22" name="图片 21" descr="PLC-120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9250" y="2479675"/>
            <a:ext cx="659130" cy="685165"/>
          </a:xfrm>
          <a:prstGeom prst="rect">
            <a:avLst/>
          </a:prstGeom>
        </p:spPr>
      </p:pic>
      <p:pic>
        <p:nvPicPr>
          <p:cNvPr id="23" name="图片 22" descr="PLC-15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82520" y="2479675"/>
            <a:ext cx="728345" cy="640715"/>
          </a:xfrm>
          <a:prstGeom prst="rect">
            <a:avLst/>
          </a:prstGeom>
        </p:spPr>
      </p:pic>
      <p:pic>
        <p:nvPicPr>
          <p:cNvPr id="25" name="图片 24" descr="LC1100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3575" y="2484120"/>
            <a:ext cx="99187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4" name="图片 3" descr="LCT logo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740650" y="195580"/>
            <a:ext cx="1260475" cy="332740"/>
          </a:xfrm>
          <a:prstGeom prst="rect">
            <a:avLst/>
          </a:prstGeom>
        </p:spPr>
      </p:pic>
      <p:grpSp>
        <p:nvGrpSpPr>
          <p:cNvPr id="8194" name="组合 4"/>
          <p:cNvGrpSpPr/>
          <p:nvPr userDrawn="1"/>
        </p:nvGrpSpPr>
        <p:grpSpPr>
          <a:xfrm>
            <a:off x="179706" y="4618355"/>
            <a:ext cx="4792133" cy="41275"/>
            <a:chOff x="286711" y="714104"/>
            <a:chExt cx="4790386" cy="41870"/>
          </a:xfrm>
        </p:grpSpPr>
        <p:cxnSp>
          <p:nvCxnSpPr>
            <p:cNvPr id="6" name="直接连接符 5"/>
            <p:cNvCxnSpPr/>
            <p:nvPr userDrawn="1">
              <p:custDataLst>
                <p:tags r:id="rId19"/>
              </p:custDataLst>
            </p:nvPr>
          </p:nvCxnSpPr>
          <p:spPr>
            <a:xfrm>
              <a:off x="286711" y="714104"/>
              <a:ext cx="4790386" cy="0"/>
            </a:xfrm>
            <a:prstGeom prst="line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 userDrawn="1">
              <p:custDataLst>
                <p:tags r:id="rId20"/>
              </p:custDataLst>
            </p:nvPr>
          </p:nvCxnSpPr>
          <p:spPr>
            <a:xfrm>
              <a:off x="286711" y="755974"/>
              <a:ext cx="4790386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26" name="文本框 7"/>
          <p:cNvSpPr txBox="1"/>
          <p:nvPr userDrawn="1">
            <p:custDataLst>
              <p:tags r:id="rId18"/>
            </p:custDataLst>
          </p:nvPr>
        </p:nvSpPr>
        <p:spPr>
          <a:xfrm>
            <a:off x="179705" y="4732020"/>
            <a:ext cx="47707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苏州市凌臣采集计算机有限公司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6" Type="http://schemas.openxmlformats.org/officeDocument/2006/relationships/image" Target="../media/image19.emf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ïṣ1îḍe"/>
          <p:cNvSpPr/>
          <p:nvPr userDrawn="1"/>
        </p:nvSpPr>
        <p:spPr>
          <a:xfrm>
            <a:off x="7308215" y="50800"/>
            <a:ext cx="1727200" cy="6762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2" name="图片 1" descr="工业网络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63888" y="899449"/>
            <a:ext cx="5183361" cy="3665164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260" y="123825"/>
            <a:ext cx="1667510" cy="494665"/>
          </a:xfrm>
          <a:prstGeom prst="rect">
            <a:avLst/>
          </a:prstGeom>
        </p:spPr>
      </p:pic>
      <p:sp>
        <p:nvSpPr>
          <p:cNvPr id="17409" name="文本框 1"/>
          <p:cNvSpPr txBox="1"/>
          <p:nvPr/>
        </p:nvSpPr>
        <p:spPr>
          <a:xfrm>
            <a:off x="-108520" y="578887"/>
            <a:ext cx="7847354" cy="1178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凌臣科技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手机后盖贴标设备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结案报告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7504" y="123478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项目需求与解决方案</a:t>
            </a:r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伺服部分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9512" y="628015"/>
            <a:ext cx="4954905" cy="34559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问题点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伺服上电后、轴高速运动中部分轴啸叫、抖动；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利用安驰伺服调试软件多次整定后效果不明显；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机构条件较差，影响伺服运行精度；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处理方案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1.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机构方面：首先调整伺服轴机构，调整皮带松紧状态及同步轮位置，使轴在行程内皮带不磨到同步轮边缘；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上料模组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轴、下料模组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轴增加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减速机；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2.PLC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程序方面：伺服启动参数增加“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16#2001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16#31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Adptive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notch mode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且值为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；减小加减速；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3.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伺服调试方面：调整如下参数：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C01_13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速度前馈来源选择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C01_14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速度前馈百分比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C01_16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转矩前馈来源选择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C01_17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转矩前馈百分比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；自调整模式中，第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位置环增益、第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速度环增益、第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速度环位置增益、第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转矩指令滤波截止频率等；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1347" y="615317"/>
            <a:ext cx="3576320" cy="36373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0133BB2-AE57-C1ED-FA12-DAACCCAB4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491629"/>
            <a:ext cx="5959830" cy="3131491"/>
          </a:xfrm>
          <a:prstGeom prst="rect">
            <a:avLst/>
          </a:prstGeom>
        </p:spPr>
      </p:pic>
      <p:sp>
        <p:nvSpPr>
          <p:cNvPr id="2" name="文本框 2">
            <a:extLst>
              <a:ext uri="{FF2B5EF4-FFF2-40B4-BE49-F238E27FC236}">
                <a16:creationId xmlns:a16="http://schemas.microsoft.com/office/drawing/2014/main" id="{5062E5BF-7530-DE44-FBDA-5F10F86563A0}"/>
              </a:ext>
            </a:extLst>
          </p:cNvPr>
          <p:cNvSpPr txBox="1"/>
          <p:nvPr/>
        </p:nvSpPr>
        <p:spPr>
          <a:xfrm>
            <a:off x="0" y="520380"/>
            <a:ext cx="8964488" cy="971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l"/>
            <a:r>
              <a:rPr lang="zh-CN" altLang="en-US" sz="1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贴标后气缸异常顶起问题：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机台在自动运行中时，贴标模组在完成贴标去相机复检位置时，同步搬运气缸顶起，与贴标模组有干涉；</a:t>
            </a:r>
          </a:p>
          <a:p>
            <a:pPr algn="l"/>
            <a:r>
              <a:rPr lang="zh-CN" altLang="en-US" sz="1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问题原因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为提升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CT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，机台运行速度较快，程序逻辑出现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BUG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，程序里允许同步搬运标志位被重复置位，从而使气缸动作，发生撞击；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处理方案：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优化程序，解决重复置位问题。同时增加允许贴标次数计数、搬运次数计数、贴标计数，并进行比较判断。当计数不一致时，说明标志位错误，机台停机报警；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主要解决方案前后前后对比，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以及标志位次数判断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部分程序对比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4EC9B0D-A5B5-1C37-FDBF-B95201A3283C}"/>
              </a:ext>
            </a:extLst>
          </p:cNvPr>
          <p:cNvSpPr txBox="1"/>
          <p:nvPr/>
        </p:nvSpPr>
        <p:spPr>
          <a:xfrm>
            <a:off x="107504" y="123478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项目需求与解决方案</a:t>
            </a:r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贴标部分</a:t>
            </a:r>
          </a:p>
        </p:txBody>
      </p:sp>
    </p:spTree>
    <p:extLst>
      <p:ext uri="{BB962C8B-B14F-4D97-AF65-F5344CB8AC3E}">
        <p14:creationId xmlns:p14="http://schemas.microsoft.com/office/powerpoint/2010/main" val="1645801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总结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9512" y="699542"/>
            <a:ext cx="8368030" cy="28083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该项目使用我司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PLC,HMI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以及相配套的远程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IO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与伺服系统，能够完成中型设备的开发，且运行稳定。亦搭配了视觉系统，市面常规的设备开发需求，我司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已能满足。</a:t>
            </a:r>
          </a:p>
          <a:p>
            <a:pPr marL="285750" indent="-285750" algn="l">
              <a:buFont typeface="Wingdings" panose="05000000000000000000" pitchFamily="2" charset="2"/>
              <a:buChar char="u"/>
            </a:pP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该套设备较为标准的开发流程可作为后续推广的应用案例。</a:t>
            </a:r>
          </a:p>
          <a:p>
            <a:pPr marL="285750" indent="-285750" algn="l">
              <a:buFont typeface="Wingdings" panose="05000000000000000000" pitchFamily="2" charset="2"/>
              <a:buChar char="u"/>
            </a:pP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该套设备中包含了大量的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位置偏移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计算，增强了操作即换型的便利性，降低了的对客户操作人员的能力需求，客户可以更快上手。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pitchFamily="2" charset="2"/>
              <a:buChar char="u"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该设备整机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CT3.5s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，后续优化可以达到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3.2s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相机检测精度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GRR 0.02mm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CRR 0.01mm;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1" y="520065"/>
            <a:ext cx="4824596" cy="3234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16E9B8-DF8D-60E4-2CE1-390D4F4CA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1" y="987574"/>
            <a:ext cx="5928926" cy="33968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1" y="520065"/>
            <a:ext cx="4752588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5040573-8BF5-84B0-DC3B-62B9D80A6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9408"/>
            <a:ext cx="5904656" cy="360610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190" y="843280"/>
            <a:ext cx="5999249" cy="37204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7065" y="915670"/>
            <a:ext cx="5792414" cy="35921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931" y="843915"/>
            <a:ext cx="5847707" cy="36264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437" y="915670"/>
            <a:ext cx="5838491" cy="36207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设备运行视频</a:t>
            </a:r>
          </a:p>
        </p:txBody>
      </p:sp>
      <p:pic>
        <p:nvPicPr>
          <p:cNvPr id="5" name="f9a547d4adb4fe8173f9ce5f1b82a0b5">
            <a:hlinkClick r:id="" action="ppaction://media"/>
            <a:extLst>
              <a:ext uri="{FF2B5EF4-FFF2-40B4-BE49-F238E27FC236}">
                <a16:creationId xmlns:a16="http://schemas.microsoft.com/office/drawing/2014/main" id="{37EE0843-18CB-2DE1-733F-0ACCB93F85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395" y="796939"/>
            <a:ext cx="6450925" cy="3655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028440" y="123190"/>
            <a:ext cx="916940" cy="421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2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1460" y="627380"/>
            <a:ext cx="2840355" cy="3786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项目概述</a:t>
            </a:r>
          </a:p>
          <a:p>
            <a:pPr algn="l"/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项目执行</a:t>
            </a:r>
          </a:p>
          <a:p>
            <a:pPr algn="l"/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工艺流程</a:t>
            </a:r>
          </a:p>
          <a:p>
            <a:pPr algn="l"/>
            <a:b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项目需求与解决方案</a:t>
            </a:r>
          </a:p>
          <a:p>
            <a:pPr algn="l"/>
            <a:b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总结</a:t>
            </a:r>
          </a:p>
          <a:p>
            <a:pPr algn="l"/>
            <a:b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83485" y="2860040"/>
            <a:ext cx="29756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公司总部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／苏州市凌臣采集计算机有限公司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苏州市相城区巨华路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　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网站地址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en-US" altLang="zh-C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www.szpcbase.com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24275" y="2059940"/>
            <a:ext cx="385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苏州市凌臣采集计算机有限公司</a:t>
            </a: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780155" y="2423160"/>
            <a:ext cx="3331210" cy="5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 descr="LCT 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91640" y="2139315"/>
            <a:ext cx="2032635" cy="5365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724275" y="2436495"/>
            <a:ext cx="43389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</a:rPr>
              <a:t>Suzhou Lingchen Acquisition Computer Co.,Ltd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A6424F-B48D-419F-7CB9-D27F8933E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28" y="1143045"/>
            <a:ext cx="5352652" cy="333429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6830" y="51435"/>
            <a:ext cx="150177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项目概述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3990" y="627380"/>
            <a:ext cx="7409815" cy="296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客户研发一套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手机后盖模组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贴码设备，由我司完成控制系统的开发。</a:t>
            </a:r>
          </a:p>
          <a:p>
            <a:pPr algn="l"/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以下为该设备结构示意图。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73990" y="2752670"/>
            <a:ext cx="99123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</a:rPr>
              <a:t>贴标模组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98104" y="1436660"/>
            <a:ext cx="99123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</a:rPr>
              <a:t>上料模组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1020" y="3571478"/>
            <a:ext cx="112286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</a:rPr>
              <a:t>打印机模组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8DB0465-62F0-8F1A-2C6F-B95FCB7C9DA2}"/>
              </a:ext>
            </a:extLst>
          </p:cNvPr>
          <p:cNvCxnSpPr>
            <a:cxnSpLocks/>
          </p:cNvCxnSpPr>
          <p:nvPr/>
        </p:nvCxnSpPr>
        <p:spPr>
          <a:xfrm flipH="1">
            <a:off x="1259632" y="1563638"/>
            <a:ext cx="28803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7A9B63A-4BFC-5544-8CA0-99761B59E56A}"/>
              </a:ext>
            </a:extLst>
          </p:cNvPr>
          <p:cNvCxnSpPr>
            <a:cxnSpLocks/>
          </p:cNvCxnSpPr>
          <p:nvPr/>
        </p:nvCxnSpPr>
        <p:spPr>
          <a:xfrm flipH="1">
            <a:off x="1259632" y="2931790"/>
            <a:ext cx="20882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3A21DF9-8114-9BCA-D80F-C65AA5BD3B56}"/>
              </a:ext>
            </a:extLst>
          </p:cNvPr>
          <p:cNvCxnSpPr>
            <a:cxnSpLocks/>
          </p:cNvCxnSpPr>
          <p:nvPr/>
        </p:nvCxnSpPr>
        <p:spPr>
          <a:xfrm flipH="1">
            <a:off x="1259632" y="3723878"/>
            <a:ext cx="190904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6904F56-74E0-F972-4E7F-6D65E3D4EE9B}"/>
              </a:ext>
            </a:extLst>
          </p:cNvPr>
          <p:cNvCxnSpPr>
            <a:cxnSpLocks/>
          </p:cNvCxnSpPr>
          <p:nvPr/>
        </p:nvCxnSpPr>
        <p:spPr>
          <a:xfrm flipV="1">
            <a:off x="5436096" y="2931790"/>
            <a:ext cx="2016224" cy="12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33DE504-1EBD-82B3-D4FE-675503F57B97}"/>
              </a:ext>
            </a:extLst>
          </p:cNvPr>
          <p:cNvCxnSpPr>
            <a:cxnSpLocks/>
          </p:cNvCxnSpPr>
          <p:nvPr/>
        </p:nvCxnSpPr>
        <p:spPr>
          <a:xfrm>
            <a:off x="5455223" y="2140904"/>
            <a:ext cx="199709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F697BFE8-B9D7-89F0-8BE5-7B1B63AE4F68}"/>
              </a:ext>
            </a:extLst>
          </p:cNvPr>
          <p:cNvCxnSpPr>
            <a:cxnSpLocks/>
          </p:cNvCxnSpPr>
          <p:nvPr/>
        </p:nvCxnSpPr>
        <p:spPr>
          <a:xfrm>
            <a:off x="5028108" y="3616007"/>
            <a:ext cx="24242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AE64A96E-00C6-6582-E28B-5DC27DECD245}"/>
              </a:ext>
            </a:extLst>
          </p:cNvPr>
          <p:cNvSpPr txBox="1"/>
          <p:nvPr/>
        </p:nvSpPr>
        <p:spPr>
          <a:xfrm>
            <a:off x="7465786" y="1965166"/>
            <a:ext cx="1426694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</a:rPr>
              <a:t>空</a:t>
            </a:r>
            <a:r>
              <a:rPr lang="en-US" altLang="zh-CN" sz="1400" b="1" dirty="0">
                <a:solidFill>
                  <a:schemeClr val="accent1"/>
                </a:solidFill>
              </a:rPr>
              <a:t>tray</a:t>
            </a:r>
            <a:r>
              <a:rPr lang="zh-CN" altLang="en-US" sz="1400" b="1" dirty="0">
                <a:solidFill>
                  <a:schemeClr val="accent1"/>
                </a:solidFill>
              </a:rPr>
              <a:t>搬运模组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C849C72-6F5E-3F34-12D1-A99CDB04E9D4}"/>
              </a:ext>
            </a:extLst>
          </p:cNvPr>
          <p:cNvSpPr txBox="1"/>
          <p:nvPr/>
        </p:nvSpPr>
        <p:spPr>
          <a:xfrm>
            <a:off x="7473970" y="2779390"/>
            <a:ext cx="99123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</a:rPr>
              <a:t>下料模组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27E9A1E-28D8-D63F-C9D2-FCB75CB0E143}"/>
              </a:ext>
            </a:extLst>
          </p:cNvPr>
          <p:cNvSpPr txBox="1"/>
          <p:nvPr/>
        </p:nvSpPr>
        <p:spPr>
          <a:xfrm>
            <a:off x="7471429" y="3463607"/>
            <a:ext cx="1349043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</a:rPr>
              <a:t>同步搬运模组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830" y="51435"/>
            <a:ext cx="2664460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项目执行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项目开发时间线</a:t>
            </a:r>
          </a:p>
        </p:txBody>
      </p:sp>
      <p:sp>
        <p:nvSpPr>
          <p:cNvPr id="6" name="圆角矩形 5"/>
          <p:cNvSpPr/>
          <p:nvPr>
            <p:custDataLst>
              <p:tags r:id="rId1"/>
            </p:custDataLst>
          </p:nvPr>
        </p:nvSpPr>
        <p:spPr>
          <a:xfrm>
            <a:off x="1256665" y="2282190"/>
            <a:ext cx="904240" cy="30861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项目会议</a:t>
            </a:r>
          </a:p>
        </p:txBody>
      </p:sp>
      <p:sp>
        <p:nvSpPr>
          <p:cNvPr id="7" name="圆角矩形 6"/>
          <p:cNvSpPr/>
          <p:nvPr>
            <p:custDataLst>
              <p:tags r:id="rId2"/>
            </p:custDataLst>
          </p:nvPr>
        </p:nvSpPr>
        <p:spPr>
          <a:xfrm>
            <a:off x="3018155" y="2282190"/>
            <a:ext cx="904240" cy="30861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程序开发</a:t>
            </a: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4780280" y="2282190"/>
            <a:ext cx="904240" cy="30861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厂内调试</a:t>
            </a:r>
          </a:p>
        </p:txBody>
      </p:sp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6542405" y="2282190"/>
            <a:ext cx="904240" cy="30861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终端调试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256665" y="1778000"/>
            <a:ext cx="865505" cy="418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2024.10.23</a:t>
            </a:r>
          </a:p>
          <a:p>
            <a:r>
              <a:rPr lang="zh-CN" altLang="en-US" sz="800" dirty="0"/>
              <a:t>客户会议了解项目需求</a:t>
            </a: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>
            <a:off x="2174240" y="2353945"/>
            <a:ext cx="804545" cy="1651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3018155" y="1706245"/>
            <a:ext cx="865505" cy="548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2024.10.24-2024.10.27</a:t>
            </a:r>
          </a:p>
          <a:p>
            <a:r>
              <a:rPr lang="zh-CN" altLang="en-US" sz="800" dirty="0"/>
              <a:t>程序开发，功能测试</a:t>
            </a:r>
          </a:p>
        </p:txBody>
      </p:sp>
      <p:sp>
        <p:nvSpPr>
          <p:cNvPr id="15" name="右箭头 14"/>
          <p:cNvSpPr/>
          <p:nvPr>
            <p:custDataLst>
              <p:tags r:id="rId8"/>
            </p:custDataLst>
          </p:nvPr>
        </p:nvSpPr>
        <p:spPr>
          <a:xfrm>
            <a:off x="3961765" y="2353945"/>
            <a:ext cx="804545" cy="1651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4795520" y="1689735"/>
            <a:ext cx="865505" cy="548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2024.10.28-2024.11.4</a:t>
            </a:r>
            <a:r>
              <a:rPr lang="zh-CN" altLang="en-US" sz="800" dirty="0"/>
              <a:t>厂内调试，完成出厂</a:t>
            </a:r>
            <a:r>
              <a:rPr lang="zh-CN" altLang="en-US" sz="800" dirty="0">
                <a:sym typeface="+mn-ea"/>
              </a:rPr>
              <a:t>需求</a:t>
            </a:r>
            <a:endParaRPr lang="zh-CN" altLang="en-US" sz="800" dirty="0"/>
          </a:p>
        </p:txBody>
      </p:sp>
      <p:sp>
        <p:nvSpPr>
          <p:cNvPr id="17" name="右箭头 16"/>
          <p:cNvSpPr/>
          <p:nvPr>
            <p:custDataLst>
              <p:tags r:id="rId10"/>
            </p:custDataLst>
          </p:nvPr>
        </p:nvSpPr>
        <p:spPr>
          <a:xfrm>
            <a:off x="5718175" y="2353945"/>
            <a:ext cx="804545" cy="1651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6581140" y="1689735"/>
            <a:ext cx="865505" cy="548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00" dirty="0"/>
              <a:t>2024.11.5-2024.11.14</a:t>
            </a:r>
          </a:p>
          <a:p>
            <a:r>
              <a:rPr lang="zh-CN" altLang="en-US" sz="800" dirty="0"/>
              <a:t>终端调试，完成客户</a:t>
            </a:r>
            <a:r>
              <a:rPr lang="zh-CN" altLang="en-US" sz="800" dirty="0">
                <a:sym typeface="+mn-ea"/>
              </a:rPr>
              <a:t>需求</a:t>
            </a:r>
            <a:endParaRPr lang="zh-CN" altLang="en-US" sz="8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07950" y="425450"/>
            <a:ext cx="1259840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zh-CN" altLang="en-US" sz="12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830" y="51435"/>
            <a:ext cx="2664460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项目执行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现场实物图</a:t>
            </a:r>
            <a:r>
              <a:rPr lang="en-US" altLang="zh-CN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07950" y="425450"/>
            <a:ext cx="1259840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zh-CN" altLang="en-US" sz="12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A26507-96CF-14B6-EB10-D810A435F8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1" y="589280"/>
            <a:ext cx="4478861" cy="4135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90CDC1E-2B60-01CE-A306-566D5720FB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11" y="589280"/>
            <a:ext cx="3801613" cy="19093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26D2AB7-5644-47D5-B780-E889DCDE0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20" y="2498679"/>
            <a:ext cx="3811404" cy="22259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6830" y="-20320"/>
            <a:ext cx="2664460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项目执行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设备硬件组态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F8A3B80-8958-1F88-6246-B347EBA34B00}"/>
              </a:ext>
            </a:extLst>
          </p:cNvPr>
          <p:cNvGrpSpPr/>
          <p:nvPr/>
        </p:nvGrpSpPr>
        <p:grpSpPr>
          <a:xfrm>
            <a:off x="323528" y="411510"/>
            <a:ext cx="8208912" cy="3919205"/>
            <a:chOff x="323528" y="253956"/>
            <a:chExt cx="8208912" cy="3919205"/>
          </a:xfrm>
        </p:grpSpPr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A5364F13-4C02-F89F-C232-E80683C0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631" y="1229302"/>
              <a:ext cx="567325" cy="826081"/>
            </a:xfrm>
            <a:prstGeom prst="rect">
              <a:avLst/>
            </a:prstGeom>
          </p:spPr>
        </p:pic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379" y="1433746"/>
              <a:ext cx="565785" cy="392430"/>
            </a:xfrm>
            <a:prstGeom prst="rect">
              <a:avLst/>
            </a:prstGeom>
          </p:spPr>
        </p:pic>
        <p:pic>
          <p:nvPicPr>
            <p:cNvPr id="74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212951"/>
              <a:ext cx="355600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318" y="3212951"/>
              <a:ext cx="355600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783" y="3222476"/>
              <a:ext cx="355600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396" y="3212951"/>
              <a:ext cx="355600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321" y="3222476"/>
              <a:ext cx="355600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图片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21389" r="25069" b="20417"/>
            <a:stretch>
              <a:fillRect/>
            </a:stretch>
          </p:blipFill>
          <p:spPr>
            <a:xfrm>
              <a:off x="5293341" y="1544709"/>
              <a:ext cx="1202055" cy="640080"/>
            </a:xfrm>
            <a:prstGeom prst="rect">
              <a:avLst/>
            </a:prstGeom>
          </p:spPr>
        </p:pic>
        <p:pic>
          <p:nvPicPr>
            <p:cNvPr id="83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5380" y="2086267"/>
              <a:ext cx="938420" cy="20880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84" name="直接箭头连接符 83"/>
            <p:cNvCxnSpPr/>
            <p:nvPr/>
          </p:nvCxnSpPr>
          <p:spPr>
            <a:xfrm>
              <a:off x="808028" y="3559661"/>
              <a:ext cx="0" cy="3479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接箭头连接符 84"/>
            <p:cNvCxnSpPr/>
            <p:nvPr/>
          </p:nvCxnSpPr>
          <p:spPr>
            <a:xfrm>
              <a:off x="1385243" y="3576171"/>
              <a:ext cx="0" cy="3409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接箭头连接符 85"/>
            <p:cNvCxnSpPr/>
            <p:nvPr/>
          </p:nvCxnSpPr>
          <p:spPr>
            <a:xfrm>
              <a:off x="1940868" y="3609191"/>
              <a:ext cx="0" cy="2965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7" name="图片 8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599" y="1336057"/>
              <a:ext cx="523728" cy="190629"/>
            </a:xfrm>
            <a:prstGeom prst="rect">
              <a:avLst/>
            </a:prstGeom>
          </p:spPr>
        </p:pic>
        <p:cxnSp>
          <p:nvCxnSpPr>
            <p:cNvPr id="88" name="直接箭头连接符 87"/>
            <p:cNvCxnSpPr/>
            <p:nvPr/>
          </p:nvCxnSpPr>
          <p:spPr>
            <a:xfrm>
              <a:off x="3353956" y="3616176"/>
              <a:ext cx="0" cy="2965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接箭头连接符 88"/>
            <p:cNvCxnSpPr/>
            <p:nvPr/>
          </p:nvCxnSpPr>
          <p:spPr>
            <a:xfrm>
              <a:off x="3905136" y="3616176"/>
              <a:ext cx="0" cy="2965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75790" y="253956"/>
              <a:ext cx="780415" cy="8534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73621">
              <a:off x="4892348" y="1127623"/>
              <a:ext cx="307340" cy="26924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432650" y="3874074"/>
              <a:ext cx="8253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>
                  <a:latin typeface="+mn-ea"/>
                </a:rPr>
                <a:t>分布式</a:t>
              </a:r>
              <a:r>
                <a:rPr lang="en-US" altLang="zh-CN" sz="900" dirty="0">
                  <a:latin typeface="+mn-ea"/>
                </a:rPr>
                <a:t>IO</a:t>
              </a:r>
              <a:endParaRPr lang="zh-CN" altLang="en-US" sz="900" dirty="0">
                <a:latin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456397" y="1190442"/>
              <a:ext cx="613513" cy="2077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750" dirty="0"/>
                <a:t>下相机</a:t>
              </a:r>
              <a:endParaRPr lang="en-US" altLang="zh-CN" sz="750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020223" y="1500757"/>
              <a:ext cx="906977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" dirty="0" err="1"/>
                <a:t>ModbusTCP/Slave</a:t>
              </a: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73621">
              <a:off x="5557037" y="1127623"/>
              <a:ext cx="307340" cy="269240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90594" y="3214360"/>
              <a:ext cx="307340" cy="408305"/>
            </a:xfrm>
            <a:prstGeom prst="rect">
              <a:avLst/>
            </a:prstGeom>
          </p:spPr>
        </p:pic>
        <p:grpSp>
          <p:nvGrpSpPr>
            <p:cNvPr id="132" name="组合 131"/>
            <p:cNvGrpSpPr/>
            <p:nvPr/>
          </p:nvGrpSpPr>
          <p:grpSpPr>
            <a:xfrm>
              <a:off x="4260101" y="3198981"/>
              <a:ext cx="2733675" cy="956945"/>
              <a:chOff x="5619576" y="3565462"/>
              <a:chExt cx="3644873" cy="1275948"/>
            </a:xfrm>
          </p:grpSpPr>
          <p:pic>
            <p:nvPicPr>
              <p:cNvPr id="98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9576" y="3596817"/>
                <a:ext cx="474038" cy="124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9" name="直接箭头连接符 98"/>
              <p:cNvCxnSpPr/>
              <p:nvPr/>
            </p:nvCxnSpPr>
            <p:spPr>
              <a:xfrm>
                <a:off x="5820183" y="4121427"/>
                <a:ext cx="0" cy="3953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0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1230" y="3596817"/>
                <a:ext cx="474038" cy="124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1" name="直接箭头连接符 100"/>
              <p:cNvCxnSpPr/>
              <p:nvPr/>
            </p:nvCxnSpPr>
            <p:spPr>
              <a:xfrm>
                <a:off x="6581837" y="4121427"/>
                <a:ext cx="0" cy="3953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2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7653" y="3583781"/>
                <a:ext cx="474038" cy="124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3" name="直接箭头连接符 102"/>
              <p:cNvCxnSpPr/>
              <p:nvPr/>
            </p:nvCxnSpPr>
            <p:spPr>
              <a:xfrm>
                <a:off x="7228260" y="4108391"/>
                <a:ext cx="0" cy="3953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4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445" y="3571763"/>
                <a:ext cx="474038" cy="124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5" name="直接箭头连接符 104"/>
              <p:cNvCxnSpPr/>
              <p:nvPr/>
            </p:nvCxnSpPr>
            <p:spPr>
              <a:xfrm>
                <a:off x="7821052" y="4096373"/>
                <a:ext cx="0" cy="3953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2475" y="3565935"/>
                <a:ext cx="474038" cy="124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7" name="直接箭头连接符 106"/>
              <p:cNvCxnSpPr/>
              <p:nvPr/>
            </p:nvCxnSpPr>
            <p:spPr>
              <a:xfrm>
                <a:off x="8363082" y="4071495"/>
                <a:ext cx="0" cy="3953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1" name="组合 110"/>
              <p:cNvGrpSpPr/>
              <p:nvPr/>
            </p:nvGrpSpPr>
            <p:grpSpPr>
              <a:xfrm>
                <a:off x="8790411" y="3565462"/>
                <a:ext cx="474038" cy="1244593"/>
                <a:chOff x="8237961" y="3565462"/>
                <a:chExt cx="474038" cy="1244593"/>
              </a:xfrm>
            </p:grpSpPr>
            <p:pic>
              <p:nvPicPr>
                <p:cNvPr id="108" name="Picture 9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37961" y="3565462"/>
                  <a:ext cx="474038" cy="12445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09" name="直接箭头连接符 108"/>
                <p:cNvCxnSpPr/>
                <p:nvPr/>
              </p:nvCxnSpPr>
              <p:spPr>
                <a:xfrm>
                  <a:off x="8438568" y="4090072"/>
                  <a:ext cx="0" cy="39532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1" name="图片 14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80484" y="3209280"/>
              <a:ext cx="307340" cy="408305"/>
            </a:xfrm>
            <a:prstGeom prst="rect">
              <a:avLst/>
            </a:prstGeom>
          </p:spPr>
        </p:pic>
        <p:pic>
          <p:nvPicPr>
            <p:cNvPr id="144" name="图片 14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90210" y="3921701"/>
              <a:ext cx="233045" cy="251460"/>
            </a:xfrm>
            <a:prstGeom prst="rect">
              <a:avLst/>
            </a:prstGeom>
          </p:spPr>
        </p:pic>
        <p:cxnSp>
          <p:nvCxnSpPr>
            <p:cNvPr id="145" name="直接箭头连接符 144"/>
            <p:cNvCxnSpPr>
              <a:cxnSpLocks/>
            </p:cNvCxnSpPr>
            <p:nvPr/>
          </p:nvCxnSpPr>
          <p:spPr>
            <a:xfrm>
              <a:off x="2428744" y="3539429"/>
              <a:ext cx="5080" cy="3346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6" name="图片 14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16517" y="3921701"/>
              <a:ext cx="233045" cy="251460"/>
            </a:xfrm>
            <a:prstGeom prst="rect">
              <a:avLst/>
            </a:prstGeom>
          </p:spPr>
        </p:pic>
        <p:cxnSp>
          <p:nvCxnSpPr>
            <p:cNvPr id="147" name="直接箭头连接符 146"/>
            <p:cNvCxnSpPr/>
            <p:nvPr/>
          </p:nvCxnSpPr>
          <p:spPr>
            <a:xfrm>
              <a:off x="2815884" y="3537882"/>
              <a:ext cx="5080" cy="3346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直接箭头连接符 150"/>
            <p:cNvCxnSpPr>
              <a:cxnSpLocks/>
            </p:cNvCxnSpPr>
            <p:nvPr/>
          </p:nvCxnSpPr>
          <p:spPr>
            <a:xfrm flipH="1">
              <a:off x="6338966" y="2438050"/>
              <a:ext cx="6088" cy="78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64" name="图片 16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80000">
              <a:off x="7394173" y="3223018"/>
              <a:ext cx="902335" cy="530225"/>
            </a:xfrm>
            <a:prstGeom prst="rect">
              <a:avLst/>
            </a:prstGeom>
          </p:spPr>
        </p:pic>
        <p:sp>
          <p:nvSpPr>
            <p:cNvPr id="192" name="文本框 191"/>
            <p:cNvSpPr txBox="1"/>
            <p:nvPr/>
          </p:nvSpPr>
          <p:spPr>
            <a:xfrm>
              <a:off x="5888472" y="1183184"/>
              <a:ext cx="6196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50" dirty="0"/>
                <a:t>上相机</a:t>
              </a:r>
              <a:endParaRPr lang="en-US" altLang="zh-CN" sz="750" dirty="0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84F735E1-2283-FA87-16DF-9347308959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528" y="2438050"/>
              <a:ext cx="8208912" cy="44009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240C62B2-62E2-30F9-D1B5-9742684600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5955" y="1659505"/>
              <a:ext cx="1998416" cy="6576"/>
            </a:xfrm>
            <a:prstGeom prst="straightConnector1">
              <a:avLst/>
            </a:prstGeom>
            <a:ln>
              <a:solidFill>
                <a:srgbClr val="92D050"/>
              </a:solidFill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8CCE29FD-E662-EE24-1D2C-54E6FCE2F212}"/>
                </a:ext>
              </a:extLst>
            </p:cNvPr>
            <p:cNvCxnSpPr>
              <a:cxnSpLocks/>
            </p:cNvCxnSpPr>
            <p:nvPr/>
          </p:nvCxnSpPr>
          <p:spPr>
            <a:xfrm>
              <a:off x="6778964" y="2444501"/>
              <a:ext cx="0" cy="7606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E174D477-ED71-84B3-43EB-FD32E72184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371" y="2436715"/>
              <a:ext cx="6088" cy="78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7A3D1F71-F06F-77FE-68E9-E9CD3EA320CD}"/>
                </a:ext>
              </a:extLst>
            </p:cNvPr>
            <p:cNvCxnSpPr>
              <a:cxnSpLocks/>
            </p:cNvCxnSpPr>
            <p:nvPr/>
          </p:nvCxnSpPr>
          <p:spPr>
            <a:xfrm>
              <a:off x="5894369" y="2476436"/>
              <a:ext cx="0" cy="7273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9BE59BA2-191D-49B9-2216-18AD56E98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2459" y="2459801"/>
              <a:ext cx="6088" cy="78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CEEC62B0-CE15-9AB4-313E-5E744DE85A96}"/>
                </a:ext>
              </a:extLst>
            </p:cNvPr>
            <p:cNvCxnSpPr>
              <a:cxnSpLocks/>
            </p:cNvCxnSpPr>
            <p:nvPr/>
          </p:nvCxnSpPr>
          <p:spPr>
            <a:xfrm>
              <a:off x="4998453" y="2476436"/>
              <a:ext cx="0" cy="7365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54441EF0-0B97-C074-8886-657E8101FF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1172" y="2476436"/>
              <a:ext cx="5139" cy="74061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C8C086CA-9ECE-B9BC-5DCA-7A77CE083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2157" y="2444501"/>
              <a:ext cx="6088" cy="78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83E161EF-E1D2-1FE1-F00B-34C60FF02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1760" y="2476436"/>
              <a:ext cx="6088" cy="78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9D2F783A-84E1-1EE5-76B9-9CA183A657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1594" y="2469246"/>
              <a:ext cx="6088" cy="78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B70BFB6F-0340-7355-557E-2EE0030A5F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7560" y="2451793"/>
              <a:ext cx="6088" cy="78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31A101F3-4DEA-F7C3-DB1F-E1DD10D540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0958" y="2458466"/>
              <a:ext cx="6088" cy="78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66">
              <a:extLst>
                <a:ext uri="{FF2B5EF4-FFF2-40B4-BE49-F238E27FC236}">
                  <a16:creationId xmlns:a16="http://schemas.microsoft.com/office/drawing/2014/main" id="{60C70393-E1DB-FAA4-611B-6908D6ED0507}"/>
                </a:ext>
              </a:extLst>
            </p:cNvPr>
            <p:cNvCxnSpPr>
              <a:cxnSpLocks/>
            </p:cNvCxnSpPr>
            <p:nvPr/>
          </p:nvCxnSpPr>
          <p:spPr>
            <a:xfrm>
              <a:off x="834235" y="2483394"/>
              <a:ext cx="0" cy="75282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BE4E7E41-E420-556A-A9ED-12D3E676D9CC}"/>
                </a:ext>
              </a:extLst>
            </p:cNvPr>
            <p:cNvCxnSpPr>
              <a:cxnSpLocks/>
            </p:cNvCxnSpPr>
            <p:nvPr/>
          </p:nvCxnSpPr>
          <p:spPr>
            <a:xfrm>
              <a:off x="2444264" y="1563638"/>
              <a:ext cx="995521" cy="0"/>
            </a:xfrm>
            <a:prstGeom prst="line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18CEA763-7099-D6EB-C0C3-B002A93940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69545" y="2459514"/>
              <a:ext cx="6088" cy="78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箭头连接符 95">
              <a:extLst>
                <a:ext uri="{FF2B5EF4-FFF2-40B4-BE49-F238E27FC236}">
                  <a16:creationId xmlns:a16="http://schemas.microsoft.com/office/drawing/2014/main" id="{A95C7F93-8A61-D1B5-DEE7-D5404A2B830C}"/>
                </a:ext>
              </a:extLst>
            </p:cNvPr>
            <p:cNvCxnSpPr>
              <a:cxnSpLocks/>
            </p:cNvCxnSpPr>
            <p:nvPr/>
          </p:nvCxnSpPr>
          <p:spPr>
            <a:xfrm>
              <a:off x="3786343" y="794850"/>
              <a:ext cx="2102129" cy="0"/>
            </a:xfrm>
            <a:prstGeom prst="straightConnector1">
              <a:avLst/>
            </a:prstGeom>
            <a:ln>
              <a:solidFill>
                <a:srgbClr val="92D050"/>
              </a:solidFill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箭头连接符 113">
              <a:extLst>
                <a:ext uri="{FF2B5EF4-FFF2-40B4-BE49-F238E27FC236}">
                  <a16:creationId xmlns:a16="http://schemas.microsoft.com/office/drawing/2014/main" id="{F626511D-ADA1-E126-57CC-32AB945F92F0}"/>
                </a:ext>
              </a:extLst>
            </p:cNvPr>
            <p:cNvCxnSpPr>
              <a:cxnSpLocks/>
            </p:cNvCxnSpPr>
            <p:nvPr/>
          </p:nvCxnSpPr>
          <p:spPr>
            <a:xfrm>
              <a:off x="5046018" y="798752"/>
              <a:ext cx="0" cy="297037"/>
            </a:xfrm>
            <a:prstGeom prst="straightConnector1">
              <a:avLst/>
            </a:prstGeom>
            <a:ln>
              <a:solidFill>
                <a:srgbClr val="92D050"/>
              </a:solidFill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箭头连接符 115">
              <a:extLst>
                <a:ext uri="{FF2B5EF4-FFF2-40B4-BE49-F238E27FC236}">
                  <a16:creationId xmlns:a16="http://schemas.microsoft.com/office/drawing/2014/main" id="{7F309E84-3908-137C-7EB7-3174FBCBE91C}"/>
                </a:ext>
              </a:extLst>
            </p:cNvPr>
            <p:cNvCxnSpPr>
              <a:cxnSpLocks/>
            </p:cNvCxnSpPr>
            <p:nvPr/>
          </p:nvCxnSpPr>
          <p:spPr>
            <a:xfrm>
              <a:off x="5710707" y="794850"/>
              <a:ext cx="0" cy="297037"/>
            </a:xfrm>
            <a:prstGeom prst="straightConnector1">
              <a:avLst/>
            </a:prstGeom>
            <a:ln>
              <a:solidFill>
                <a:srgbClr val="92D050"/>
              </a:solidFill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箭头连接符 2">
              <a:extLst>
                <a:ext uri="{FF2B5EF4-FFF2-40B4-BE49-F238E27FC236}">
                  <a16:creationId xmlns:a16="http://schemas.microsoft.com/office/drawing/2014/main" id="{83049099-0712-C54B-2566-FD41609DA542}"/>
                </a:ext>
              </a:extLst>
            </p:cNvPr>
            <p:cNvCxnSpPr>
              <a:cxnSpLocks/>
            </p:cNvCxnSpPr>
            <p:nvPr/>
          </p:nvCxnSpPr>
          <p:spPr>
            <a:xfrm>
              <a:off x="3466058" y="982142"/>
              <a:ext cx="419" cy="504786"/>
            </a:xfrm>
            <a:prstGeom prst="straightConnector1">
              <a:avLst/>
            </a:prstGeom>
            <a:ln>
              <a:solidFill>
                <a:srgbClr val="92D050"/>
              </a:solidFill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连接符: 肘形 14">
              <a:extLst>
                <a:ext uri="{FF2B5EF4-FFF2-40B4-BE49-F238E27FC236}">
                  <a16:creationId xmlns:a16="http://schemas.microsoft.com/office/drawing/2014/main" id="{AC4E4968-0F64-23ED-DFF0-04D46E39FBE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089922" y="2055383"/>
              <a:ext cx="1421373" cy="396410"/>
            </a:xfrm>
            <a:prstGeom prst="bentConnector3">
              <a:avLst>
                <a:gd name="adj1" fmla="val 99322"/>
              </a:avLst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830" y="51435"/>
            <a:ext cx="150177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工艺流程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BF1C04-7E0C-00D8-D0D6-4FA2B54B9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9502"/>
            <a:ext cx="3275906" cy="425546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64B3D11-01D6-53B6-4B0E-C7FD06E261C8}"/>
              </a:ext>
            </a:extLst>
          </p:cNvPr>
          <p:cNvSpPr txBox="1"/>
          <p:nvPr/>
        </p:nvSpPr>
        <p:spPr>
          <a:xfrm>
            <a:off x="173991" y="627534"/>
            <a:ext cx="4109978" cy="38415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上料仓放入满盘产品，一个料盘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10pcs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2*5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），按下上料确认按钮；同时下料仓需放入一个空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tray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，按下下料确认按钮；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上料搬运模组一次取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5pcs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，逐个放入同步搬运轴上料位；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同步搬运模组把上料位产品和贴标位同步搬运下一工位；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取标模组取标签后，轴到下相机拍照位，下相机确定标签位置，反馈给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数据，上相机定位贴标位产品，轴去贴标位贴标签；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下料搬运模组取产品，一次取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，取够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5pcs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放入下料仓；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3990" y="123478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项目需求与解决方案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990" y="627380"/>
            <a:ext cx="43224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清料模式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：机台提示上料后，启动清料模式，上料模组取走当前物料后不再取料，当前物料走完贴标流程，放至指定位置后，等待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5s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同步搬运轴把贴标位产品搬至下料位，下料模组取料完成放置下料仓，空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tray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搬运轴放置空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tray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完成清料。</a:t>
            </a:r>
          </a:p>
          <a:p>
            <a:pPr algn="l"/>
            <a:r>
              <a:rPr lang="zh-CN" altLang="en-US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机构干涉问题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取料模组在取料位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与空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tray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搬运轴带空盘时干涉，增加空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tray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避让位；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下料模组在放料位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与空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tray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搬运模组干涉，增加空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tray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避让位；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上料模组在上料时与上料仓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轴干涉，增加上料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轴避让位；下料模组在取料时与下料仓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轴干涉，增加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轴避让位；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手动状态安全问题：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增加轴手动互锁，判断影响轴运动的条件，防止轴运动过程中撞机；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2159DE-CAD2-39A4-66B9-B38A1C036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855" y="590296"/>
            <a:ext cx="4359408" cy="36518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项目需求与解决方案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检测部分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3990" y="627380"/>
            <a:ext cx="43224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相机一键标定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示教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点标定中心点，相机准备好后，一键开始标定，方便调试人员操作；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GRR</a:t>
            </a:r>
            <a:r>
              <a:rPr lang="zh-CN" altLang="en-US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测试：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用于测试贴标模组贴标精度；启动后相机对贴标位产品拍照，贴标模组根据相机反馈数据进行贴标；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上相机复检：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用在完成贴标后上相机对贴合结果进行检测，也用于初始化时检测贴标位是否有产品；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其他问题点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：上相机反馈数据较慢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700ms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，影响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CT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处理方案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：增加等待贴标位，使贴标模组提前运行一段距离，减小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CT;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B72300-37CB-1874-BFCB-70349E1E3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69353"/>
            <a:ext cx="2724529" cy="44561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F5D06AB-D881-44DC-0A3A-BC09B73FA450}"/>
              </a:ext>
            </a:extLst>
          </p:cNvPr>
          <p:cNvSpPr txBox="1"/>
          <p:nvPr/>
        </p:nvSpPr>
        <p:spPr>
          <a:xfrm>
            <a:off x="5796136" y="465628"/>
            <a:ext cx="991235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b="1" dirty="0">
                <a:solidFill>
                  <a:srgbClr val="FF0000"/>
                </a:solidFill>
              </a:rPr>
              <a:t>上相机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1B129BE-D998-3DBD-253A-FB6B2EBD9A94}"/>
              </a:ext>
            </a:extLst>
          </p:cNvPr>
          <p:cNvSpPr txBox="1"/>
          <p:nvPr/>
        </p:nvSpPr>
        <p:spPr>
          <a:xfrm>
            <a:off x="4788024" y="3867894"/>
            <a:ext cx="991235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00" b="1" dirty="0">
                <a:solidFill>
                  <a:srgbClr val="FF0000"/>
                </a:solidFill>
              </a:rPr>
              <a:t>下相机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f0655fd2-e003-42df-8881-31b758c85948"/>
  <p:tag name="COMMONDATA" val="eyJoZGlkIjoiMjY0OWJhYmIwZGM3MTVlZTZhNWI5Njc2NDJkODMwMD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0.95,&quot;left&quot;:87.65,&quot;top&quot;:133.05,&quot;width&quot;:555.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0.95,&quot;left&quot;:87.65,&quot;top&quot;:133.05,&quot;width&quot;:555.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0.95,&quot;left&quot;:87.65,&quot;top&quot;:133.05,&quot;width&quot;:555.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0.95,&quot;left&quot;:87.65,&quot;top&quot;:133.05,&quot;width&quot;:555.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0.95,&quot;left&quot;:87.65,&quot;top&quot;:133.05,&quot;width&quot;:555.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0.95,&quot;left&quot;:87.65,&quot;top&quot;:133.05,&quot;width&quot;:555.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0.95,&quot;left&quot;:87.65,&quot;top&quot;:133.05,&quot;width&quot;:555.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651,&quot;width&quot;:940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0.95,&quot;left&quot;:87.65,&quot;top&quot;:133.05,&quot;width&quot;:555.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0.95,&quot;left&quot;:87.65,&quot;top&quot;:133.05,&quot;width&quot;:555.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0.95,&quot;left&quot;:87.65,&quot;top&quot;:133.05,&quot;width&quot;:555.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0.95,&quot;left&quot;:87.65,&quot;top&quot;:133.05,&quot;width&quot;:555.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Bold"/>
        <a:ea typeface="思源黑体 CN Normal"/>
        <a:cs typeface=""/>
      </a:majorFont>
      <a:minorFont>
        <a:latin typeface="思源黑体 CN Regular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7843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1301</Words>
  <Application>Microsoft Office PowerPoint</Application>
  <PresentationFormat>全屏显示(16:9)</PresentationFormat>
  <Paragraphs>110</Paragraphs>
  <Slides>20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思源黑体 CN Regular</vt:lpstr>
      <vt:lpstr>微软雅黑</vt:lpstr>
      <vt:lpstr>Arial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肖庆林</dc:creator>
  <cp:lastModifiedBy>柴鹏磊</cp:lastModifiedBy>
  <cp:revision>2240</cp:revision>
  <dcterms:created xsi:type="dcterms:W3CDTF">2021-12-13T04:49:00Z</dcterms:created>
  <dcterms:modified xsi:type="dcterms:W3CDTF">2024-11-20T05:04:33Z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EC55878A6B2944BF9244AB64F07C7FB8_13</vt:lpwstr>
  </property>
  <property fmtid="{D5CDD505-2E9C-101B-9397-08002B2CF9AE}" pid="3" name="KSOProductBuildVer">
    <vt:lpwstr>2052-12.1.0.17147</vt:lpwstr>
  </property>
</Properties>
</file>