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1587" r:id="rId3"/>
    <p:sldId id="1756" r:id="rId4"/>
    <p:sldId id="1758" r:id="rId5"/>
    <p:sldId id="1759" r:id="rId6"/>
    <p:sldId id="1777" r:id="rId7"/>
    <p:sldId id="1778" r:id="rId8"/>
    <p:sldId id="1760" r:id="rId10"/>
    <p:sldId id="1762" r:id="rId11"/>
    <p:sldId id="1763" r:id="rId12"/>
    <p:sldId id="1764" r:id="rId13"/>
    <p:sldId id="1765" r:id="rId14"/>
    <p:sldId id="1766" r:id="rId15"/>
    <p:sldId id="1767" r:id="rId16"/>
    <p:sldId id="1768" r:id="rId17"/>
    <p:sldId id="1796" r:id="rId18"/>
    <p:sldId id="1769" r:id="rId19"/>
    <p:sldId id="1770" r:id="rId20"/>
    <p:sldId id="1771" r:id="rId21"/>
    <p:sldId id="1773" r:id="rId22"/>
    <p:sldId id="1794" r:id="rId23"/>
    <p:sldId id="1594" r:id="rId24"/>
  </p:sldIdLst>
  <p:sldSz cx="9144000" cy="5143500" type="screen16x9"/>
  <p:notesSz cx="7099300" cy="10234295"/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3" userDrawn="1">
          <p15:clr>
            <a:srgbClr val="A4A3A4"/>
          </p15:clr>
        </p15:guide>
        <p15:guide id="2" pos="291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sis" initials="l" lastIdx="3" clrIdx="0"/>
  <p:cmAuthor id="3" name="作者" initials="A" lastIdx="0" clrIdx="3"/>
  <p:cmAuthor id="0" name="IBM" initials="I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EC35A"/>
    <a:srgbClr val="008CCF"/>
    <a:srgbClr val="78C040"/>
    <a:srgbClr val="028DCF"/>
    <a:srgbClr val="F6F6F6"/>
    <a:srgbClr val="202630"/>
    <a:srgbClr val="77BF43"/>
    <a:srgbClr val="64B79E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95" autoAdjust="0"/>
    <p:restoredTop sz="96261" autoAdjust="0"/>
  </p:normalViewPr>
  <p:slideViewPr>
    <p:cSldViewPr showGuides="1">
      <p:cViewPr>
        <p:scale>
          <a:sx n="100" d="100"/>
          <a:sy n="100" d="100"/>
        </p:scale>
        <p:origin x="420" y="450"/>
      </p:cViewPr>
      <p:guideLst>
        <p:guide orient="horz" pos="1543"/>
        <p:guide pos="2913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2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26C39E3-8B35-45E3-BC29-94A677D6CB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A07EF41-3694-421D-B7BE-BF93C347822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215" y="4731385"/>
            <a:ext cx="15544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400-036-0876</a:t>
            </a:r>
            <a:endParaRPr lang="en-US" altLang="zh-CN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0"/>
            <a:ext cx="8143875" cy="771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128492" y="4829175"/>
            <a:ext cx="1352193" cy="161925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95301" y="4829175"/>
            <a:ext cx="2994128" cy="161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43089" y="4829175"/>
            <a:ext cx="1996086" cy="161925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 flipV="1">
            <a:off x="107242" y="4921425"/>
            <a:ext cx="3250004" cy="165538"/>
            <a:chOff x="7858662" y="362607"/>
            <a:chExt cx="4333338" cy="220717"/>
          </a:xfrm>
        </p:grpSpPr>
        <p:sp>
          <p:nvSpPr>
            <p:cNvPr id="9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EC9CC9A-691B-F94B-9DD0-B59C4F8D243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34CBF0F-8388-3A4F-87D9-F297F67C7EF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13460" y="1357000"/>
            <a:ext cx="8317083" cy="2642576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13995" indent="-213995" algn="ctr">
              <a:buNone/>
              <a:defRPr lang="de-DE" dirty="0"/>
            </a:lvl1pPr>
          </a:lstStyle>
          <a:p>
            <a:r>
              <a:rPr lang="zh-CN" altLang="en-US" noProof="0" dirty="0"/>
              <a:t>请插入图片</a:t>
            </a:r>
            <a:endParaRPr lang="en-US" noProof="0" dirty="0"/>
          </a:p>
        </p:txBody>
      </p:sp>
      <p:sp>
        <p:nvSpPr>
          <p:cNvPr id="36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12010" y="685957"/>
            <a:ext cx="8317082" cy="4858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>
            <a:lvl1pPr>
              <a:defRPr lang="en-US" sz="2100" b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defTabSz="815975">
              <a:lnSpc>
                <a:spcPct val="130000"/>
              </a:lnSpc>
            </a:pPr>
            <a:r>
              <a:rPr lang="zh-CN" altLang="en-US" noProof="0" dirty="0"/>
              <a:t>请插入幻灯片主题</a:t>
            </a:r>
            <a:endParaRPr lang="en-US" noProof="0" dirty="0"/>
          </a:p>
        </p:txBody>
      </p:sp>
      <p:sp>
        <p:nvSpPr>
          <p:cNvPr id="3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413460" y="4083173"/>
            <a:ext cx="5373699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图片备注</a:t>
            </a:r>
            <a:endParaRPr lang="de-DE" dirty="0"/>
          </a:p>
        </p:txBody>
      </p:sp>
      <p:sp>
        <p:nvSpPr>
          <p:cNvPr id="38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412009" y="4568562"/>
            <a:ext cx="189025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</a:fld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20320"/>
            <a:ext cx="9144000" cy="291592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13202" y="3518144"/>
            <a:ext cx="6046221" cy="0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333856" y="3896588"/>
            <a:ext cx="2576646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地址：</a:t>
            </a:r>
            <a:r>
              <a:rPr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苏州市高新区滨河路625号创业大厦5号楼6楼</a:t>
            </a:r>
            <a:endParaRPr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en-US" altLang="zh-CN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http://www.szpcbase.com/</a:t>
            </a:r>
            <a:endParaRPr lang="en-US" altLang="zh-CN"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334010" y="3667760"/>
            <a:ext cx="230378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苏州市凌臣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采集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计算机有限公司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43124" y="357105"/>
            <a:ext cx="582291" cy="146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74458" y="341329"/>
            <a:ext cx="1143000" cy="189865"/>
          </a:xfrm>
          <a:prstGeom prst="rect">
            <a:avLst/>
          </a:prstGeom>
          <a:noFill/>
        </p:spPr>
        <p:txBody>
          <a:bodyPr wrap="none" lIns="68537" tIns="34268" rIns="68537" bIns="34268">
            <a:spAutoFit/>
          </a:bodyPr>
          <a:p>
            <a:pPr algn="ctr">
              <a:defRPr/>
            </a:pPr>
            <a:r>
              <a:rPr lang="zh-CN" altLang="en-US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 </a:t>
            </a:r>
            <a:r>
              <a:rPr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工业</a:t>
            </a:r>
            <a:r>
              <a:rPr lang="zh-CN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控制</a:t>
            </a:r>
            <a:endParaRPr lang="zh-CN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rcRect l="34731" t="28232" r="32119" b="23267"/>
          <a:stretch>
            <a:fillRect/>
          </a:stretch>
        </p:blipFill>
        <p:spPr>
          <a:xfrm>
            <a:off x="6940550" y="1541145"/>
            <a:ext cx="1105535" cy="153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5870" y="531495"/>
            <a:ext cx="1725930" cy="2656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5600" y="2263140"/>
            <a:ext cx="1643380" cy="1046480"/>
          </a:xfrm>
          <a:prstGeom prst="rect">
            <a:avLst/>
          </a:prstGeom>
        </p:spPr>
      </p:pic>
      <p:pic>
        <p:nvPicPr>
          <p:cNvPr id="17" name="图片 16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1907540" y="1564005"/>
            <a:ext cx="1370330" cy="762635"/>
          </a:xfrm>
          <a:prstGeom prst="rect">
            <a:avLst/>
          </a:prstGeom>
        </p:spPr>
      </p:pic>
      <p:pic>
        <p:nvPicPr>
          <p:cNvPr id="18" name="图片 17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2339340" y="1708150"/>
            <a:ext cx="1327785" cy="739140"/>
          </a:xfrm>
          <a:prstGeom prst="rect">
            <a:avLst/>
          </a:prstGeom>
        </p:spPr>
      </p:pic>
      <p:sp>
        <p:nvSpPr>
          <p:cNvPr id="19" name="AutoShape 4"/>
          <p:cNvSpPr/>
          <p:nvPr userDrawn="1"/>
        </p:nvSpPr>
        <p:spPr bwMode="auto">
          <a:xfrm>
            <a:off x="0" y="843280"/>
            <a:ext cx="5500370" cy="5892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p>
            <a:pPr algn="l">
              <a:buClrTx/>
              <a:buSzTx/>
              <a:buFontTx/>
            </a:pPr>
            <a:r>
              <a:rPr lang="zh-CN" altLang="en-US" sz="24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Companies in line with technology</a:t>
            </a:r>
            <a:endParaRPr lang="zh-CN" altLang="en-US" sz="24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" name="图片 19" descr="工控机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5445" y="2433320"/>
            <a:ext cx="1522095" cy="706120"/>
          </a:xfrm>
          <a:prstGeom prst="rect">
            <a:avLst/>
          </a:prstGeom>
        </p:spPr>
      </p:pic>
      <p:pic>
        <p:nvPicPr>
          <p:cNvPr id="21" name="图片 20" descr="PLC-808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6175" y="2544445"/>
            <a:ext cx="320040" cy="601345"/>
          </a:xfrm>
          <a:prstGeom prst="rect">
            <a:avLst/>
          </a:prstGeom>
        </p:spPr>
      </p:pic>
      <p:pic>
        <p:nvPicPr>
          <p:cNvPr id="22" name="图片 21" descr="PLC-120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9250" y="2479675"/>
            <a:ext cx="659130" cy="685165"/>
          </a:xfrm>
          <a:prstGeom prst="rect">
            <a:avLst/>
          </a:prstGeom>
        </p:spPr>
      </p:pic>
      <p:pic>
        <p:nvPicPr>
          <p:cNvPr id="23" name="图片 22" descr="PLC-15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82520" y="2479675"/>
            <a:ext cx="728345" cy="640715"/>
          </a:xfrm>
          <a:prstGeom prst="rect">
            <a:avLst/>
          </a:prstGeom>
        </p:spPr>
      </p:pic>
      <p:pic>
        <p:nvPicPr>
          <p:cNvPr id="25" name="图片 24" descr="LC1100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3575" y="2484120"/>
            <a:ext cx="99187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.xml"/><Relationship Id="rId18" Type="http://schemas.openxmlformats.org/officeDocument/2006/relationships/tags" Target="../tags/tag1.xml"/><Relationship Id="rId17" Type="http://schemas.openxmlformats.org/officeDocument/2006/relationships/image" Target="../media/image10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 sz="100"/>
          </a:p>
        </p:txBody>
      </p:sp>
      <p:pic>
        <p:nvPicPr>
          <p:cNvPr id="4" name="图片 3" descr="LCT logo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740650" y="195580"/>
            <a:ext cx="1260475" cy="332740"/>
          </a:xfrm>
          <a:prstGeom prst="rect">
            <a:avLst/>
          </a:prstGeom>
        </p:spPr>
      </p:pic>
      <p:grpSp>
        <p:nvGrpSpPr>
          <p:cNvPr id="8194" name="组合 4"/>
          <p:cNvGrpSpPr/>
          <p:nvPr userDrawn="1"/>
        </p:nvGrpSpPr>
        <p:grpSpPr>
          <a:xfrm>
            <a:off x="179706" y="4618355"/>
            <a:ext cx="4792133" cy="41275"/>
            <a:chOff x="286711" y="714104"/>
            <a:chExt cx="4790386" cy="41870"/>
          </a:xfrm>
        </p:grpSpPr>
        <p:cxnSp>
          <p:nvCxnSpPr>
            <p:cNvPr id="6" name="直接连接符 5"/>
            <p:cNvCxnSpPr/>
            <p:nvPr userDrawn="1">
              <p:custDataLst>
                <p:tags r:id="rId18"/>
              </p:custDataLst>
            </p:nvPr>
          </p:nvCxnSpPr>
          <p:spPr>
            <a:xfrm>
              <a:off x="286711" y="714104"/>
              <a:ext cx="4790386" cy="0"/>
            </a:xfrm>
            <a:prstGeom prst="line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 userDrawn="1">
              <p:custDataLst>
                <p:tags r:id="rId19"/>
              </p:custDataLst>
            </p:nvPr>
          </p:nvCxnSpPr>
          <p:spPr>
            <a:xfrm>
              <a:off x="286711" y="755974"/>
              <a:ext cx="4790386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26" name="文本框 7"/>
          <p:cNvSpPr txBox="1"/>
          <p:nvPr userDrawn="1">
            <p:custDataLst>
              <p:tags r:id="rId20"/>
            </p:custDataLst>
          </p:nvPr>
        </p:nvSpPr>
        <p:spPr>
          <a:xfrm>
            <a:off x="179705" y="4732020"/>
            <a:ext cx="47707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苏州市凌臣采集计算机有限公司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endParaRPr lang="en-US" altLang="zh-CN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8.jpe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0.xml"/><Relationship Id="rId4" Type="http://schemas.openxmlformats.org/officeDocument/2006/relationships/image" Target="../media/image10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tags" Target="../tags/tag16.xml"/><Relationship Id="rId7" Type="http://schemas.openxmlformats.org/officeDocument/2006/relationships/image" Target="../media/image22.png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6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ïṣ1îḍe"/>
          <p:cNvSpPr/>
          <p:nvPr userDrawn="1"/>
        </p:nvSpPr>
        <p:spPr>
          <a:xfrm>
            <a:off x="7308215" y="50800"/>
            <a:ext cx="1727200" cy="6762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 sz="100"/>
          </a:p>
        </p:txBody>
      </p:sp>
      <p:pic>
        <p:nvPicPr>
          <p:cNvPr id="2" name="图片 1" descr="工业网络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73400" y="460375"/>
            <a:ext cx="5972810" cy="4223385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260" y="123825"/>
            <a:ext cx="1667510" cy="494665"/>
          </a:xfrm>
          <a:prstGeom prst="rect">
            <a:avLst/>
          </a:prstGeom>
        </p:spPr>
      </p:pic>
      <p:sp>
        <p:nvSpPr>
          <p:cNvPr id="17409" name="文本框 1"/>
          <p:cNvSpPr txBox="1"/>
          <p:nvPr/>
        </p:nvSpPr>
        <p:spPr>
          <a:xfrm>
            <a:off x="107315" y="1203960"/>
            <a:ext cx="3127375" cy="1178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ctr"/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凌臣科技</a:t>
            </a:r>
            <a:r>
              <a:rPr lang="en-US" altLang="zh-CN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双轨下料机设备</a:t>
            </a:r>
            <a:r>
              <a:rPr lang="en-US" altLang="zh-CN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结案报告</a:t>
            </a:r>
            <a:endParaRPr lang="zh-CN" altLang="en-US" sz="3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60" y="4156075"/>
            <a:ext cx="2060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汇报人：</a:t>
            </a:r>
            <a:r>
              <a:rPr lang="zh-CN" altLang="en-US"/>
              <a:t>黄正东</a:t>
            </a:r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409257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项目需求与解决方案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下料卡料报警</a:t>
            </a:r>
            <a:endParaRPr lang="zh-CN" altLang="en-US" sz="1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990" y="627380"/>
            <a:ext cx="495490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endParaRPr lang="zh-CN" altLang="en-US" sz="1400" b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问题点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由于移栽台接料后，通过气缸推杆将产品推入收料弹夹，但是推料过程中，由于前工站经过烘炉，</a:t>
            </a:r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产品会发生翘起状况，此时气缸推杆推料进入料盒时就有卡料的风险，由于产品的价格比较昂贵，所有一旦卡料必须及时报警，以防止后续产品叠料</a:t>
            </a:r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报废。</a:t>
            </a:r>
            <a:endParaRPr 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处理方案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：在弹夹与固定块之间在额外加装一个光电，当气缸推杆推料后，卡料光电如果判断有料超时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，就立即报警，现场操作员及时清除报警，以防止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机台卡料没人知道导致后续来料叠料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报废。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2090" y="987425"/>
            <a:ext cx="3695065" cy="24428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总结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990" y="627380"/>
            <a:ext cx="8368030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1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该项目使用我司</a:t>
            </a:r>
            <a:r>
              <a:rPr lang="en-US" alt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PLC,HMI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以及相配套的远程</a:t>
            </a:r>
            <a:r>
              <a:rPr lang="en-US" alt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IO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与伺服系统，能够完成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小型设备的开发，且运行稳定。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sz="1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该套设备较为标准的开发流程可作为后续推广的应用案例。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en-US" alt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该套设备中包含了配方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切换，增强了操作即换型的便利性，降低了的对客户操作人员的能力需求，客户可以更快上手。</a:t>
            </a:r>
            <a:endParaRPr lang="en-US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990" y="627380"/>
            <a:ext cx="8368030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 descr="2024-08-21_084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915035"/>
            <a:ext cx="2087880" cy="352806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210" y="887095"/>
            <a:ext cx="2072640" cy="3556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52135" y="1491615"/>
            <a:ext cx="31172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</a:t>
            </a:r>
            <a:r>
              <a:rPr lang="zh-CN" altLang="en-US"/>
              <a:t>为控制气缸的双控双磁环</a:t>
            </a:r>
            <a:r>
              <a:rPr lang="zh-CN" altLang="en-US"/>
              <a:t>功能块。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图</a:t>
            </a:r>
            <a:r>
              <a:rPr lang="en-US" altLang="zh-CN"/>
              <a:t>2</a:t>
            </a:r>
            <a:r>
              <a:rPr lang="zh-CN" altLang="en-US"/>
              <a:t>为控制气缸</a:t>
            </a:r>
            <a:r>
              <a:rPr lang="zh-CN" altLang="en-US"/>
              <a:t>的单控双磁环</a:t>
            </a:r>
            <a:r>
              <a:rPr lang="zh-CN" altLang="en-US"/>
              <a:t>功能块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990" y="627380"/>
            <a:ext cx="8368030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8340" y="1184275"/>
            <a:ext cx="31635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轴控制功能块，用于控制轴进行点动运动，绝对位置运动，相对位置运动，回原运动，以及输出轴当前状态，输出轴</a:t>
            </a:r>
            <a:r>
              <a:rPr lang="zh-CN" altLang="en-US"/>
              <a:t>异常报警。</a:t>
            </a:r>
            <a:endParaRPr lang="zh-CN" altLang="en-US"/>
          </a:p>
        </p:txBody>
      </p:sp>
      <p:pic>
        <p:nvPicPr>
          <p:cNvPr id="6" name="图片 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0335" y="123190"/>
            <a:ext cx="2021205" cy="49676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0335" y="520065"/>
            <a:ext cx="1094105" cy="4216400"/>
          </a:xfrm>
          <a:prstGeom prst="rect">
            <a:avLst/>
          </a:prstGeom>
        </p:spPr>
      </p:pic>
      <p:pic>
        <p:nvPicPr>
          <p:cNvPr id="7" name="图片 6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515" y="516890"/>
            <a:ext cx="1368425" cy="42195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5960" y="1290320"/>
            <a:ext cx="39484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</a:t>
            </a:r>
            <a:r>
              <a:rPr lang="zh-CN" altLang="en-US"/>
              <a:t>为下料机上层</a:t>
            </a:r>
            <a:r>
              <a:rPr lang="zh-CN" altLang="en-US">
                <a:sym typeface="+mn-ea"/>
              </a:rPr>
              <a:t>轴运动气缸运动</a:t>
            </a:r>
            <a:r>
              <a:rPr lang="zh-CN" altLang="en-US"/>
              <a:t>以及与外界模块所有交互</a:t>
            </a:r>
            <a:r>
              <a:rPr lang="zh-CN" altLang="en-US"/>
              <a:t>信号封装的功能块。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图</a:t>
            </a:r>
            <a:r>
              <a:rPr lang="en-US" altLang="zh-CN"/>
              <a:t>2</a:t>
            </a:r>
            <a:r>
              <a:rPr lang="zh-CN" altLang="en-US"/>
              <a:t>为下料机下层</a:t>
            </a:r>
            <a:r>
              <a:rPr lang="zh-CN" altLang="en-US">
                <a:sym typeface="+mn-ea"/>
              </a:rPr>
              <a:t>轴运动气缸运动以及与外界模块所有交互信号</a:t>
            </a:r>
            <a:r>
              <a:rPr lang="zh-CN" altLang="en-US"/>
              <a:t>封装的</a:t>
            </a:r>
            <a:r>
              <a:rPr lang="zh-CN" altLang="en-US"/>
              <a:t>功能块。</a:t>
            </a:r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5960" y="1290320"/>
            <a:ext cx="39484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图</a:t>
            </a:r>
            <a:r>
              <a:rPr lang="en-US" altLang="zh-CN"/>
              <a:t>1</a:t>
            </a:r>
            <a:r>
              <a:rPr lang="zh-CN" altLang="en-US"/>
              <a:t>为下料机升降机</a:t>
            </a:r>
            <a:r>
              <a:rPr lang="zh-CN" altLang="en-US">
                <a:sym typeface="+mn-ea"/>
              </a:rPr>
              <a:t>轴运动气缸运动以及与外界模块所有交互信号</a:t>
            </a:r>
            <a:r>
              <a:rPr lang="zh-CN" altLang="en-US"/>
              <a:t>封装的功能块。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图</a:t>
            </a:r>
            <a:r>
              <a:rPr lang="en-US" altLang="zh-CN"/>
              <a:t>2</a:t>
            </a:r>
            <a:r>
              <a:rPr lang="zh-CN" altLang="en-US"/>
              <a:t>为下料机移栽轴运动气缸运动</a:t>
            </a:r>
            <a:r>
              <a:rPr lang="zh-CN" altLang="en-US">
                <a:sym typeface="+mn-ea"/>
              </a:rPr>
              <a:t>以及与外界模块所有交互信号</a:t>
            </a:r>
            <a:r>
              <a:rPr lang="zh-CN" altLang="en-US"/>
              <a:t>封装的</a:t>
            </a:r>
            <a:r>
              <a:rPr lang="zh-CN" altLang="en-US"/>
              <a:t>功能块。</a:t>
            </a:r>
            <a:endParaRPr lang="zh-CN" altLang="en-US"/>
          </a:p>
        </p:txBody>
      </p:sp>
      <p:pic>
        <p:nvPicPr>
          <p:cNvPr id="2" name="图片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0335" y="51435"/>
            <a:ext cx="1253490" cy="492823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70" y="51435"/>
            <a:ext cx="961390" cy="49282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595" y="1012825"/>
            <a:ext cx="5836285" cy="33489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8085" y="843280"/>
            <a:ext cx="6241415" cy="36518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940" y="915670"/>
            <a:ext cx="6060440" cy="35217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以下为部分工艺功能块，以及操作界面的截图，仅供参考</a:t>
            </a:r>
            <a:endParaRPr lang="zh-CN" altLang="zh-CN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940" y="915035"/>
            <a:ext cx="6108700" cy="3514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28440" y="123190"/>
            <a:ext cx="916940" cy="421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  <a:endParaRPr lang="zh-CN" sz="2400" b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627380"/>
            <a:ext cx="2840355" cy="3786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项目概述</a:t>
            </a:r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项目执行</a:t>
            </a:r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工艺流程</a:t>
            </a:r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b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项目需求与解决方案</a:t>
            </a:r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b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总结</a:t>
            </a:r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b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sz="1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8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388429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附录</a:t>
            </a:r>
            <a:endParaRPr lang="zh-CN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520065"/>
            <a:ext cx="78911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设备带料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跑视频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c16ce8ea8e361b8bdf7e65801b277edb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75740" y="915035"/>
            <a:ext cx="2874645" cy="3115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2483485" y="2860040"/>
            <a:ext cx="29756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公司总部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／苏州市凌臣采集计算机有限公司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苏州市相城区巨华路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　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网站地址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en-US" altLang="zh-C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www.szpcbase.com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24275" y="2059940"/>
            <a:ext cx="385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苏州市凌臣采集计算机有限公司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780155" y="2423160"/>
            <a:ext cx="3331210" cy="5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 descr="LCT 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91640" y="2139315"/>
            <a:ext cx="2032635" cy="5365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724275" y="2436495"/>
            <a:ext cx="43389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</a:rPr>
              <a:t>Suzhou Lingchen Acquisition Computer Co.,Ltd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150177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项目概述</a:t>
            </a:r>
            <a:endParaRPr lang="zh-CN" sz="1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990" y="627380"/>
            <a:ext cx="7409815" cy="296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1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1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</a:t>
            </a:r>
            <a:r>
              <a:rPr lang="en-US" alt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客户研发一套</a:t>
            </a:r>
            <a:r>
              <a:rPr lang="en-US" alt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PCB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板</a:t>
            </a:r>
            <a:r>
              <a:rPr lang="zh-CN" altLang="en-US" sz="1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下料装盒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设备，由我司完成控制系统的开发。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以下为该设备结构示意图。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1125855"/>
            <a:ext cx="5843905" cy="31000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08175" y="1203325"/>
            <a:ext cx="1868805" cy="188468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051685" y="3147695"/>
            <a:ext cx="125285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sz="1400" b="1">
                <a:solidFill>
                  <a:schemeClr val="accent1"/>
                </a:solidFill>
              </a:rPr>
              <a:t>下料模组</a:t>
            </a:r>
            <a:r>
              <a:rPr lang="en-US" altLang="zh-CN" sz="1400" b="1">
                <a:solidFill>
                  <a:schemeClr val="accent1"/>
                </a:solidFill>
              </a:rPr>
              <a:t>A</a:t>
            </a:r>
            <a:endParaRPr lang="en-US" altLang="zh-CN" sz="1400" b="1">
              <a:solidFill>
                <a:schemeClr val="accent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56100" y="1203325"/>
            <a:ext cx="1868805" cy="188468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500245" y="3147695"/>
            <a:ext cx="125285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sz="1400" b="1">
                <a:solidFill>
                  <a:schemeClr val="accent1"/>
                </a:solidFill>
              </a:rPr>
              <a:t>下料模组</a:t>
            </a:r>
            <a:r>
              <a:rPr lang="en-US" altLang="zh-CN" sz="1400" b="1">
                <a:solidFill>
                  <a:schemeClr val="accent1"/>
                </a:solidFill>
              </a:rPr>
              <a:t>B</a:t>
            </a:r>
            <a:endParaRPr lang="en-US" altLang="zh-CN" sz="14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830" y="51435"/>
            <a:ext cx="2664460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项目执行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项目开发时间线</a:t>
            </a:r>
            <a:endParaRPr lang="zh-CN" altLang="en-US" sz="12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1"/>
            </p:custDataLst>
          </p:nvPr>
        </p:nvSpPr>
        <p:spPr>
          <a:xfrm>
            <a:off x="1256665" y="2282190"/>
            <a:ext cx="904240" cy="30861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项目会议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2"/>
            </p:custDataLst>
          </p:nvPr>
        </p:nvSpPr>
        <p:spPr>
          <a:xfrm>
            <a:off x="3018155" y="2282190"/>
            <a:ext cx="904240" cy="30861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程序开发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4780280" y="2282190"/>
            <a:ext cx="904240" cy="30861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厂内调试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6542405" y="2282190"/>
            <a:ext cx="904240" cy="30861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终端调试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256665" y="1778000"/>
            <a:ext cx="865505" cy="418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800"/>
              <a:t>2024.07.3</a:t>
            </a:r>
            <a:r>
              <a:rPr lang="zh-CN" altLang="en-US" sz="800"/>
              <a:t>客户会议了解项目需求</a:t>
            </a:r>
            <a:endParaRPr lang="zh-CN" altLang="en-US" sz="800"/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>
            <a:off x="2174240" y="2353945"/>
            <a:ext cx="804545" cy="1651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3018155" y="1706245"/>
            <a:ext cx="865505" cy="548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800"/>
              <a:t>2024.07.15-2024.07.20</a:t>
            </a:r>
            <a:r>
              <a:rPr lang="zh-CN" altLang="en-US" sz="800"/>
              <a:t>程序开发，功能测试</a:t>
            </a:r>
            <a:endParaRPr lang="zh-CN" altLang="en-US" sz="800"/>
          </a:p>
        </p:txBody>
      </p:sp>
      <p:sp>
        <p:nvSpPr>
          <p:cNvPr id="15" name="右箭头 14"/>
          <p:cNvSpPr/>
          <p:nvPr>
            <p:custDataLst>
              <p:tags r:id="rId8"/>
            </p:custDataLst>
          </p:nvPr>
        </p:nvSpPr>
        <p:spPr>
          <a:xfrm>
            <a:off x="3961765" y="2353945"/>
            <a:ext cx="804545" cy="1651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4795520" y="1689735"/>
            <a:ext cx="865505" cy="548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800"/>
              <a:t>2024.07.22-2024.07.25</a:t>
            </a:r>
            <a:endParaRPr lang="en-US" altLang="zh-CN" sz="800"/>
          </a:p>
          <a:p>
            <a:r>
              <a:rPr lang="zh-CN" altLang="en-US" sz="800"/>
              <a:t>厂内调试，完成出厂</a:t>
            </a:r>
            <a:r>
              <a:rPr lang="zh-CN" altLang="en-US" sz="800">
                <a:sym typeface="+mn-ea"/>
              </a:rPr>
              <a:t>需求</a:t>
            </a:r>
            <a:endParaRPr lang="zh-CN" altLang="en-US" sz="800"/>
          </a:p>
        </p:txBody>
      </p:sp>
      <p:sp>
        <p:nvSpPr>
          <p:cNvPr id="17" name="右箭头 16"/>
          <p:cNvSpPr/>
          <p:nvPr>
            <p:custDataLst>
              <p:tags r:id="rId10"/>
            </p:custDataLst>
          </p:nvPr>
        </p:nvSpPr>
        <p:spPr>
          <a:xfrm>
            <a:off x="5718175" y="2353945"/>
            <a:ext cx="804545" cy="1651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6581140" y="1689735"/>
            <a:ext cx="865505" cy="548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800"/>
              <a:t>2024.07.27-2024.08.14</a:t>
            </a:r>
            <a:r>
              <a:rPr lang="zh-CN" altLang="en-US" sz="800"/>
              <a:t>终端调试，完成客户</a:t>
            </a:r>
            <a:r>
              <a:rPr lang="zh-CN" altLang="en-US" sz="800">
                <a:sym typeface="+mn-ea"/>
              </a:rPr>
              <a:t>需求</a:t>
            </a:r>
            <a:endParaRPr lang="zh-CN" altLang="en-US" sz="800"/>
          </a:p>
        </p:txBody>
      </p:sp>
      <p:sp>
        <p:nvSpPr>
          <p:cNvPr id="21" name="文本框 20"/>
          <p:cNvSpPr txBox="1"/>
          <p:nvPr/>
        </p:nvSpPr>
        <p:spPr>
          <a:xfrm>
            <a:off x="107950" y="425450"/>
            <a:ext cx="1259840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endParaRPr lang="zh-CN" altLang="en-US" sz="12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830" y="51435"/>
            <a:ext cx="2664460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项目执行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现场实物图</a:t>
            </a:r>
            <a:r>
              <a:rPr lang="en-US" altLang="zh-CN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12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7950" y="425450"/>
            <a:ext cx="1259840" cy="299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endParaRPr lang="zh-CN" altLang="en-US" sz="12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987425"/>
            <a:ext cx="4015740" cy="2879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290" y="987425"/>
            <a:ext cx="3840601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6830" y="-20320"/>
            <a:ext cx="2664460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项目执行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设备硬件组态</a:t>
            </a:r>
            <a:endParaRPr lang="zh-CN" altLang="en-US" sz="12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95" y="513715"/>
            <a:ext cx="565785" cy="39243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89" r="25069" b="20417"/>
          <a:stretch>
            <a:fillRect/>
          </a:stretch>
        </p:blipFill>
        <p:spPr>
          <a:xfrm>
            <a:off x="2484120" y="766445"/>
            <a:ext cx="1202055" cy="640080"/>
          </a:xfrm>
          <a:prstGeom prst="rect">
            <a:avLst/>
          </a:prstGeom>
        </p:spPr>
      </p:pic>
      <p:cxnSp>
        <p:nvCxnSpPr>
          <p:cNvPr id="80" name="连接符: 肘形 79"/>
          <p:cNvCxnSpPr/>
          <p:nvPr/>
        </p:nvCxnSpPr>
        <p:spPr>
          <a:xfrm>
            <a:off x="1908175" y="627380"/>
            <a:ext cx="720725" cy="278765"/>
          </a:xfrm>
          <a:prstGeom prst="bentConnector3">
            <a:avLst>
              <a:gd name="adj1" fmla="val 50044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2" name="连接符: 肘形 81"/>
          <p:cNvCxnSpPr/>
          <p:nvPr/>
        </p:nvCxnSpPr>
        <p:spPr>
          <a:xfrm rot="5400000" flipV="1">
            <a:off x="2124075" y="1922780"/>
            <a:ext cx="1153795" cy="3175"/>
          </a:xfrm>
          <a:prstGeom prst="bentConnector3">
            <a:avLst>
              <a:gd name="adj1" fmla="val 50028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7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45" y="1059180"/>
            <a:ext cx="331470" cy="12065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188085" y="915035"/>
            <a:ext cx="956310" cy="262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75" dirty="0" err="1"/>
              <a:t>ModbusTCP/Slave</a:t>
            </a:r>
            <a:endParaRPr lang="en-US" altLang="zh-CN" sz="675" dirty="0" err="1"/>
          </a:p>
        </p:txBody>
      </p:sp>
      <p:grpSp>
        <p:nvGrpSpPr>
          <p:cNvPr id="5" name="组合 4"/>
          <p:cNvGrpSpPr/>
          <p:nvPr/>
        </p:nvGrpSpPr>
        <p:grpSpPr>
          <a:xfrm>
            <a:off x="3851910" y="1263650"/>
            <a:ext cx="1546225" cy="935355"/>
            <a:chOff x="8901" y="3040"/>
            <a:chExt cx="2435" cy="147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01" y="3058"/>
              <a:ext cx="484" cy="643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" y="4117"/>
              <a:ext cx="367" cy="396"/>
            </a:xfrm>
            <a:prstGeom prst="rect">
              <a:avLst/>
            </a:prstGeom>
          </p:spPr>
        </p:pic>
        <p:cxnSp>
          <p:nvCxnSpPr>
            <p:cNvPr id="20" name="直接箭头连接符 19"/>
            <p:cNvCxnSpPr/>
            <p:nvPr/>
          </p:nvCxnSpPr>
          <p:spPr>
            <a:xfrm>
              <a:off x="9151" y="3590"/>
              <a:ext cx="8" cy="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3" y="3058"/>
              <a:ext cx="484" cy="643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00" y="4117"/>
              <a:ext cx="367" cy="396"/>
            </a:xfrm>
            <a:prstGeom prst="rect">
              <a:avLst/>
            </a:prstGeom>
          </p:spPr>
        </p:pic>
        <p:cxnSp>
          <p:nvCxnSpPr>
            <p:cNvPr id="25" name="直接箭头连接符 24"/>
            <p:cNvCxnSpPr/>
            <p:nvPr/>
          </p:nvCxnSpPr>
          <p:spPr>
            <a:xfrm>
              <a:off x="9831" y="3565"/>
              <a:ext cx="8" cy="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67" y="3058"/>
              <a:ext cx="484" cy="64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84" y="4117"/>
              <a:ext cx="367" cy="396"/>
            </a:xfrm>
            <a:prstGeom prst="rect">
              <a:avLst/>
            </a:prstGeom>
          </p:spPr>
        </p:pic>
        <p:cxnSp>
          <p:nvCxnSpPr>
            <p:cNvPr id="33" name="直接箭头连接符 32"/>
            <p:cNvCxnSpPr/>
            <p:nvPr/>
          </p:nvCxnSpPr>
          <p:spPr>
            <a:xfrm>
              <a:off x="10515" y="3565"/>
              <a:ext cx="8" cy="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52" y="3040"/>
              <a:ext cx="484" cy="643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5" y="4117"/>
              <a:ext cx="367" cy="396"/>
            </a:xfrm>
            <a:prstGeom prst="rect">
              <a:avLst/>
            </a:prstGeom>
          </p:spPr>
        </p:pic>
        <p:cxnSp>
          <p:nvCxnSpPr>
            <p:cNvPr id="44" name="直接箭头连接符 43"/>
            <p:cNvCxnSpPr/>
            <p:nvPr/>
          </p:nvCxnSpPr>
          <p:spPr>
            <a:xfrm>
              <a:off x="11087" y="3608"/>
              <a:ext cx="8" cy="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1442720" y="2358390"/>
            <a:ext cx="5282565" cy="1649730"/>
            <a:chOff x="2272" y="2192"/>
            <a:chExt cx="8319" cy="2598"/>
          </a:xfrm>
        </p:grpSpPr>
        <p:pic>
          <p:nvPicPr>
            <p:cNvPr id="74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2" y="2966"/>
              <a:ext cx="560" cy="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2966"/>
              <a:ext cx="560" cy="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" y="2981"/>
              <a:ext cx="560" cy="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" y="2966"/>
              <a:ext cx="560" cy="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7" y="2981"/>
              <a:ext cx="560" cy="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0" name="连接符: 肘形 89"/>
            <p:cNvCxnSpPr/>
            <p:nvPr/>
          </p:nvCxnSpPr>
          <p:spPr>
            <a:xfrm rot="10800000" flipV="1">
              <a:off x="2468" y="2415"/>
              <a:ext cx="6803" cy="617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连接符: 肘形 90"/>
            <p:cNvCxnSpPr/>
            <p:nvPr/>
          </p:nvCxnSpPr>
          <p:spPr>
            <a:xfrm rot="5400000">
              <a:off x="3065" y="2727"/>
              <a:ext cx="624" cy="0"/>
            </a:xfrm>
            <a:prstGeom prst="bentConnector3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连接符: 肘形 91"/>
            <p:cNvCxnSpPr/>
            <p:nvPr/>
          </p:nvCxnSpPr>
          <p:spPr>
            <a:xfrm rot="5400000">
              <a:off x="3940" y="2727"/>
              <a:ext cx="624" cy="0"/>
            </a:xfrm>
            <a:prstGeom prst="bentConnector3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连接符: 肘形 92"/>
            <p:cNvCxnSpPr/>
            <p:nvPr/>
          </p:nvCxnSpPr>
          <p:spPr>
            <a:xfrm rot="5400000">
              <a:off x="4765" y="2708"/>
              <a:ext cx="624" cy="0"/>
            </a:xfrm>
            <a:prstGeom prst="bentConnector3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连接符: 肘形 93"/>
            <p:cNvCxnSpPr/>
            <p:nvPr/>
          </p:nvCxnSpPr>
          <p:spPr>
            <a:xfrm rot="5400000">
              <a:off x="5700" y="2709"/>
              <a:ext cx="624" cy="0"/>
            </a:xfrm>
            <a:prstGeom prst="bentConnector3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7" y="2192"/>
              <a:ext cx="791" cy="176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84" name="直接箭头连接符 83"/>
            <p:cNvCxnSpPr/>
            <p:nvPr/>
          </p:nvCxnSpPr>
          <p:spPr>
            <a:xfrm>
              <a:off x="2468" y="3512"/>
              <a:ext cx="0" cy="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接箭头连接符 84"/>
            <p:cNvCxnSpPr/>
            <p:nvPr/>
          </p:nvCxnSpPr>
          <p:spPr>
            <a:xfrm>
              <a:off x="3377" y="3538"/>
              <a:ext cx="0" cy="5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接箭头连接符 85"/>
            <p:cNvCxnSpPr/>
            <p:nvPr/>
          </p:nvCxnSpPr>
          <p:spPr>
            <a:xfrm>
              <a:off x="4252" y="3590"/>
              <a:ext cx="0" cy="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直接箭头连接符 87"/>
            <p:cNvCxnSpPr/>
            <p:nvPr/>
          </p:nvCxnSpPr>
          <p:spPr>
            <a:xfrm>
              <a:off x="5078" y="3601"/>
              <a:ext cx="0" cy="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接箭头连接符 88"/>
            <p:cNvCxnSpPr/>
            <p:nvPr/>
          </p:nvCxnSpPr>
          <p:spPr>
            <a:xfrm>
              <a:off x="5946" y="3601"/>
              <a:ext cx="0" cy="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8901" y="4210"/>
              <a:ext cx="169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>
                  <a:latin typeface="+mn-ea"/>
                </a:rPr>
                <a:t>下料模块分布式</a:t>
              </a:r>
              <a:r>
                <a:rPr lang="en-US" altLang="zh-CN" sz="900" dirty="0">
                  <a:latin typeface="+mn-ea"/>
                </a:rPr>
                <a:t>IO</a:t>
              </a:r>
              <a:endParaRPr lang="zh-CN" altLang="en-US" sz="900" dirty="0">
                <a:latin typeface="+mn-ea"/>
              </a:endParaRPr>
            </a:p>
          </p:txBody>
        </p:sp>
        <p:cxnSp>
          <p:nvCxnSpPr>
            <p:cNvPr id="34" name="连接符: 肘形 15"/>
            <p:cNvCxnSpPr/>
            <p:nvPr/>
          </p:nvCxnSpPr>
          <p:spPr>
            <a:xfrm rot="5400000">
              <a:off x="6444" y="2727"/>
              <a:ext cx="625" cy="0"/>
            </a:xfrm>
            <a:prstGeom prst="bentConnector3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连接符: 肘形 15"/>
            <p:cNvCxnSpPr/>
            <p:nvPr/>
          </p:nvCxnSpPr>
          <p:spPr>
            <a:xfrm rot="5400000">
              <a:off x="7253" y="2727"/>
              <a:ext cx="625" cy="0"/>
            </a:xfrm>
            <a:prstGeom prst="bentConnector3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连接符: 肘形 15"/>
            <p:cNvCxnSpPr/>
            <p:nvPr/>
          </p:nvCxnSpPr>
          <p:spPr>
            <a:xfrm rot="5400000">
              <a:off x="8108" y="2709"/>
              <a:ext cx="625" cy="0"/>
            </a:xfrm>
            <a:prstGeom prst="bentConnector3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64" name="图片 16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180000">
              <a:off x="8809" y="3338"/>
              <a:ext cx="1421" cy="835"/>
            </a:xfrm>
            <a:prstGeom prst="rect">
              <a:avLst/>
            </a:prstGeom>
          </p:spPr>
        </p:pic>
        <p:pic>
          <p:nvPicPr>
            <p:cNvPr id="2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" y="2981"/>
              <a:ext cx="560" cy="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" y="3020"/>
              <a:ext cx="560" cy="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" y="3022"/>
              <a:ext cx="560" cy="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直接箭头连接符 10"/>
            <p:cNvCxnSpPr/>
            <p:nvPr/>
          </p:nvCxnSpPr>
          <p:spPr>
            <a:xfrm>
              <a:off x="6757" y="3608"/>
              <a:ext cx="0" cy="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>
              <a:off x="7486" y="3625"/>
              <a:ext cx="0" cy="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>
              <a:off x="8421" y="3625"/>
              <a:ext cx="0" cy="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连接符: 肘形 79"/>
            <p:cNvCxnSpPr/>
            <p:nvPr/>
          </p:nvCxnSpPr>
          <p:spPr>
            <a:xfrm rot="5400000">
              <a:off x="8794" y="2862"/>
              <a:ext cx="899" cy="5"/>
            </a:xfrm>
            <a:prstGeom prst="bentConnector3">
              <a:avLst>
                <a:gd name="adj1" fmla="val 50000"/>
              </a:avLst>
            </a:prstGeom>
            <a:ln>
              <a:tailEnd type="triangle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19" name="直接连接符 18"/>
          <p:cNvCxnSpPr/>
          <p:nvPr/>
        </p:nvCxnSpPr>
        <p:spPr>
          <a:xfrm flipV="1">
            <a:off x="3529330" y="915035"/>
            <a:ext cx="1762760" cy="44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endCxn id="14" idx="0"/>
          </p:cNvCxnSpPr>
          <p:nvPr/>
        </p:nvCxnSpPr>
        <p:spPr>
          <a:xfrm>
            <a:off x="3996195" y="915240"/>
            <a:ext cx="9525" cy="3600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428630" y="919685"/>
            <a:ext cx="9525" cy="3600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872495" y="903810"/>
            <a:ext cx="9525" cy="3600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292230" y="903810"/>
            <a:ext cx="9525" cy="3600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3911600" y="623570"/>
            <a:ext cx="447040" cy="266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75" dirty="0" err="1"/>
              <a:t>I/O</a:t>
            </a:r>
            <a:endParaRPr lang="en-US" altLang="zh-CN" sz="675" dirty="0" err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572135"/>
            <a:ext cx="8675370" cy="43237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830" y="51435"/>
            <a:ext cx="1501775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工艺流程</a:t>
            </a:r>
            <a:endParaRPr lang="zh-CN" sz="1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上箭头 2"/>
          <p:cNvSpPr/>
          <p:nvPr/>
        </p:nvSpPr>
        <p:spPr>
          <a:xfrm>
            <a:off x="6259830" y="3893185"/>
            <a:ext cx="360045" cy="33464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868164" y="4227939"/>
            <a:ext cx="1143767" cy="325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sz="1400" b="1">
                <a:solidFill>
                  <a:schemeClr val="accent1"/>
                </a:solidFill>
              </a:rPr>
              <a:t>前站</a:t>
            </a:r>
            <a:r>
              <a:rPr lang="zh-CN" altLang="en-US" sz="1400" b="1">
                <a:solidFill>
                  <a:schemeClr val="accent1"/>
                </a:solidFill>
              </a:rPr>
              <a:t>来料</a:t>
            </a:r>
            <a:endParaRPr lang="zh-CN" altLang="en-US" sz="1400" b="1">
              <a:solidFill>
                <a:schemeClr val="accent1"/>
              </a:solidFill>
            </a:endParaRPr>
          </a:p>
        </p:txBody>
      </p:sp>
      <p:sp>
        <p:nvSpPr>
          <p:cNvPr id="5" name="上箭头 4"/>
          <p:cNvSpPr/>
          <p:nvPr/>
        </p:nvSpPr>
        <p:spPr>
          <a:xfrm rot="16200000">
            <a:off x="4716145" y="2080260"/>
            <a:ext cx="360045" cy="36004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076190" y="1995805"/>
            <a:ext cx="1102995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sz="1400" b="1">
                <a:solidFill>
                  <a:schemeClr val="accent1"/>
                </a:solidFill>
              </a:rPr>
              <a:t>来料推入</a:t>
            </a:r>
            <a:r>
              <a:rPr lang="zh-CN" altLang="en-US" sz="1400" b="1">
                <a:solidFill>
                  <a:schemeClr val="accent1"/>
                </a:solidFill>
              </a:rPr>
              <a:t>空弹夹</a:t>
            </a:r>
            <a:endParaRPr lang="zh-CN" altLang="en-US" sz="1400" b="1">
              <a:solidFill>
                <a:schemeClr val="accent1"/>
              </a:solidFill>
            </a:endParaRPr>
          </a:p>
        </p:txBody>
      </p:sp>
      <p:sp>
        <p:nvSpPr>
          <p:cNvPr id="8" name="上箭头 7"/>
          <p:cNvSpPr/>
          <p:nvPr/>
        </p:nvSpPr>
        <p:spPr>
          <a:xfrm>
            <a:off x="7380605" y="1492250"/>
            <a:ext cx="360045" cy="28765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948170" y="1779905"/>
            <a:ext cx="1277620" cy="466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sz="1400" b="1">
                <a:solidFill>
                  <a:schemeClr val="accent1"/>
                </a:solidFill>
              </a:rPr>
              <a:t>推入空弹夹进</a:t>
            </a:r>
            <a:r>
              <a:rPr lang="zh-CN" altLang="en-US" sz="1400" b="1">
                <a:solidFill>
                  <a:schemeClr val="accent1"/>
                </a:solidFill>
              </a:rPr>
              <a:t>升降机</a:t>
            </a:r>
            <a:endParaRPr lang="zh-CN" altLang="en-US" sz="1400" b="1">
              <a:solidFill>
                <a:schemeClr val="accent1"/>
              </a:solidFill>
            </a:endParaRPr>
          </a:p>
        </p:txBody>
      </p:sp>
      <p:sp>
        <p:nvSpPr>
          <p:cNvPr id="10" name="上箭头 9"/>
          <p:cNvSpPr/>
          <p:nvPr/>
        </p:nvSpPr>
        <p:spPr>
          <a:xfrm>
            <a:off x="7865745" y="3507740"/>
            <a:ext cx="360045" cy="36004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524750" y="3867785"/>
            <a:ext cx="1102995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sz="1400" b="1">
                <a:solidFill>
                  <a:schemeClr val="accent1"/>
                </a:solidFill>
              </a:rPr>
              <a:t>弹夹满料后推入</a:t>
            </a:r>
            <a:r>
              <a:rPr lang="zh-CN" altLang="en-US" sz="1400" b="1">
                <a:solidFill>
                  <a:schemeClr val="accent1"/>
                </a:solidFill>
              </a:rPr>
              <a:t>下层</a:t>
            </a:r>
            <a:endParaRPr lang="zh-CN" altLang="en-US" sz="14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4555490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项目需求与解决方案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升降机层数计算</a:t>
            </a:r>
            <a:endParaRPr lang="zh-CN" altLang="en-US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990" y="627380"/>
            <a:ext cx="43224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问题点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：当切换不同型号的产品时，其层数以及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距离会发生变换。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处理方案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：通过逻辑算法，直接将示教下料的首层位置和末层位置，以及需要下料的层数通过触摸屏写入</a:t>
            </a:r>
            <a:r>
              <a:rPr lang="en-US" alt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，通过首层末层位置相减，再除以相对于的层数，得到升降机每层需要下降的距离，这样可以更快速的调试不同型号所需要的参数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6190" y="483235"/>
            <a:ext cx="3375025" cy="35591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830" y="51435"/>
            <a:ext cx="4460240" cy="37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项目需求与解决方案</a:t>
            </a:r>
            <a:r>
              <a:rPr lang="en-US" alt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下料机</a:t>
            </a:r>
            <a:r>
              <a:rPr lang="zh-CN" altLang="en-US" sz="1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料号切换</a:t>
            </a:r>
            <a:endParaRPr lang="zh-CN" altLang="en-US" sz="1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990" y="627380"/>
            <a:ext cx="4322445" cy="384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endParaRPr lang="zh-CN" altLang="en-US" sz="1400" b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问题点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：由于客户需要频繁切换料号，不同的料号需要装盒的层数不一样，每次切换料号需要一段时间去调试升降机位置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以及推入产品的层数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来符合更换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的料号。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1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处理方案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：在</a:t>
            </a:r>
            <a:r>
              <a:rPr lang="en-US" altLang="zh-CN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HMI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屏上新增加了配方切换的功能，客户将需要的料号调试好后保存在配方里面，当需要切换不同料号的产品时，现场的工作人员只需要读取料号相对应的配方即可正常生产，节省了一部分调试人员切换料号所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花费的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时间。</a:t>
            </a:r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6190" y="1131570"/>
            <a:ext cx="3724275" cy="21424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70.95,&quot;left&quot;:87.65,&quot;top&quot;:133.05,&quot;width&quot;:555.2}"/>
</p:tagLst>
</file>

<file path=ppt/tags/tag11.xml><?xml version="1.0" encoding="utf-8"?>
<p:tagLst xmlns:p="http://schemas.openxmlformats.org/presentationml/2006/main">
  <p:tag name="KSO_WM_DIAGRAM_VIRTUALLY_FRAME" val="{&quot;height&quot;:70.95,&quot;left&quot;:87.65,&quot;top&quot;:133.05,&quot;width&quot;:555.2}"/>
</p:tagLst>
</file>

<file path=ppt/tags/tag12.xml><?xml version="1.0" encoding="utf-8"?>
<p:tagLst xmlns:p="http://schemas.openxmlformats.org/presentationml/2006/main">
  <p:tag name="KSO_WM_DIAGRAM_VIRTUALLY_FRAME" val="{&quot;height&quot;:70.95,&quot;left&quot;:87.65,&quot;top&quot;:133.05,&quot;width&quot;:555.2}"/>
</p:tagLst>
</file>

<file path=ppt/tags/tag13.xml><?xml version="1.0" encoding="utf-8"?>
<p:tagLst xmlns:p="http://schemas.openxmlformats.org/presentationml/2006/main">
  <p:tag name="KSO_WM_DIAGRAM_VIRTUALLY_FRAME" val="{&quot;height&quot;:70.95,&quot;left&quot;:87.65,&quot;top&quot;:133.05,&quot;width&quot;:555.2}"/>
</p:tagLst>
</file>

<file path=ppt/tags/tag14.xml><?xml version="1.0" encoding="utf-8"?>
<p:tagLst xmlns:p="http://schemas.openxmlformats.org/presentationml/2006/main">
  <p:tag name="KSO_WM_DIAGRAM_VIRTUALLY_FRAME" val="{&quot;height&quot;:70.95,&quot;left&quot;:87.65,&quot;top&quot;:133.05,&quot;width&quot;:555.2}"/>
</p:tagLst>
</file>

<file path=ppt/tags/tag15.xml><?xml version="1.0" encoding="utf-8"?>
<p:tagLst xmlns:p="http://schemas.openxmlformats.org/presentationml/2006/main">
  <p:tag name="KSO_WM_DIAGRAM_VIRTUALLY_FRAME" val="{&quot;height&quot;:70.95,&quot;left&quot;:87.65,&quot;top&quot;:133.05,&quot;width&quot;:555.2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COMMONDATA" val="eyJoZGlkIjoiMjU1NzdkYmY2NzA3ZjgxNTA1OWJkOTM4NjkzOGUxMzkifQ=="/>
  <p:tag name="KSO_WPP_MARK_KEY" val="f0655fd2-e003-42df-8881-31b758c85948"/>
  <p:tag name="commondata" val="eyJoZGlkIjoiODMzODQ1NGM2ZjBlOWQwZjIxMzdiNTBkNGUwOWU3ZW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6651,&quot;width&quot;:9406}"/>
</p:tagLst>
</file>

<file path=ppt/tags/tag5.xml><?xml version="1.0" encoding="utf-8"?>
<p:tagLst xmlns:p="http://schemas.openxmlformats.org/presentationml/2006/main">
  <p:tag name="KSO_WM_DIAGRAM_VIRTUALLY_FRAME" val="{&quot;height&quot;:70.95,&quot;left&quot;:87.65,&quot;top&quot;:133.05,&quot;width&quot;:555.2}"/>
</p:tagLst>
</file>

<file path=ppt/tags/tag6.xml><?xml version="1.0" encoding="utf-8"?>
<p:tagLst xmlns:p="http://schemas.openxmlformats.org/presentationml/2006/main">
  <p:tag name="KSO_WM_DIAGRAM_VIRTUALLY_FRAME" val="{&quot;height&quot;:70.95,&quot;left&quot;:87.65,&quot;top&quot;:133.05,&quot;width&quot;:555.2}"/>
</p:tagLst>
</file>

<file path=ppt/tags/tag7.xml><?xml version="1.0" encoding="utf-8"?>
<p:tagLst xmlns:p="http://schemas.openxmlformats.org/presentationml/2006/main">
  <p:tag name="KSO_WM_DIAGRAM_VIRTUALLY_FRAME" val="{&quot;height&quot;:70.95,&quot;left&quot;:87.65,&quot;top&quot;:133.05,&quot;width&quot;:555.2}"/>
</p:tagLst>
</file>

<file path=ppt/tags/tag8.xml><?xml version="1.0" encoding="utf-8"?>
<p:tagLst xmlns:p="http://schemas.openxmlformats.org/presentationml/2006/main">
  <p:tag name="KSO_WM_DIAGRAM_VIRTUALLY_FRAME" val="{&quot;height&quot;:70.95,&quot;left&quot;:87.65,&quot;top&quot;:133.05,&quot;width&quot;:555.2}"/>
</p:tagLst>
</file>

<file path=ppt/tags/tag9.xml><?xml version="1.0" encoding="utf-8"?>
<p:tagLst xmlns:p="http://schemas.openxmlformats.org/presentationml/2006/main">
  <p:tag name="KSO_WM_DIAGRAM_VIRTUALLY_FRAME" val="{&quot;height&quot;:70.95,&quot;left&quot;:87.65,&quot;top&quot;:133.05,&quot;width&quot;:555.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Bold"/>
        <a:ea typeface="思源黑体 CN Normal"/>
        <a:cs typeface=""/>
      </a:majorFont>
      <a:minorFont>
        <a:latin typeface="思源黑体 CN Regular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7843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1687</Words>
  <Application>WPS 演示</Application>
  <PresentationFormat>全屏显示(16:9)</PresentationFormat>
  <Paragraphs>150</Paragraphs>
  <Slides>21</Slides>
  <Notes>18</Notes>
  <HiddenSlides>0</HiddenSlides>
  <MMClips>23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Calibri</vt:lpstr>
      <vt:lpstr>Helvetica Light</vt:lpstr>
      <vt:lpstr>思源黑体 CN Normal</vt:lpstr>
      <vt:lpstr>黑体</vt:lpstr>
      <vt:lpstr>思源黑体 CN Regular</vt:lpstr>
      <vt:lpstr>Arial Unicode MS</vt:lpstr>
      <vt:lpstr>思源黑体 CN Bold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肖庆林</dc:creator>
  <cp:lastModifiedBy>dy</cp:lastModifiedBy>
  <cp:revision>2253</cp:revision>
  <dcterms:created xsi:type="dcterms:W3CDTF">2021-12-13T04:49:00Z</dcterms:created>
  <dcterms:modified xsi:type="dcterms:W3CDTF">2024-08-21T02:59:17Z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6F2C6590169645B6AF988454E5628442_13</vt:lpwstr>
  </property>
  <property fmtid="{D5CDD505-2E9C-101B-9397-08002B2CF9AE}" pid="3" name="KSOProductBuildVer">
    <vt:lpwstr>2052-12.1.0.17147</vt:lpwstr>
  </property>
</Properties>
</file>