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97" r:id="rId4"/>
    <p:sldId id="299" r:id="rId5"/>
    <p:sldId id="666" r:id="rId6"/>
    <p:sldId id="661" r:id="rId7"/>
    <p:sldId id="667" r:id="rId8"/>
    <p:sldId id="663" r:id="rId9"/>
    <p:sldId id="664" r:id="rId10"/>
    <p:sldId id="662" r:id="rId11"/>
    <p:sldId id="665" r:id="rId12"/>
    <p:sldId id="294" r:id="rId13"/>
    <p:sldId id="295" r:id="rId14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伟" initials="刘" lastIdx="1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303"/>
    <a:srgbClr val="C7180B"/>
    <a:srgbClr val="E9210D"/>
    <a:srgbClr val="F93D3D"/>
    <a:srgbClr val="FF7373"/>
    <a:srgbClr val="FFA9A9"/>
    <a:srgbClr val="FA6060"/>
    <a:srgbClr val="F33925"/>
    <a:srgbClr val="C01A04"/>
    <a:srgbClr val="EA6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tags" Target="../tags/tag2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2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1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1431238" y="3267823"/>
            <a:ext cx="3845560" cy="1143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1389490" y="3428999"/>
            <a:ext cx="16687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缝纫机</a:t>
            </a:r>
            <a:endParaRPr lang="zh-CN" altLang="en-US" sz="36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389564" y="1822396"/>
            <a:ext cx="31213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</a:t>
            </a:r>
            <a:r>
              <a:rPr lang="en-US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25</a:t>
            </a:r>
            <a:endParaRPr lang="en-US" sz="88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工业网络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2725" y="1196657"/>
            <a:ext cx="6314440" cy="446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拓扑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30" y="711835"/>
            <a:ext cx="1809750" cy="1186815"/>
          </a:xfrm>
          <a:prstGeom prst="rect">
            <a:avLst/>
          </a:prstGeom>
        </p:spPr>
      </p:pic>
      <p:pic>
        <p:nvPicPr>
          <p:cNvPr id="4" name="图片 3" descr="DSC046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05" y="2005330"/>
            <a:ext cx="2598420" cy="1732280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5727700" y="1995170"/>
            <a:ext cx="177165" cy="3359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85820" y="1216025"/>
            <a:ext cx="1356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LCT5100WE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6918325" y="2760980"/>
            <a:ext cx="922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LC1504</a:t>
            </a:r>
            <a:endParaRPr lang="en-US" altLang="zh-CN"/>
          </a:p>
        </p:txBody>
      </p:sp>
      <p:sp>
        <p:nvSpPr>
          <p:cNvPr id="13" name="矩形 12"/>
          <p:cNvSpPr/>
          <p:nvPr/>
        </p:nvSpPr>
        <p:spPr>
          <a:xfrm>
            <a:off x="2463165" y="3879850"/>
            <a:ext cx="6954520" cy="755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5735955" y="3510915"/>
            <a:ext cx="177165" cy="3359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LC730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150" y="4203065"/>
            <a:ext cx="1419225" cy="2279015"/>
          </a:xfrm>
          <a:prstGeom prst="rect">
            <a:avLst/>
          </a:prstGeom>
        </p:spPr>
      </p:pic>
      <p:pic>
        <p:nvPicPr>
          <p:cNvPr id="16" name="图片 15" descr="LC730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75" y="4197350"/>
            <a:ext cx="1419225" cy="2279015"/>
          </a:xfrm>
          <a:prstGeom prst="rect">
            <a:avLst/>
          </a:prstGeom>
        </p:spPr>
      </p:pic>
      <p:pic>
        <p:nvPicPr>
          <p:cNvPr id="17" name="图片 16" descr="LC730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490" y="4197350"/>
            <a:ext cx="1419225" cy="2279015"/>
          </a:xfrm>
          <a:prstGeom prst="rect">
            <a:avLst/>
          </a:prstGeom>
        </p:spPr>
      </p:pic>
      <p:pic>
        <p:nvPicPr>
          <p:cNvPr id="18" name="图片 17" descr="LC730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460" y="4203065"/>
            <a:ext cx="1419225" cy="227901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06955" y="6476365"/>
            <a:ext cx="80010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X1</a:t>
            </a:r>
            <a:r>
              <a:rPr lang="zh-CN" altLang="en-US"/>
              <a:t>轴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548505" y="6482080"/>
            <a:ext cx="80010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X2</a:t>
            </a:r>
            <a:r>
              <a:rPr lang="zh-CN" altLang="en-US"/>
              <a:t>轴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506845" y="6476365"/>
            <a:ext cx="80010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Y</a:t>
            </a:r>
            <a:r>
              <a:rPr lang="zh-CN" altLang="en-US"/>
              <a:t>轴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307705" y="6476365"/>
            <a:ext cx="80010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机头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860" y="2484755"/>
            <a:ext cx="897255" cy="944245"/>
          </a:xfrm>
          <a:prstGeom prst="rect">
            <a:avLst/>
          </a:prstGeom>
        </p:spPr>
      </p:pic>
      <p:sp>
        <p:nvSpPr>
          <p:cNvPr id="25" name="右箭头 24"/>
          <p:cNvSpPr/>
          <p:nvPr/>
        </p:nvSpPr>
        <p:spPr>
          <a:xfrm>
            <a:off x="4006850" y="2891155"/>
            <a:ext cx="735330" cy="2381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 descr="LD1486正侧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045" y="2331085"/>
            <a:ext cx="2750820" cy="1226185"/>
          </a:xfrm>
          <a:prstGeom prst="rect">
            <a:avLst/>
          </a:prstGeom>
        </p:spPr>
      </p:pic>
      <p:pic>
        <p:nvPicPr>
          <p:cNvPr id="28" name="图片 27" descr="LD2486正侧"/>
          <p:cNvPicPr/>
          <p:nvPr/>
        </p:nvPicPr>
        <p:blipFill>
          <a:blip r:embed="rId8"/>
          <a:stretch>
            <a:fillRect/>
          </a:stretch>
        </p:blipFill>
        <p:spPr>
          <a:xfrm>
            <a:off x="7171690" y="2331085"/>
            <a:ext cx="2750400" cy="1227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miz-E826140-50624C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2880" y="4196927"/>
            <a:ext cx="3801533" cy="1900767"/>
          </a:xfrm>
          <a:prstGeom prst="rect">
            <a:avLst/>
          </a:prstGeom>
        </p:spPr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07" y="3332480"/>
            <a:ext cx="12295293" cy="3517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773" y="1700953"/>
            <a:ext cx="60384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路虽远,行则将至; 事虽难,做则必成！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08433" y="2373207"/>
            <a:ext cx="39674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／苏州市凌臣采集计算机有限公司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苏州市高新区滨河路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号创业大厦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网站地址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www.szpcbase.com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全国服务热线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65700" y="2746587"/>
            <a:ext cx="5133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苏州市凌臣采集计算机有限公司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040207" y="3230880"/>
            <a:ext cx="4441613" cy="6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 descr="LCT 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2852420"/>
            <a:ext cx="2710180" cy="7154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65700" y="3248660"/>
            <a:ext cx="5785273" cy="358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35" b="1">
                <a:latin typeface="微软雅黑" panose="020B0503020204020204" charset="-122"/>
                <a:ea typeface="微软雅黑" panose="020B0503020204020204" charset="-122"/>
              </a:rPr>
              <a:t>Suzhou Lingchen Acquisition Computer Co.,Ltd</a:t>
            </a:r>
            <a:endParaRPr lang="zh-CN" altLang="en-US" sz="1735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2573707" cy="701878"/>
            <a:chOff x="528763" y="312269"/>
            <a:chExt cx="2573707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197040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整机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实物图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85" y="1288415"/>
            <a:ext cx="6585585" cy="4937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35075" y="814070"/>
            <a:ext cx="8237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下图位缝纫机实物图示，传动主要由缝纫机头，</a:t>
            </a:r>
            <a:r>
              <a:rPr lang="en-US" altLang="zh-CN"/>
              <a:t>X</a:t>
            </a:r>
            <a:r>
              <a:rPr lang="zh-CN" altLang="en-US"/>
              <a:t>方向送料以及</a:t>
            </a:r>
            <a:r>
              <a:rPr lang="en-US" altLang="zh-CN"/>
              <a:t>Y</a:t>
            </a:r>
            <a:r>
              <a:rPr lang="zh-CN" altLang="en-US"/>
              <a:t>方向送料</a:t>
            </a:r>
            <a:r>
              <a:rPr lang="zh-CN" altLang="en-US"/>
              <a:t>构成。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2065" y="289409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传动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机构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" y="1875790"/>
            <a:ext cx="5196840" cy="3896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955" y="1875790"/>
            <a:ext cx="5153660" cy="3864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2855" y="811530"/>
            <a:ext cx="8321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1.Y</a:t>
            </a:r>
            <a:r>
              <a:rPr lang="zh-CN" altLang="en-US"/>
              <a:t>轴采用</a:t>
            </a:r>
            <a:r>
              <a:rPr lang="en-US" altLang="zh-CN"/>
              <a:t>1:10</a:t>
            </a:r>
            <a:r>
              <a:rPr lang="zh-CN" altLang="en-US"/>
              <a:t>减速机连接皮带带丝距</a:t>
            </a:r>
            <a:r>
              <a:rPr lang="en-US" altLang="zh-CN"/>
              <a:t>30MM</a:t>
            </a:r>
            <a:r>
              <a:rPr lang="zh-CN" altLang="en-US"/>
              <a:t>丝杠传动，主轴机头速比</a:t>
            </a:r>
            <a:r>
              <a:rPr lang="en-US" altLang="zh-CN"/>
              <a:t>1:2</a:t>
            </a:r>
            <a:r>
              <a:rPr lang="zh-CN" altLang="en-US"/>
              <a:t>同步带</a:t>
            </a:r>
            <a:r>
              <a:rPr lang="zh-CN" altLang="en-US"/>
              <a:t>传动。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2216202" cy="701878"/>
            <a:chOff x="528763" y="312269"/>
            <a:chExt cx="2216202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161290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工艺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流程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1580" y="920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工艺</a:t>
            </a:r>
            <a:r>
              <a:rPr lang="zh-CN" altLang="en-US"/>
              <a:t>拓扑</a:t>
            </a:r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514465" y="1381760"/>
            <a:ext cx="5098415" cy="4268470"/>
            <a:chOff x="128" y="2763"/>
            <a:chExt cx="8029" cy="6722"/>
          </a:xfrm>
        </p:grpSpPr>
        <p:sp>
          <p:nvSpPr>
            <p:cNvPr id="3" name="椭圆 2"/>
            <p:cNvSpPr/>
            <p:nvPr/>
          </p:nvSpPr>
          <p:spPr>
            <a:xfrm>
              <a:off x="3785" y="2763"/>
              <a:ext cx="1964" cy="176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主轴</a:t>
              </a:r>
              <a:r>
                <a:rPr lang="zh-CN" altLang="en-US"/>
                <a:t>机头</a:t>
              </a:r>
              <a:endParaRPr lang="zh-CN" altLang="en-US"/>
            </a:p>
          </p:txBody>
        </p:sp>
        <p:sp>
          <p:nvSpPr>
            <p:cNvPr id="7" name="下箭头 6"/>
            <p:cNvSpPr/>
            <p:nvPr/>
          </p:nvSpPr>
          <p:spPr>
            <a:xfrm rot="2100000">
              <a:off x="3596" y="4244"/>
              <a:ext cx="320" cy="927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8" y="4433"/>
              <a:ext cx="199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凸轮</a:t>
              </a:r>
              <a:r>
                <a:rPr lang="zh-CN" altLang="en-US"/>
                <a:t>耦合</a:t>
              </a: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425" y="5292"/>
              <a:ext cx="1728" cy="1588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虚轴</a:t>
              </a:r>
              <a:r>
                <a:rPr lang="en-US" altLang="zh-CN"/>
                <a:t>X</a:t>
              </a:r>
              <a:r>
                <a:rPr lang="zh-CN" altLang="en-US"/>
                <a:t>轴</a:t>
              </a:r>
              <a:endParaRPr lang="zh-CN" altLang="en-US"/>
            </a:p>
          </p:txBody>
        </p:sp>
        <p:sp>
          <p:nvSpPr>
            <p:cNvPr id="15" name="下箭头 14"/>
            <p:cNvSpPr/>
            <p:nvPr/>
          </p:nvSpPr>
          <p:spPr>
            <a:xfrm rot="2400000">
              <a:off x="2512" y="6996"/>
              <a:ext cx="292" cy="780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下箭头 15"/>
            <p:cNvSpPr/>
            <p:nvPr/>
          </p:nvSpPr>
          <p:spPr>
            <a:xfrm rot="19200000">
              <a:off x="3700" y="7016"/>
              <a:ext cx="292" cy="780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75" y="7897"/>
              <a:ext cx="1728" cy="1588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X1</a:t>
              </a:r>
              <a:r>
                <a:rPr lang="zh-CN" altLang="en-US"/>
                <a:t>轴</a:t>
              </a: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910" y="7895"/>
              <a:ext cx="1728" cy="1588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X2</a:t>
              </a:r>
              <a:r>
                <a:rPr lang="zh-CN" altLang="en-US"/>
                <a:t>轴</a:t>
              </a:r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8" y="7071"/>
              <a:ext cx="21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齿轮耦合</a:t>
              </a:r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09" y="7071"/>
              <a:ext cx="21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齿轮耦合</a:t>
              </a:r>
              <a:endParaRPr lang="zh-CN" altLang="en-US"/>
            </a:p>
          </p:txBody>
        </p:sp>
        <p:sp>
          <p:nvSpPr>
            <p:cNvPr id="21" name="下箭头 20"/>
            <p:cNvSpPr/>
            <p:nvPr/>
          </p:nvSpPr>
          <p:spPr>
            <a:xfrm rot="19200000">
              <a:off x="5720" y="4342"/>
              <a:ext cx="278" cy="974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638" y="5286"/>
              <a:ext cx="1728" cy="1588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Y</a:t>
              </a:r>
              <a:r>
                <a:rPr lang="zh-CN" altLang="en-US"/>
                <a:t>轴</a:t>
              </a:r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163" y="4367"/>
              <a:ext cx="199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凸轮</a:t>
              </a:r>
              <a:r>
                <a:rPr lang="zh-CN" altLang="en-US"/>
                <a:t>耦合</a:t>
              </a:r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41095" y="1288415"/>
            <a:ext cx="5182870" cy="543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机头实轴</a:t>
            </a:r>
            <a:r>
              <a:rPr lang="en-US" altLang="zh-CN"/>
              <a:t> (Head)​</a:t>
            </a:r>
            <a:endParaRPr lang="en-US" altLang="zh-CN"/>
          </a:p>
          <a:p>
            <a:pPr indent="457200"/>
            <a:r>
              <a:rPr lang="zh-CN" altLang="en-US"/>
              <a:t>系统主轴。它的旋转角度（相位）是整个工艺的节拍基准，直接反映了缝纫的进程。</a:t>
            </a:r>
            <a:endParaRPr lang="zh-CN" altLang="en-US"/>
          </a:p>
          <a:p>
            <a:pPr indent="457200"/>
            <a:endParaRPr lang="en-US" altLang="zh-CN"/>
          </a:p>
          <a:p>
            <a:r>
              <a:rPr lang="zh-CN" altLang="en-US"/>
              <a:t>虚轴</a:t>
            </a:r>
            <a:r>
              <a:rPr lang="en-US" altLang="zh-CN"/>
              <a:t>X (Virtual_X)​</a:t>
            </a:r>
            <a:endParaRPr lang="en-US" altLang="zh-CN"/>
          </a:p>
          <a:p>
            <a:pPr indent="457200"/>
            <a:r>
              <a:rPr lang="zh-CN" altLang="en-US"/>
              <a:t>核心中介协调器。它通过电子</a:t>
            </a:r>
            <a:r>
              <a:rPr lang="zh-CN" altLang="en-US"/>
              <a:t>凸轮耦合，严格跟随机头主轴的相位。所有</a:t>
            </a:r>
            <a:r>
              <a:rPr lang="zh-CN" altLang="en-US"/>
              <a:t>运动轨迹规划都在此虚轴上完成，再传递给实轴。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实轴</a:t>
            </a:r>
            <a:r>
              <a:rPr lang="en-US" altLang="zh-CN"/>
              <a:t> X1, X2​</a:t>
            </a:r>
            <a:endParaRPr lang="en-US" altLang="zh-CN"/>
          </a:p>
          <a:p>
            <a:pPr indent="457200"/>
            <a:r>
              <a:rPr lang="en-US" altLang="zh-CN"/>
              <a:t>X</a:t>
            </a:r>
            <a:r>
              <a:rPr lang="zh-CN" altLang="en-US"/>
              <a:t>方向</a:t>
            </a:r>
            <a:r>
              <a:rPr lang="zh-CN" altLang="en-US"/>
              <a:t>运动。它们通过电子齿轮耦合到虚轴</a:t>
            </a:r>
            <a:r>
              <a:rPr lang="en-US" altLang="zh-CN"/>
              <a:t>X</a:t>
            </a:r>
            <a:r>
              <a:rPr lang="zh-CN" altLang="en-US"/>
              <a:t>。这使得</a:t>
            </a:r>
            <a:r>
              <a:rPr lang="en-US" altLang="zh-CN"/>
              <a:t>X1</a:t>
            </a:r>
            <a:r>
              <a:rPr lang="zh-CN" altLang="en-US"/>
              <a:t>和</a:t>
            </a:r>
            <a:r>
              <a:rPr lang="en-US" altLang="zh-CN"/>
              <a:t>X2</a:t>
            </a:r>
            <a:r>
              <a:rPr lang="zh-CN" altLang="en-US"/>
              <a:t>能够严格同步地执行由虚轴</a:t>
            </a:r>
            <a:r>
              <a:rPr lang="en-US" altLang="zh-CN"/>
              <a:t>X</a:t>
            </a:r>
            <a:r>
              <a:rPr lang="zh-CN" altLang="en-US"/>
              <a:t>规划的、与机头相位相关的</a:t>
            </a:r>
            <a:r>
              <a:rPr lang="zh-CN" altLang="en-US"/>
              <a:t>运动轨迹。</a:t>
            </a:r>
            <a:endParaRPr lang="zh-CN" altLang="en-US"/>
          </a:p>
          <a:p>
            <a:pPr indent="457200"/>
            <a:endParaRPr lang="en-US" altLang="zh-CN"/>
          </a:p>
          <a:p>
            <a:r>
              <a:rPr lang="zh-CN" altLang="en-US"/>
              <a:t>实轴</a:t>
            </a:r>
            <a:r>
              <a:rPr lang="en-US" altLang="zh-CN"/>
              <a:t> Y</a:t>
            </a:r>
            <a:r>
              <a:rPr lang="zh-CN" altLang="en-US"/>
              <a:t>轴</a:t>
            </a:r>
            <a:r>
              <a:rPr lang="en-US" altLang="zh-CN"/>
              <a:t>​</a:t>
            </a:r>
            <a:endParaRPr lang="en-US" altLang="zh-CN"/>
          </a:p>
          <a:p>
            <a:pPr indent="457200"/>
            <a:r>
              <a:rPr lang="en-US" altLang="zh-CN"/>
              <a:t>Y</a:t>
            </a:r>
            <a:r>
              <a:rPr lang="zh-CN" altLang="en-US"/>
              <a:t>方向运动</a:t>
            </a:r>
            <a:r>
              <a:rPr lang="zh-CN" altLang="en-US"/>
              <a:t>。通过电子凸轮直接耦合到机头主轴。其运动曲线直接根据机头角度定义，确保动作（如抬压脚、送料）与针刺布动作在时间上完美配合。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1501192" cy="701878"/>
            <a:chOff x="528763" y="312269"/>
            <a:chExt cx="1501192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89789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参数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24915" y="8115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缝纫主要参数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80" y="1288415"/>
            <a:ext cx="3747135" cy="2591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65" y="1288415"/>
            <a:ext cx="3706495" cy="2590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44295" y="12344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14780" y="4154170"/>
            <a:ext cx="7700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通过带长，带宽，行数设定，满足任意带宽和承重拉力的的</a:t>
            </a:r>
            <a:r>
              <a:rPr lang="zh-CN" altLang="en-US"/>
              <a:t>需求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2216202" cy="701878"/>
            <a:chOff x="528763" y="312269"/>
            <a:chExt cx="2216202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161290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工艺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流程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1580" y="920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轨迹曲线</a:t>
            </a:r>
            <a:r>
              <a:rPr lang="zh-CN" altLang="en-US"/>
              <a:t>规划</a:t>
            </a:r>
            <a:endParaRPr lang="zh-CN" altLang="en-US"/>
          </a:p>
        </p:txBody>
      </p:sp>
      <p:pic>
        <p:nvPicPr>
          <p:cNvPr id="1027" name="ID_E6428A4894384E8BBE4436A19BB3BA16" descr="19feb31a7f80fe913e46c75d010af7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15" y="1288415"/>
            <a:ext cx="900557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1593215" y="377571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轨迹规划：</a:t>
            </a:r>
            <a:r>
              <a:rPr lang="zh-CN" altLang="en-US"/>
              <a:t>通过轨迹，需要在控制系统内预先进行路径插补计算，生成各</a:t>
            </a:r>
            <a:r>
              <a:rPr lang="zh-CN" altLang="en-US"/>
              <a:t>轴的运动指令</a:t>
            </a:r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870" y="3775710"/>
            <a:ext cx="4272915" cy="2378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5920" y="469773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通过上页参数生成上图示缝纫轨迹，程序内依次完场加密</a:t>
            </a:r>
            <a:r>
              <a:rPr lang="en-US" altLang="zh-CN"/>
              <a:t>-</a:t>
            </a:r>
            <a:r>
              <a:rPr lang="zh-CN" altLang="en-US"/>
              <a:t>左带头</a:t>
            </a:r>
            <a:r>
              <a:rPr lang="en-US" altLang="zh-CN"/>
              <a:t>-</a:t>
            </a:r>
            <a:r>
              <a:rPr lang="zh-CN" altLang="en-US"/>
              <a:t>右带头</a:t>
            </a:r>
            <a:r>
              <a:rPr lang="en-US" altLang="zh-CN"/>
              <a:t>-</a:t>
            </a:r>
            <a:r>
              <a:rPr lang="zh-CN" altLang="en-US"/>
              <a:t>中间直线的</a:t>
            </a:r>
            <a:r>
              <a:rPr lang="zh-CN" altLang="en-US"/>
              <a:t>缝纫。</a:t>
            </a:r>
            <a:endParaRPr lang="zh-CN" altLang="en-US"/>
          </a:p>
          <a:p>
            <a:r>
              <a:rPr lang="zh-CN" altLang="en-US"/>
              <a:t>单周期曲线如如右图</a:t>
            </a:r>
            <a:r>
              <a:rPr lang="zh-CN" altLang="en-US"/>
              <a:t>所示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成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8" name="6fb6a7c55d35825cb84ae1fb04fd917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270" y="1226185"/>
            <a:ext cx="8128000" cy="457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3490" y="8350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生产</a:t>
            </a:r>
            <a:r>
              <a:rPr lang="zh-CN" altLang="en-US"/>
              <a:t>视频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成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2" name="6922c32b8b9269d90c9060b341f7763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570355"/>
            <a:ext cx="5323840" cy="3987800"/>
          </a:xfrm>
          <a:prstGeom prst="rect">
            <a:avLst/>
          </a:prstGeom>
        </p:spPr>
      </p:pic>
      <p:pic>
        <p:nvPicPr>
          <p:cNvPr id="5" name="651d69ae7b761ba52966b6705a4c10bb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2970" y="1570355"/>
            <a:ext cx="5953125" cy="398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3772" y="1288473"/>
            <a:ext cx="4276013" cy="1737941"/>
            <a:chOff x="81064" y="1420404"/>
            <a:chExt cx="4276013" cy="1737941"/>
          </a:xfrm>
        </p:grpSpPr>
        <p:sp>
          <p:nvSpPr>
            <p:cNvPr id="5" name="矩形 4"/>
            <p:cNvSpPr/>
            <p:nvPr/>
          </p:nvSpPr>
          <p:spPr>
            <a:xfrm>
              <a:off x="866538" y="1820400"/>
              <a:ext cx="3490539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速度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:  800-1000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针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/min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宽度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:	90-350MM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1064" y="1420404"/>
              <a:ext cx="2803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性能：</a:t>
              </a:r>
              <a:endParaRPr lang="zh-CN" altLang="en-US" sz="2000" b="1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性能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3772" y="3503353"/>
            <a:ext cx="8748395" cy="2153285"/>
            <a:chOff x="81064" y="1420404"/>
            <a:chExt cx="8748395" cy="2153285"/>
          </a:xfrm>
        </p:grpSpPr>
        <p:sp>
          <p:nvSpPr>
            <p:cNvPr id="8" name="矩形 7"/>
            <p:cNvSpPr/>
            <p:nvPr/>
          </p:nvSpPr>
          <p:spPr>
            <a:xfrm>
              <a:off x="866559" y="1820454"/>
              <a:ext cx="7962900" cy="175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轴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1MS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扫描周期，位置速度规划更加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柔和，程序执行速度更快。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全凸轮方案，调试更加方便直观，方便应对不同宽度长度和物料材质调试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轨迹路径规划，相位调整，可自由调整花型适应不同材料缝纫线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迹。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064" y="1420404"/>
              <a:ext cx="2803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方案</a:t>
              </a:r>
              <a:r>
                <a:rPr lang="zh-CN" altLang="en-US" sz="2000" b="1" dirty="0"/>
                <a:t>优势：</a:t>
              </a:r>
              <a:endParaRPr lang="zh-CN" altLang="en-US" sz="2000" b="1" dirty="0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COMMONDATA" val="eyJoZGlkIjoiZGEyMWExZTIxNzI0YzU1YzgxYmZjMWM5MmMwYTljMzAifQ=="/>
  <p:tag name="KSO_WPP_MARK_KEY" val="345357c0-e713-41ca-813f-a212717089ed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WPS 演示</Application>
  <PresentationFormat>宽屏</PresentationFormat>
  <Paragraphs>133</Paragraphs>
  <Slides>12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思源黑体</vt:lpstr>
      <vt:lpstr>黑体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李建荣</dc:creator>
  <cp:lastModifiedBy>孙鹏飞</cp:lastModifiedBy>
  <cp:revision>81</cp:revision>
  <dcterms:created xsi:type="dcterms:W3CDTF">2022-11-05T01:57:00Z</dcterms:created>
  <dcterms:modified xsi:type="dcterms:W3CDTF">2025-12-30T05:19:49Z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D333E6F8ED454F2F9047EF3456A0D0FC</vt:lpwstr>
  </property>
  <property fmtid="{D5CDD505-2E9C-101B-9397-08002B2CF9AE}" pid="3" name="KSOProductBuildVer">
    <vt:lpwstr>2052-12.1.0.24034</vt:lpwstr>
  </property>
</Properties>
</file>