
<file path=[Content_Types].xml><?xml version="1.0" encoding="utf-8"?>
<Types xmlns="http://schemas.openxmlformats.org/package/2006/content-types"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8"/>
  </p:notesMasterIdLst>
  <p:sldIdLst>
    <p:sldId id="1587" r:id="rId4"/>
    <p:sldId id="392" r:id="rId5"/>
    <p:sldId id="1770" r:id="rId6"/>
    <p:sldId id="1809" r:id="rId7"/>
    <p:sldId id="1834" r:id="rId9"/>
    <p:sldId id="1858" r:id="rId10"/>
    <p:sldId id="1851" r:id="rId11"/>
    <p:sldId id="1848" r:id="rId12"/>
    <p:sldId id="1859" r:id="rId13"/>
    <p:sldId id="1860" r:id="rId14"/>
    <p:sldId id="1861" r:id="rId15"/>
    <p:sldId id="1862" r:id="rId16"/>
    <p:sldId id="1863" r:id="rId17"/>
    <p:sldId id="1865" r:id="rId18"/>
    <p:sldId id="1866" r:id="rId19"/>
    <p:sldId id="1867" r:id="rId20"/>
    <p:sldId id="1857" r:id="rId21"/>
    <p:sldId id="1849" r:id="rId22"/>
    <p:sldId id="1850" r:id="rId23"/>
    <p:sldId id="1852" r:id="rId24"/>
    <p:sldId id="1853" r:id="rId25"/>
    <p:sldId id="1854" r:id="rId26"/>
    <p:sldId id="1771" r:id="rId27"/>
    <p:sldId id="1816" r:id="rId28"/>
    <p:sldId id="1835" r:id="rId29"/>
    <p:sldId id="1836" r:id="rId30"/>
    <p:sldId id="1818" r:id="rId31"/>
    <p:sldId id="1825" r:id="rId32"/>
    <p:sldId id="1856" r:id="rId33"/>
    <p:sldId id="1840" r:id="rId34"/>
    <p:sldId id="1843" r:id="rId35"/>
    <p:sldId id="1846" r:id="rId36"/>
    <p:sldId id="1870" r:id="rId37"/>
    <p:sldId id="1871" r:id="rId38"/>
    <p:sldId id="1872" r:id="rId39"/>
    <p:sldId id="1594" r:id="rId40"/>
  </p:sldIdLst>
  <p:sldSz cx="9144000" cy="5143500" type="screen16x9"/>
  <p:notesSz cx="7099300" cy="10234295"/>
  <p:custDataLst>
    <p:tags r:id="rId4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sis" initials="l" lastIdx="3" clrIdx="0"/>
  <p:cmAuthor id="3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CCF"/>
    <a:srgbClr val="7EC35A"/>
    <a:srgbClr val="78C040"/>
    <a:srgbClr val="028DCF"/>
    <a:srgbClr val="F6F6F6"/>
    <a:srgbClr val="202630"/>
    <a:srgbClr val="77BF43"/>
    <a:srgbClr val="64B79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5" autoAdjust="0"/>
    <p:restoredTop sz="96261" autoAdjust="0"/>
  </p:normalViewPr>
  <p:slideViewPr>
    <p:cSldViewPr>
      <p:cViewPr varScale="1">
        <p:scale>
          <a:sx n="102" d="100"/>
          <a:sy n="102" d="100"/>
        </p:scale>
        <p:origin x="272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71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  <a:endParaRPr lang="en-US" altLang="zh-CN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  <a:endParaRPr lang="en-US" altLang="zh-CN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  <a:endParaRPr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  <a:endParaRPr lang="en-US" altLang="zh-CN"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lstStyle/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  <a:endParaRPr lang="zh-CN" altLang="en-US" sz="24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  <a:endParaRPr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  <a:endParaRPr lang="en-US" altLang="zh-CN"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lstStyle/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  <a:endParaRPr lang="zh-CN" altLang="en-US" sz="24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.xml"/><Relationship Id="rId18" Type="http://schemas.openxmlformats.org/officeDocument/2006/relationships/tags" Target="../tags/tag1.xml"/><Relationship Id="rId17" Type="http://schemas.openxmlformats.org/officeDocument/2006/relationships/image" Target="../media/image10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20" Type="http://schemas.openxmlformats.org/officeDocument/2006/relationships/tags" Target="../tags/tag6.xml"/><Relationship Id="rId2" Type="http://schemas.openxmlformats.org/officeDocument/2006/relationships/slideLayout" Target="../slideLayouts/slideLayout18.xml"/><Relationship Id="rId19" Type="http://schemas.openxmlformats.org/officeDocument/2006/relationships/tags" Target="../tags/tag5.xml"/><Relationship Id="rId18" Type="http://schemas.openxmlformats.org/officeDocument/2006/relationships/tags" Target="../tags/tag4.xml"/><Relationship Id="rId17" Type="http://schemas.openxmlformats.org/officeDocument/2006/relationships/image" Target="../media/image10.png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8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19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20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endParaRPr lang="en-US" altLang="zh-CN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8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19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20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endParaRPr lang="en-US" altLang="zh-CN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image" Target="../media/image22.png"/><Relationship Id="rId7" Type="http://schemas.openxmlformats.org/officeDocument/2006/relationships/tags" Target="../tags/tag32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21.png"/><Relationship Id="rId3" Type="http://schemas.openxmlformats.org/officeDocument/2006/relationships/tags" Target="../tags/tag31.xml"/><Relationship Id="rId2" Type="http://schemas.microsoft.com/office/2007/relationships/media" Target="../media/media1.mp4"/><Relationship Id="rId10" Type="http://schemas.openxmlformats.org/officeDocument/2006/relationships/notesSlide" Target="../notesSlides/notesSlide5.xml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image" Target="../media/image25.png"/><Relationship Id="rId7" Type="http://schemas.openxmlformats.org/officeDocument/2006/relationships/tags" Target="../tags/tag34.xml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24.png"/><Relationship Id="rId3" Type="http://schemas.openxmlformats.org/officeDocument/2006/relationships/tags" Target="../tags/tag33.xml"/><Relationship Id="rId2" Type="http://schemas.microsoft.com/office/2007/relationships/media" Target="../media/media3.mp4"/><Relationship Id="rId10" Type="http://schemas.openxmlformats.org/officeDocument/2006/relationships/notesSlide" Target="../notesSlides/notesSlide8.xml"/><Relationship Id="rId1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image" Target="../media/image28.png"/><Relationship Id="rId7" Type="http://schemas.openxmlformats.org/officeDocument/2006/relationships/tags" Target="../tags/tag36.xml"/><Relationship Id="rId6" Type="http://schemas.microsoft.com/office/2007/relationships/media" Target="../media/media6.mp4"/><Relationship Id="rId5" Type="http://schemas.openxmlformats.org/officeDocument/2006/relationships/video" Target="../media/media6.mp4"/><Relationship Id="rId4" Type="http://schemas.openxmlformats.org/officeDocument/2006/relationships/image" Target="../media/image27.png"/><Relationship Id="rId3" Type="http://schemas.openxmlformats.org/officeDocument/2006/relationships/tags" Target="../tags/tag35.xml"/><Relationship Id="rId2" Type="http://schemas.microsoft.com/office/2007/relationships/media" Target="../media/media5.mp4"/><Relationship Id="rId10" Type="http://schemas.openxmlformats.org/officeDocument/2006/relationships/notesSlide" Target="../notesSlides/notesSlide11.xml"/><Relationship Id="rId1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29.xml"/><Relationship Id="rId22" Type="http://schemas.openxmlformats.org/officeDocument/2006/relationships/tags" Target="../tags/tag28.xml"/><Relationship Id="rId21" Type="http://schemas.openxmlformats.org/officeDocument/2006/relationships/tags" Target="../tags/tag27.xml"/><Relationship Id="rId20" Type="http://schemas.openxmlformats.org/officeDocument/2006/relationships/tags" Target="../tags/tag26.xml"/><Relationship Id="rId2" Type="http://schemas.openxmlformats.org/officeDocument/2006/relationships/tags" Target="../tags/tag8.xml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6" Type="http://schemas.openxmlformats.org/officeDocument/2006/relationships/tags" Target="../tags/tag45.xml"/><Relationship Id="rId5" Type="http://schemas.microsoft.com/office/2007/relationships/media" Target="../media/media7.mp4"/><Relationship Id="rId4" Type="http://schemas.openxmlformats.org/officeDocument/2006/relationships/video" Target="../media/media7.mp4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emf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emf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0.xml"/><Relationship Id="rId4" Type="http://schemas.openxmlformats.org/officeDocument/2006/relationships/image" Target="../media/image10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251440" y="195415"/>
            <a:ext cx="6226210" cy="1178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凌臣科技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在天地盖线体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机解决方案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866" y="2211857"/>
            <a:ext cx="2420109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PLC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产品线：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杨森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 b="21102"/>
          <a:stretch>
            <a:fillRect/>
          </a:stretch>
        </p:blipFill>
        <p:spPr>
          <a:xfrm>
            <a:off x="2267744" y="1203598"/>
            <a:ext cx="5512343" cy="25202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ym typeface="+mn-ea"/>
              </a:rPr>
              <a:t>单机工艺介绍</a:t>
            </a:r>
            <a:r>
              <a:rPr lang="en-US" altLang="zh-CN" sz="1800" b="1" dirty="0">
                <a:sym typeface="+mn-ea"/>
              </a:rPr>
              <a:t>:</a:t>
            </a:r>
            <a:endParaRPr lang="en-US" altLang="zh-CN" sz="1800" b="1" dirty="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96055" y="267335"/>
            <a:ext cx="93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贴角机</a:t>
            </a:r>
            <a:endParaRPr lang="zh-CN" altLang="en-US" sz="1800"/>
          </a:p>
        </p:txBody>
      </p:sp>
      <p:pic>
        <p:nvPicPr>
          <p:cNvPr id="3" name="56515c665f2e7debebf4a0a5111a043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7025" y="987425"/>
            <a:ext cx="5861050" cy="29813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9705" y="4156075"/>
            <a:ext cx="2183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效率</a:t>
            </a:r>
            <a:r>
              <a:rPr lang="en-US" altLang="zh-CN"/>
              <a:t>:65</a:t>
            </a:r>
            <a:r>
              <a:rPr lang="zh-CN" altLang="en-US"/>
              <a:t>个每分钟</a:t>
            </a:r>
            <a:endParaRPr lang="zh-CN" altLang="en-US"/>
          </a:p>
        </p:txBody>
      </p:sp>
      <p:pic>
        <p:nvPicPr>
          <p:cNvPr id="5" name="7267bc5575f54409b96aa56cea70648b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72530" y="563880"/>
            <a:ext cx="2756535" cy="38169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1540" y="2694305"/>
            <a:ext cx="2441575" cy="18300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715" y="771525"/>
            <a:ext cx="2435225" cy="18262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15" y="771525"/>
            <a:ext cx="2653030" cy="3752850"/>
          </a:xfrm>
          <a:prstGeom prst="rect">
            <a:avLst/>
          </a:prstGeom>
        </p:spPr>
      </p:pic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ym typeface="+mn-ea"/>
              </a:rPr>
              <a:t>单机工艺介绍</a:t>
            </a:r>
            <a:r>
              <a:rPr lang="en-US" altLang="zh-CN" sz="1800" b="1" dirty="0">
                <a:sym typeface="+mn-ea"/>
              </a:rPr>
              <a:t>:</a:t>
            </a:r>
            <a:endParaRPr lang="en-US" altLang="zh-CN" sz="1800" b="1" dirty="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96055" y="267335"/>
            <a:ext cx="1372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上糊定位机</a:t>
            </a:r>
            <a:endParaRPr lang="zh-CN" altLang="en-US" sz="1800"/>
          </a:p>
        </p:txBody>
      </p:sp>
      <p:sp>
        <p:nvSpPr>
          <p:cNvPr id="2" name="矩形 1"/>
          <p:cNvSpPr/>
          <p:nvPr/>
        </p:nvSpPr>
        <p:spPr>
          <a:xfrm>
            <a:off x="2401570" y="1131570"/>
            <a:ext cx="1296670" cy="86423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cxnSp>
        <p:nvCxnSpPr>
          <p:cNvPr id="3" name="直接箭头连接符 2"/>
          <p:cNvCxnSpPr>
            <a:stCxn id="2" idx="1"/>
          </p:cNvCxnSpPr>
          <p:nvPr/>
        </p:nvCxnSpPr>
        <p:spPr>
          <a:xfrm flipH="1">
            <a:off x="1403350" y="1564005"/>
            <a:ext cx="998220" cy="2876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5939790" y="1635760"/>
            <a:ext cx="1468120" cy="141668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7407910" y="1923415"/>
            <a:ext cx="548640" cy="400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596505" y="1347470"/>
            <a:ext cx="1373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飞达</a:t>
            </a:r>
            <a:endParaRPr lang="zh-CN" altLang="en-US" sz="1800"/>
          </a:p>
        </p:txBody>
      </p:sp>
      <p:sp>
        <p:nvSpPr>
          <p:cNvPr id="9" name="矩形 8"/>
          <p:cNvSpPr/>
          <p:nvPr/>
        </p:nvSpPr>
        <p:spPr>
          <a:xfrm>
            <a:off x="3059430" y="2633345"/>
            <a:ext cx="1296670" cy="1094740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3996055" y="4083685"/>
            <a:ext cx="638175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9750" y="1779270"/>
            <a:ext cx="782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胶辊</a:t>
            </a:r>
            <a:endParaRPr lang="zh-CN" altLang="en-US" sz="1800"/>
          </a:p>
        </p:txBody>
      </p:sp>
      <p:cxnSp>
        <p:nvCxnSpPr>
          <p:cNvPr id="13" name="直接箭头连接符 12"/>
          <p:cNvCxnSpPr>
            <a:stCxn id="9" idx="1"/>
          </p:cNvCxnSpPr>
          <p:nvPr/>
        </p:nvCxnSpPr>
        <p:spPr>
          <a:xfrm flipH="1">
            <a:off x="1661795" y="3180715"/>
            <a:ext cx="1397635" cy="3987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23215" y="3651885"/>
            <a:ext cx="1473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机械手定位</a:t>
            </a:r>
            <a:endParaRPr lang="zh-CN" altLang="en-US" sz="1800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ym typeface="+mn-ea"/>
              </a:rPr>
              <a:t>单机工艺介绍</a:t>
            </a:r>
            <a:r>
              <a:rPr lang="en-US" altLang="zh-CN" sz="1800" b="1" dirty="0">
                <a:sym typeface="+mn-ea"/>
              </a:rPr>
              <a:t>:</a:t>
            </a:r>
            <a:endParaRPr lang="en-US" altLang="zh-CN" sz="1800" b="1" dirty="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96055" y="267335"/>
            <a:ext cx="1706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上糊定位机</a:t>
            </a:r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9385" y="771525"/>
            <a:ext cx="3487420" cy="362458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ym typeface="+mn-ea"/>
              </a:rPr>
              <a:t>单机工艺介绍</a:t>
            </a:r>
            <a:r>
              <a:rPr lang="en-US" altLang="zh-CN" sz="1800" b="1" dirty="0">
                <a:sym typeface="+mn-ea"/>
              </a:rPr>
              <a:t>:</a:t>
            </a:r>
            <a:endParaRPr lang="en-US" altLang="zh-CN" sz="1800" b="1" dirty="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96055" y="267335"/>
            <a:ext cx="1610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上糊定位机机</a:t>
            </a:r>
            <a:endParaRPr lang="zh-CN" altLang="en-US" sz="1800"/>
          </a:p>
        </p:txBody>
      </p:sp>
      <p:pic>
        <p:nvPicPr>
          <p:cNvPr id="2" name="4c5f08a837beab6ce8fce44b024ca12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1505" y="1287780"/>
            <a:ext cx="5041265" cy="25679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9705" y="4156075"/>
            <a:ext cx="2183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效率</a:t>
            </a:r>
            <a:r>
              <a:rPr lang="en-US" altLang="zh-CN"/>
              <a:t>:65</a:t>
            </a:r>
            <a:r>
              <a:rPr lang="zh-CN" altLang="en-US"/>
              <a:t>个每分钟</a:t>
            </a:r>
            <a:endParaRPr lang="zh-CN" altLang="en-US"/>
          </a:p>
        </p:txBody>
      </p:sp>
      <p:pic>
        <p:nvPicPr>
          <p:cNvPr id="7" name="57e79565df2d4ac67622a4bbd528e0c8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12180" y="751205"/>
            <a:ext cx="2538095" cy="377317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915670"/>
            <a:ext cx="5573395" cy="3444875"/>
          </a:xfrm>
          <a:prstGeom prst="rect">
            <a:avLst/>
          </a:prstGeom>
        </p:spPr>
      </p:pic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ym typeface="+mn-ea"/>
              </a:rPr>
              <a:t>单机工艺介绍</a:t>
            </a:r>
            <a:r>
              <a:rPr lang="en-US" altLang="zh-CN" sz="1800" b="1" dirty="0">
                <a:sym typeface="+mn-ea"/>
              </a:rPr>
              <a:t>:</a:t>
            </a:r>
            <a:endParaRPr lang="en-US" altLang="zh-CN" sz="1800" b="1" dirty="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96055" y="267335"/>
            <a:ext cx="1372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成型机</a:t>
            </a:r>
            <a:endParaRPr lang="zh-CN" altLang="en-US" sz="1800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3996055" y="4083685"/>
            <a:ext cx="638175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ym typeface="+mn-ea"/>
              </a:rPr>
              <a:t>单机工艺介绍</a:t>
            </a:r>
            <a:r>
              <a:rPr lang="en-US" altLang="zh-CN" sz="1800" b="1" dirty="0">
                <a:sym typeface="+mn-ea"/>
              </a:rPr>
              <a:t>:</a:t>
            </a:r>
            <a:endParaRPr lang="en-US" altLang="zh-CN" sz="1800" b="1" dirty="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96055" y="267335"/>
            <a:ext cx="1706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成型机</a:t>
            </a:r>
            <a:endParaRPr lang="zh-CN" altLang="en-US" sz="1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0" y="706120"/>
            <a:ext cx="5386070" cy="380111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ym typeface="+mn-ea"/>
              </a:rPr>
              <a:t>单机工艺介绍</a:t>
            </a:r>
            <a:r>
              <a:rPr lang="en-US" altLang="zh-CN" sz="1800" b="1" dirty="0">
                <a:sym typeface="+mn-ea"/>
              </a:rPr>
              <a:t>:</a:t>
            </a:r>
            <a:endParaRPr lang="en-US" altLang="zh-CN" sz="1800" b="1" dirty="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96055" y="267335"/>
            <a:ext cx="93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成型机</a:t>
            </a:r>
            <a:endParaRPr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179705" y="4156075"/>
            <a:ext cx="2999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效率</a:t>
            </a:r>
            <a:r>
              <a:rPr lang="en-US" altLang="zh-CN"/>
              <a:t>:</a:t>
            </a:r>
            <a:r>
              <a:rPr lang="zh-CN" altLang="en-US"/>
              <a:t>单个成型</a:t>
            </a:r>
            <a:r>
              <a:rPr lang="en-US" altLang="zh-CN"/>
              <a:t>35</a:t>
            </a:r>
            <a:r>
              <a:rPr lang="zh-CN" altLang="en-US"/>
              <a:t>个每分钟</a:t>
            </a:r>
            <a:endParaRPr lang="zh-CN" altLang="en-US"/>
          </a:p>
        </p:txBody>
      </p:sp>
      <p:pic>
        <p:nvPicPr>
          <p:cNvPr id="3" name="2190fe32dfd00b2ffb0b0e05462757c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28080" y="915670"/>
            <a:ext cx="1854835" cy="35725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47945" y="843915"/>
            <a:ext cx="1028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慢动作</a:t>
            </a:r>
            <a:r>
              <a:rPr lang="en-US" altLang="zh-CN"/>
              <a:t>:</a:t>
            </a:r>
            <a:endParaRPr lang="en-US" altLang="zh-CN"/>
          </a:p>
        </p:txBody>
      </p:sp>
      <p:pic>
        <p:nvPicPr>
          <p:cNvPr id="7" name="c34afbfe46435bbaaa16e35b7c5404c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9795" y="1212215"/>
            <a:ext cx="4391660" cy="26606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99795" y="771525"/>
            <a:ext cx="1724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做料视频动作</a:t>
            </a:r>
            <a:r>
              <a:rPr lang="en-US" altLang="zh-CN"/>
              <a:t>:</a:t>
            </a:r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/>
              <a:t>电柜示意图</a:t>
            </a:r>
            <a:r>
              <a:rPr lang="en-US" altLang="zh-CN" sz="1800" b="1" dirty="0"/>
              <a:t>:</a:t>
            </a:r>
            <a:endParaRPr lang="en-US" altLang="zh-CN" sz="18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640" y="1419225"/>
            <a:ext cx="3361452" cy="25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5" y="1419225"/>
            <a:ext cx="3361558" cy="2520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凸轮点位</a:t>
            </a:r>
            <a:r>
              <a:rPr lang="en-US" altLang="zh-CN" b="1" dirty="0"/>
              <a:t>: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5363845" y="987425"/>
            <a:ext cx="304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主要参数</a:t>
            </a:r>
            <a:r>
              <a:rPr lang="en-US" altLang="zh-CN"/>
              <a:t>: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、用户通过设定从轴产品尺寸自由搭配改变凸轮关系</a:t>
            </a:r>
            <a:endParaRPr lang="en-US" altLang="zh-CN"/>
          </a:p>
          <a:p>
            <a:r>
              <a:rPr lang="en-US" altLang="zh-CN"/>
              <a:t>2</a:t>
            </a:r>
            <a:r>
              <a:rPr lang="zh-CN" altLang="en-US"/>
              <a:t>、自由修改挺杆</a:t>
            </a:r>
            <a:r>
              <a:rPr lang="zh-CN" altLang="en-US"/>
              <a:t>点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695" y="699770"/>
            <a:ext cx="3634740" cy="2012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2788285"/>
            <a:ext cx="6299200" cy="18097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03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/>
              <a:t>凸轮曲线</a:t>
            </a:r>
            <a:r>
              <a:rPr lang="en-US" altLang="zh-CN" sz="1800" b="1" dirty="0"/>
              <a:t>:</a:t>
            </a:r>
            <a:endParaRPr lang="en-US" altLang="zh-CN" sz="18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7308215" y="1059815"/>
            <a:ext cx="1671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ym typeface="+mn-ea"/>
              </a:rPr>
              <a:t>蓝线</a:t>
            </a:r>
            <a:r>
              <a:rPr lang="en-US" altLang="zh-CN" sz="1800">
                <a:sym typeface="+mn-ea"/>
              </a:rPr>
              <a:t>-</a:t>
            </a:r>
            <a:r>
              <a:rPr lang="zh-CN" altLang="en-US" sz="1800">
                <a:sym typeface="+mn-ea"/>
              </a:rPr>
              <a:t>主滑块</a:t>
            </a:r>
            <a:r>
              <a:rPr lang="zh-CN" altLang="en-US" sz="1800">
                <a:sym typeface="+mn-ea"/>
              </a:rPr>
              <a:t>轴</a:t>
            </a:r>
            <a:endParaRPr lang="zh-CN" altLang="en-US" sz="18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79970" y="1423670"/>
            <a:ext cx="1505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ym typeface="+mn-ea"/>
              </a:rPr>
              <a:t>绿线</a:t>
            </a:r>
            <a:r>
              <a:rPr lang="en-US" altLang="zh-CN" sz="1800">
                <a:sym typeface="+mn-ea"/>
              </a:rPr>
              <a:t>-</a:t>
            </a:r>
            <a:r>
              <a:rPr lang="zh-CN" altLang="en-US" sz="1800">
                <a:sym typeface="+mn-ea"/>
              </a:rPr>
              <a:t>底膜轴</a:t>
            </a:r>
            <a:endParaRPr lang="zh-CN" altLang="en-US" sz="180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5650" y="3796665"/>
            <a:ext cx="5995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凸轮运行逻辑</a:t>
            </a:r>
            <a:r>
              <a:rPr lang="en-US" altLang="zh-CN" sz="1400"/>
              <a:t>:30/M,</a:t>
            </a:r>
            <a:r>
              <a:rPr lang="zh-CN" altLang="en-US" sz="1400"/>
              <a:t>主滑块底膜配合</a:t>
            </a:r>
            <a:r>
              <a:rPr lang="en-US" altLang="zh-CN" sz="1400"/>
              <a:t>2s</a:t>
            </a:r>
            <a:r>
              <a:rPr lang="zh-CN" altLang="en-US" sz="1400"/>
              <a:t>完成</a:t>
            </a:r>
            <a:r>
              <a:rPr lang="en-US" altLang="zh-CN" sz="1400"/>
              <a:t>537*mm</a:t>
            </a:r>
            <a:r>
              <a:rPr lang="zh-CN" altLang="en-US" sz="1400"/>
              <a:t>行程来回加工动作，</a:t>
            </a:r>
            <a:r>
              <a:rPr lang="en-US" altLang="zh-CN" sz="1400"/>
              <a:t>24</a:t>
            </a:r>
            <a:r>
              <a:rPr lang="zh-CN" altLang="en-US" sz="1400"/>
              <a:t>个轴全凸轮紧密配合。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632460"/>
            <a:ext cx="5266690" cy="27451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椭圆 10"/>
          <p:cNvSpPr/>
          <p:nvPr>
            <p:custDataLst>
              <p:tags r:id="rId1"/>
            </p:custDataLst>
          </p:nvPr>
        </p:nvSpPr>
        <p:spPr>
          <a:xfrm>
            <a:off x="781855" y="1165050"/>
            <a:ext cx="2715971" cy="2715619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8" rIns="0" bIns="34298" rtlCol="0" anchor="ctr"/>
          <a:lstStyle/>
          <a:p>
            <a:pPr lvl="0" algn="ctr"/>
            <a:r>
              <a:rPr lang="zh-CN" altLang="en-US" sz="2700" dirty="0">
                <a:ln w="1270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目录</a:t>
            </a:r>
            <a:endParaRPr lang="zh-CN" altLang="en-US" sz="2700" dirty="0">
              <a:ln w="12700">
                <a:noFill/>
              </a:ln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17" name="PA_直接连接符 16"/>
          <p:cNvCxnSpPr/>
          <p:nvPr>
            <p:custDataLst>
              <p:tags r:id="rId2"/>
            </p:custDataLst>
          </p:nvPr>
        </p:nvCxnSpPr>
        <p:spPr>
          <a:xfrm flipV="1">
            <a:off x="3774713" y="537285"/>
            <a:ext cx="0" cy="418147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3975897" y="1244574"/>
            <a:ext cx="2001579" cy="646331"/>
            <a:chOff x="1193800" y="3810236"/>
            <a:chExt cx="2223460" cy="717979"/>
          </a:xfrm>
        </p:grpSpPr>
        <p:sp>
          <p:nvSpPr>
            <p:cNvPr id="38" name="矩形 37"/>
            <p:cNvSpPr/>
            <p:nvPr>
              <p:custDataLst>
                <p:tags r:id="rId3"/>
              </p:custDataLst>
            </p:nvPr>
          </p:nvSpPr>
          <p:spPr>
            <a:xfrm>
              <a:off x="2186440" y="3810236"/>
              <a:ext cx="1230820" cy="717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工艺流程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40" name="矩形 39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975897" y="563383"/>
            <a:ext cx="1995318" cy="371195"/>
            <a:chOff x="1193800" y="3118473"/>
            <a:chExt cx="2216506" cy="412342"/>
          </a:xfrm>
        </p:grpSpPr>
        <p:sp>
          <p:nvSpPr>
            <p:cNvPr id="22" name="矩形 21"/>
            <p:cNvSpPr/>
            <p:nvPr>
              <p:custDataLst>
                <p:tags r:id="rId6"/>
              </p:custDataLst>
            </p:nvPr>
          </p:nvSpPr>
          <p:spPr>
            <a:xfrm>
              <a:off x="2179485" y="3120543"/>
              <a:ext cx="1230821" cy="410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项目概述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193800" y="3118473"/>
              <a:ext cx="984905" cy="379502"/>
              <a:chOff x="791200" y="1398524"/>
              <a:chExt cx="984905" cy="379502"/>
            </a:xfrm>
          </p:grpSpPr>
          <p:sp>
            <p:nvSpPr>
              <p:cNvPr id="24" name="矩形 23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1200" y="1398524"/>
                <a:ext cx="984905" cy="37950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</a:t>
                </a:r>
                <a:endParaRPr lang="zh-CN" altLang="en-US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967945" y="1987103"/>
            <a:ext cx="1074435" cy="369332"/>
            <a:chOff x="1193800" y="3809466"/>
            <a:chExt cx="1193540" cy="410274"/>
          </a:xfrm>
        </p:grpSpPr>
        <p:sp>
          <p:nvSpPr>
            <p:cNvPr id="3" name="矩形 2"/>
            <p:cNvSpPr/>
            <p:nvPr>
              <p:custDataLst>
                <p:tags r:id="rId9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5" name="矩形 4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三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" name="矩形 6"/>
          <p:cNvSpPr/>
          <p:nvPr>
            <p:custDataLst>
              <p:tags r:id="rId12"/>
            </p:custDataLst>
          </p:nvPr>
        </p:nvSpPr>
        <p:spPr>
          <a:xfrm>
            <a:off x="4850900" y="19664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964061" y="2714224"/>
            <a:ext cx="1074435" cy="369332"/>
            <a:chOff x="1193800" y="3809466"/>
            <a:chExt cx="1193540" cy="410274"/>
          </a:xfrm>
        </p:grpSpPr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12" name="矩形 11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四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4" name="矩形 13"/>
          <p:cNvSpPr/>
          <p:nvPr>
            <p:custDataLst>
              <p:tags r:id="rId16"/>
            </p:custDataLst>
          </p:nvPr>
        </p:nvSpPr>
        <p:spPr>
          <a:xfrm>
            <a:off x="5190486" y="137940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4869481" y="272760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>
            <p:custDataLst>
              <p:tags r:id="rId18"/>
            </p:custDataLst>
          </p:nvPr>
        </p:nvSpPr>
        <p:spPr>
          <a:xfrm>
            <a:off x="4869481" y="2717886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凌臣解决方案及实现过程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945261" y="3372104"/>
            <a:ext cx="1074435" cy="369332"/>
            <a:chOff x="1193800" y="3809466"/>
            <a:chExt cx="1193540" cy="410274"/>
          </a:xfrm>
        </p:grpSpPr>
        <p:sp>
          <p:nvSpPr>
            <p:cNvPr id="30" name="矩形 29"/>
            <p:cNvSpPr/>
            <p:nvPr>
              <p:custDataLst>
                <p:tags r:id="rId19"/>
              </p:custDataLst>
            </p:nvPr>
          </p:nvSpPr>
          <p:spPr>
            <a:xfrm>
              <a:off x="2182131" y="3809466"/>
              <a:ext cx="205209" cy="410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193800" y="3824326"/>
              <a:ext cx="984905" cy="379503"/>
              <a:chOff x="791200" y="1398524"/>
              <a:chExt cx="984905" cy="379503"/>
            </a:xfrm>
          </p:grpSpPr>
          <p:sp>
            <p:nvSpPr>
              <p:cNvPr id="32" name="矩形 3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791200" y="1426584"/>
                <a:ext cx="972000" cy="331277"/>
              </a:xfrm>
              <a:prstGeom prst="rect">
                <a:avLst/>
              </a:prstGeom>
              <a:solidFill>
                <a:srgbClr val="0975C2"/>
              </a:solidFill>
              <a:ln w="12700" cap="flat" cmpd="sng" algn="ctr">
                <a:solidFill>
                  <a:srgbClr val="0975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noAutofit/>
              </a:bodyPr>
              <a:lstStyle/>
              <a:p>
                <a:pPr algn="ctr" defTabSz="822960" latinLnBrk="1">
                  <a:spcBef>
                    <a:spcPct val="50000"/>
                  </a:spcBef>
                </a:pPr>
                <a:endParaRPr lang="zh-CN" altLang="en-US" sz="1350" dirty="0">
                  <a:solidFill>
                    <a:srgbClr val="0975C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91200" y="1398524"/>
                <a:ext cx="984905" cy="3795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2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</a:t>
                </a:r>
                <a:endParaRPr lang="en-US" altLang="zh-CN" sz="16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矩形 33"/>
          <p:cNvSpPr/>
          <p:nvPr>
            <p:custDataLst>
              <p:tags r:id="rId22"/>
            </p:custDataLst>
          </p:nvPr>
        </p:nvSpPr>
        <p:spPr>
          <a:xfrm>
            <a:off x="4850681" y="338548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>
            <p:custDataLst>
              <p:tags r:id="rId23"/>
            </p:custDataLst>
          </p:nvPr>
        </p:nvSpPr>
        <p:spPr>
          <a:xfrm>
            <a:off x="4850681" y="337576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方案亮点分析及总结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05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/>
              <a:t>核心</a:t>
            </a:r>
            <a:r>
              <a:rPr lang="zh-CN" altLang="en-US" sz="1800" b="1" dirty="0"/>
              <a:t>凸轮程序展示</a:t>
            </a:r>
            <a:r>
              <a:rPr lang="en-US" altLang="zh-CN" sz="1800" b="1" dirty="0"/>
              <a:t>:</a:t>
            </a:r>
            <a:endParaRPr lang="en-US" altLang="zh-CN" sz="18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115" y="1456690"/>
            <a:ext cx="3945255" cy="2573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20" y="1438275"/>
            <a:ext cx="4010660" cy="26492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05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/>
              <a:t>核心工艺</a:t>
            </a:r>
            <a:r>
              <a:rPr lang="zh-CN" altLang="en-US" sz="1800" b="1" dirty="0"/>
              <a:t>程序展示</a:t>
            </a:r>
            <a:r>
              <a:rPr lang="en-US" altLang="zh-CN" sz="1800" b="1" dirty="0"/>
              <a:t>:</a:t>
            </a:r>
            <a:endParaRPr lang="en-US" altLang="zh-CN" sz="18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843280"/>
            <a:ext cx="5743575" cy="35801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06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HMI</a:t>
            </a:r>
            <a:r>
              <a:rPr lang="zh-CN" altLang="en-US" sz="1800" b="1" dirty="0"/>
              <a:t>界面展示</a:t>
            </a:r>
            <a:r>
              <a:rPr lang="en-US" altLang="zh-CN" sz="1800" b="1" dirty="0"/>
              <a:t>:</a:t>
            </a:r>
            <a:endParaRPr lang="en-US" altLang="zh-CN" sz="1800" b="1" dirty="0"/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99795" y="915670"/>
            <a:ext cx="2520000" cy="16200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3564255" y="930275"/>
            <a:ext cx="2520000" cy="1620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899795" y="2715895"/>
            <a:ext cx="2520000" cy="16200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3564255" y="2715895"/>
            <a:ext cx="2520000" cy="16200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228715" y="932180"/>
            <a:ext cx="2520000" cy="16200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6228715" y="2715895"/>
            <a:ext cx="2520000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38676" y="1878806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39854" y="2223274"/>
            <a:ext cx="65076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项目需求分析</a:t>
            </a:r>
            <a:endParaRPr lang="en-US" altLang="zh-CN" sz="3000" dirty="0"/>
          </a:p>
          <a:p>
            <a:endParaRPr lang="en-US" altLang="zh-CN" sz="3000" dirty="0"/>
          </a:p>
          <a:p>
            <a:endParaRPr lang="en-US" altLang="zh-CN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1764704" y="341330"/>
            <a:ext cx="6930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项目需求分析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54295" y="1504605"/>
            <a:ext cx="3420982" cy="1938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单成型机：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pcs/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上糊定位机：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pcs/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min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贴角机：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pcs/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min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16"/>
          <p:cNvSpPr txBox="1"/>
          <p:nvPr/>
        </p:nvSpPr>
        <p:spPr>
          <a:xfrm>
            <a:off x="954295" y="1004713"/>
            <a:ext cx="2803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/>
              <a:t>性能指标要求：</a:t>
            </a:r>
            <a:endParaRPr lang="zh-CN" altLang="en-US" sz="2000" b="1" dirty="0"/>
          </a:p>
        </p:txBody>
      </p:sp>
      <p:sp>
        <p:nvSpPr>
          <p:cNvPr id="5" name="矩形 4"/>
          <p:cNvSpPr/>
          <p:nvPr/>
        </p:nvSpPr>
        <p:spPr>
          <a:xfrm>
            <a:off x="4202177" y="1004713"/>
            <a:ext cx="282771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/>
              <a:t>关键技术控制要求和难点；</a:t>
            </a:r>
            <a:endParaRPr lang="en-US" altLang="zh-CN" b="1" dirty="0"/>
          </a:p>
        </p:txBody>
      </p:sp>
      <p:sp>
        <p:nvSpPr>
          <p:cNvPr id="6" name="矩形 5"/>
          <p:cNvSpPr/>
          <p:nvPr/>
        </p:nvSpPr>
        <p:spPr>
          <a:xfrm>
            <a:off x="4202177" y="1550288"/>
            <a:ext cx="3987529" cy="15659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+mn-ea"/>
                <a:cs typeface="Times New Roman" panose="02020603050405020304" pitchFamily="18" charset="0"/>
              </a:rPr>
              <a:t>伺服控制算法精度与凸轮曲线</a:t>
            </a:r>
            <a:r>
              <a:rPr lang="zh-CN" altLang="en-US" sz="1600" dirty="0">
                <a:latin typeface="+mn-ea"/>
                <a:cs typeface="Times New Roman" panose="02020603050405020304" pitchFamily="18" charset="0"/>
              </a:rPr>
              <a:t>规划</a:t>
            </a:r>
            <a:endParaRPr lang="zh-CN" altLang="en-US" sz="1600" dirty="0">
              <a:latin typeface="+mn-ea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+mn-ea"/>
                <a:cs typeface="Times New Roman" panose="02020603050405020304" pitchFamily="18" charset="0"/>
                <a:sym typeface="+mn-ea"/>
              </a:rPr>
              <a:t>主滑块底膜快速</a:t>
            </a:r>
            <a:r>
              <a:rPr lang="zh-CN" altLang="en-US" sz="1600" dirty="0">
                <a:latin typeface="+mn-ea"/>
                <a:cs typeface="Times New Roman" panose="02020603050405020304" pitchFamily="18" charset="0"/>
                <a:sym typeface="+mn-ea"/>
              </a:rPr>
              <a:t>响应同步配合</a:t>
            </a:r>
            <a:endParaRPr lang="zh-CN" altLang="en-US" sz="1600" dirty="0">
              <a:latin typeface="+mn-ea"/>
              <a:cs typeface="Times New Roman" panose="02020603050405020304" pitchFamily="18" charset="0"/>
              <a:sym typeface="+mn-ea"/>
            </a:endParaRPr>
          </a:p>
          <a:p>
            <a:pPr marL="285750" lvl="0" indent="-28575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  <a:sym typeface="+mn-ea"/>
              </a:rPr>
              <a:t>4ms</a:t>
            </a:r>
            <a:r>
              <a:rPr lang="zh-CN" altLang="en-US" sz="1600" dirty="0">
                <a:latin typeface="+mn-ea"/>
                <a:cs typeface="Times New Roman" panose="02020603050405020304" pitchFamily="18" charset="0"/>
                <a:sym typeface="+mn-ea"/>
              </a:rPr>
              <a:t>运控同步周期，凸轮不同启不同停同步配合</a:t>
            </a:r>
            <a:endParaRPr lang="zh-CN" altLang="en-US" sz="1600" dirty="0">
              <a:latin typeface="+mn-ea"/>
              <a:cs typeface="宋体" panose="02010600030101010101" pitchFamily="2" charset="-122"/>
            </a:endParaRPr>
          </a:p>
          <a:p>
            <a:pPr marL="285750" lvl="0" indent="-28575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endParaRPr lang="zh-CN" altLang="en-US" sz="1600" dirty="0">
              <a:latin typeface="+mn-ea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7152" y="52100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凌臣方案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优势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5695" y="915670"/>
            <a:ext cx="6484620" cy="29597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凸轮点位与曲线程序：开发主滑块、压轮等核心部件的凸轮点位参数配置程序，支持套组选择、启动角度、结束角度、移动距离等参数的灵活调整，实现</a:t>
            </a:r>
            <a:r>
              <a: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24 </a:t>
            </a:r>
            <a:r>
              <a:rPr lang="zh-CN" altLang="en-US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轴全凸轮的精准联动；</a:t>
            </a:r>
            <a:endParaRPr lang="zh-CN" altLang="en-US" sz="14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4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挺杆参数程序：完成挺杆点数、停杆参数、组</a:t>
            </a:r>
            <a:r>
              <a: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ID </a:t>
            </a:r>
            <a:r>
              <a:rPr lang="zh-CN" altLang="en-US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分配等程序开发，实现吹气、转扭矩、边脱离等动作的精准触发；</a:t>
            </a:r>
            <a:endParaRPr lang="zh-CN" altLang="en-US" sz="14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4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工艺逻辑程序：开发推耳选择、二次折边、压泡等工艺的逻辑控制程序，支持多功能工艺切换自由搭配，同时添加参数阈值判断与补偿程序，提升设备加工精度；</a:t>
            </a:r>
            <a:endParaRPr lang="zh-CN" altLang="en-US" sz="14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4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4.HMI </a:t>
            </a:r>
            <a:r>
              <a:rPr lang="zh-CN" altLang="en-US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交互程序：实现</a:t>
            </a:r>
            <a:r>
              <a: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HMI </a:t>
            </a:r>
            <a:r>
              <a:rPr lang="zh-CN" altLang="en-US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与</a:t>
            </a:r>
            <a:r>
              <a: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PLC </a:t>
            </a:r>
            <a:r>
              <a:rPr lang="zh-CN" altLang="en-US" sz="14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的实时通信，完成生产数据采集、参数设置、设备监控、报警提示等功能的程序开发。</a:t>
            </a:r>
            <a:endParaRPr lang="zh-CN" altLang="en-US" sz="14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800" b="1" dirty="0">
              <a:solidFill>
                <a:schemeClr val="tx1"/>
              </a:solidFill>
            </a:endParaRPr>
          </a:p>
          <a:p>
            <a:r>
              <a:rPr lang="zh-CN" altLang="en-US" sz="1800" b="1" dirty="0">
                <a:solidFill>
                  <a:schemeClr val="tx1"/>
                </a:solidFill>
              </a:rPr>
              <a:t>凌臣方案替换后，功能更全价格优势明显，服务效率</a:t>
            </a:r>
            <a:r>
              <a:rPr lang="zh-CN" altLang="en-US" sz="1800" b="1" dirty="0">
                <a:solidFill>
                  <a:schemeClr val="tx1"/>
                </a:solidFill>
              </a:rPr>
              <a:t>高</a:t>
            </a:r>
            <a:endParaRPr lang="zh-CN" altLang="en-US" sz="1800" b="1" dirty="0">
              <a:solidFill>
                <a:schemeClr val="tx1"/>
              </a:solidFill>
            </a:endParaRPr>
          </a:p>
          <a:p>
            <a:endParaRPr lang="zh-CN" altLang="en-US" sz="1800" b="1" dirty="0">
              <a:solidFill>
                <a:schemeClr val="tx1"/>
              </a:solidFill>
            </a:endParaRPr>
          </a:p>
          <a:p>
            <a:endParaRPr lang="zh-CN" alt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4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凌臣解决方案及实现过程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2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方案成果展示，视频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0fff4b345bb592d17b04c236c7c14599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91640" y="915035"/>
            <a:ext cx="5742940" cy="322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821488" y="66975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电气控制方案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0" name="图片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205" y="524587"/>
            <a:ext cx="897804" cy="67314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09" y="955701"/>
            <a:ext cx="442133" cy="174404"/>
          </a:xfrm>
          <a:prstGeom prst="rect">
            <a:avLst/>
          </a:prstGeom>
        </p:spPr>
      </p:pic>
      <p:pic>
        <p:nvPicPr>
          <p:cNvPr id="19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030" y="1565177"/>
            <a:ext cx="669290" cy="1619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连接符: 肘形 9"/>
          <p:cNvCxnSpPr>
            <a:stCxn id="130" idx="3"/>
          </p:cNvCxnSpPr>
          <p:nvPr/>
        </p:nvCxnSpPr>
        <p:spPr>
          <a:xfrm flipV="1">
            <a:off x="2543810" y="843280"/>
            <a:ext cx="1668145" cy="17780"/>
          </a:xfrm>
          <a:prstGeom prst="bentConnector3">
            <a:avLst>
              <a:gd name="adj1" fmla="val 50019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图片 5" descr="LC1200正面高清"/>
          <p:cNvPicPr>
            <a:picLocks noChangeAspect="1"/>
          </p:cNvPicPr>
          <p:nvPr/>
        </p:nvPicPr>
        <p:blipFill>
          <a:blip r:embed="rId7"/>
          <a:srcRect l="25760" t="22068" r="25165" b="21506"/>
          <a:stretch>
            <a:fillRect/>
          </a:stretch>
        </p:blipFill>
        <p:spPr>
          <a:xfrm>
            <a:off x="4211955" y="680720"/>
            <a:ext cx="1289050" cy="741045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136334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箭头连接符 15"/>
          <p:cNvCxnSpPr>
            <a:endCxn id="15" idx="0"/>
          </p:cNvCxnSpPr>
          <p:nvPr/>
        </p:nvCxnSpPr>
        <p:spPr>
          <a:xfrm flipH="1">
            <a:off x="139001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2115820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30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直接箭头连接符 25"/>
          <p:cNvCxnSpPr>
            <a:endCxn id="25" idx="0"/>
          </p:cNvCxnSpPr>
          <p:nvPr/>
        </p:nvCxnSpPr>
        <p:spPr>
          <a:xfrm flipH="1">
            <a:off x="2142490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286829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0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直接箭头连接符 39"/>
          <p:cNvCxnSpPr>
            <a:endCxn id="39" idx="0"/>
          </p:cNvCxnSpPr>
          <p:nvPr/>
        </p:nvCxnSpPr>
        <p:spPr>
          <a:xfrm flipH="1">
            <a:off x="289496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3620770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80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直接箭头连接符 44"/>
          <p:cNvCxnSpPr>
            <a:endCxn id="44" idx="0"/>
          </p:cNvCxnSpPr>
          <p:nvPr/>
        </p:nvCxnSpPr>
        <p:spPr>
          <a:xfrm flipH="1">
            <a:off x="3647440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587819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0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接箭头连接符 49"/>
          <p:cNvCxnSpPr>
            <a:endCxn id="49" idx="0"/>
          </p:cNvCxnSpPr>
          <p:nvPr/>
        </p:nvCxnSpPr>
        <p:spPr>
          <a:xfrm flipH="1">
            <a:off x="590486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437324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5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直接箭头连接符 54"/>
          <p:cNvCxnSpPr>
            <a:endCxn id="54" idx="0"/>
          </p:cNvCxnSpPr>
          <p:nvPr/>
        </p:nvCxnSpPr>
        <p:spPr>
          <a:xfrm flipH="1">
            <a:off x="439991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>
            <a:off x="5125720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30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直接箭头连接符 59"/>
          <p:cNvCxnSpPr>
            <a:endCxn id="59" idx="0"/>
          </p:cNvCxnSpPr>
          <p:nvPr/>
        </p:nvCxnSpPr>
        <p:spPr>
          <a:xfrm flipH="1">
            <a:off x="5152390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>
            <a:off x="6630670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80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直接箭头连接符 64"/>
          <p:cNvCxnSpPr>
            <a:endCxn id="64" idx="0"/>
          </p:cNvCxnSpPr>
          <p:nvPr/>
        </p:nvCxnSpPr>
        <p:spPr>
          <a:xfrm flipH="1">
            <a:off x="6657340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>
            <a:off x="738314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5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直接箭头连接符 69"/>
          <p:cNvCxnSpPr>
            <a:endCxn id="69" idx="0"/>
          </p:cNvCxnSpPr>
          <p:nvPr/>
        </p:nvCxnSpPr>
        <p:spPr>
          <a:xfrm flipH="1">
            <a:off x="740981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肘形连接符 70"/>
          <p:cNvCxnSpPr/>
          <p:nvPr/>
        </p:nvCxnSpPr>
        <p:spPr>
          <a:xfrm rot="5400000">
            <a:off x="3636645" y="1572260"/>
            <a:ext cx="927100" cy="640080"/>
          </a:xfrm>
          <a:prstGeom prst="bentConnector3">
            <a:avLst>
              <a:gd name="adj1" fmla="val 5006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V="1">
            <a:off x="644525" y="2355850"/>
            <a:ext cx="7600315" cy="27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/>
        </p:nvGrpSpPr>
        <p:grpSpPr>
          <a:xfrm>
            <a:off x="7812405" y="2355850"/>
            <a:ext cx="967740" cy="1863090"/>
            <a:chOff x="12303" y="3710"/>
            <a:chExt cx="1524" cy="2934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12108" y="4925"/>
              <a:ext cx="1914" cy="1524"/>
            </a:xfrm>
            <a:prstGeom prst="rect">
              <a:avLst/>
            </a:prstGeom>
          </p:spPr>
        </p:pic>
        <p:cxnSp>
          <p:nvCxnSpPr>
            <p:cNvPr id="74" name="直接箭头连接符 73"/>
            <p:cNvCxnSpPr/>
            <p:nvPr/>
          </p:nvCxnSpPr>
          <p:spPr>
            <a:xfrm>
              <a:off x="12984" y="3710"/>
              <a:ext cx="0" cy="10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76" name="文本框 75"/>
          <p:cNvSpPr txBox="1"/>
          <p:nvPr/>
        </p:nvSpPr>
        <p:spPr>
          <a:xfrm>
            <a:off x="6084570" y="1082040"/>
            <a:ext cx="2400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贴角机：</a:t>
            </a:r>
            <a:endParaRPr lang="zh-CN" altLang="en-US"/>
          </a:p>
          <a:p>
            <a:r>
              <a:rPr lang="en-US" altLang="zh-CN"/>
              <a:t>10</a:t>
            </a:r>
            <a:r>
              <a:rPr lang="zh-CN" altLang="en-US"/>
              <a:t>伺服，</a:t>
            </a:r>
            <a:r>
              <a:rPr lang="en-US" altLang="zh-CN"/>
              <a:t>3</a:t>
            </a:r>
            <a:r>
              <a:rPr lang="zh-CN" altLang="en-US"/>
              <a:t>模块</a:t>
            </a:r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610870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直接箭头连接符 29"/>
          <p:cNvCxnSpPr>
            <a:endCxn id="4" idx="0"/>
          </p:cNvCxnSpPr>
          <p:nvPr/>
        </p:nvCxnSpPr>
        <p:spPr>
          <a:xfrm flipH="1">
            <a:off x="637540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821488" y="66975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电气控制方案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0" name="图片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925" y="1491692"/>
            <a:ext cx="897804" cy="67314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09" y="600736"/>
            <a:ext cx="442133" cy="174404"/>
          </a:xfrm>
          <a:prstGeom prst="rect">
            <a:avLst/>
          </a:prstGeom>
        </p:spPr>
      </p:pic>
      <p:pic>
        <p:nvPicPr>
          <p:cNvPr id="19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720" y="1611532"/>
            <a:ext cx="669290" cy="1619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连接符: 肘形 9"/>
          <p:cNvCxnSpPr>
            <a:stCxn id="130" idx="3"/>
          </p:cNvCxnSpPr>
          <p:nvPr/>
        </p:nvCxnSpPr>
        <p:spPr>
          <a:xfrm flipV="1">
            <a:off x="2589530" y="843915"/>
            <a:ext cx="1550670" cy="9842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610870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直接箭头连接符 29"/>
          <p:cNvCxnSpPr>
            <a:endCxn id="4" idx="0"/>
          </p:cNvCxnSpPr>
          <p:nvPr/>
        </p:nvCxnSpPr>
        <p:spPr>
          <a:xfrm flipH="1">
            <a:off x="637540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1148080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箭头连接符 15"/>
          <p:cNvCxnSpPr>
            <a:endCxn id="15" idx="0"/>
          </p:cNvCxnSpPr>
          <p:nvPr/>
        </p:nvCxnSpPr>
        <p:spPr>
          <a:xfrm flipH="1">
            <a:off x="1174750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75704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5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直接箭头连接符 25"/>
          <p:cNvCxnSpPr>
            <a:endCxn id="25" idx="0"/>
          </p:cNvCxnSpPr>
          <p:nvPr/>
        </p:nvCxnSpPr>
        <p:spPr>
          <a:xfrm flipH="1">
            <a:off x="178371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2366010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720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直接箭头连接符 39"/>
          <p:cNvCxnSpPr>
            <a:endCxn id="39" idx="0"/>
          </p:cNvCxnSpPr>
          <p:nvPr/>
        </p:nvCxnSpPr>
        <p:spPr>
          <a:xfrm flipH="1">
            <a:off x="2392680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297497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8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直接箭头连接符 44"/>
          <p:cNvCxnSpPr>
            <a:endCxn id="44" idx="0"/>
          </p:cNvCxnSpPr>
          <p:nvPr/>
        </p:nvCxnSpPr>
        <p:spPr>
          <a:xfrm flipH="1">
            <a:off x="300164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630872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3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接箭头连接符 49"/>
          <p:cNvCxnSpPr>
            <a:endCxn id="49" idx="0"/>
          </p:cNvCxnSpPr>
          <p:nvPr/>
        </p:nvCxnSpPr>
        <p:spPr>
          <a:xfrm flipH="1">
            <a:off x="633539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5162550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0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直接箭头连接符 54"/>
          <p:cNvCxnSpPr>
            <a:endCxn id="54" idx="0"/>
          </p:cNvCxnSpPr>
          <p:nvPr/>
        </p:nvCxnSpPr>
        <p:spPr>
          <a:xfrm flipH="1">
            <a:off x="5189220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>
            <a:off x="577151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直接箭头连接符 59"/>
          <p:cNvCxnSpPr>
            <a:endCxn id="59" idx="0"/>
          </p:cNvCxnSpPr>
          <p:nvPr/>
        </p:nvCxnSpPr>
        <p:spPr>
          <a:xfrm flipH="1">
            <a:off x="579818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>
            <a:off x="684593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4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直接箭头连接符 64"/>
          <p:cNvCxnSpPr>
            <a:endCxn id="64" idx="0"/>
          </p:cNvCxnSpPr>
          <p:nvPr/>
        </p:nvCxnSpPr>
        <p:spPr>
          <a:xfrm flipH="1">
            <a:off x="687260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>
            <a:off x="7383145" y="3364230"/>
            <a:ext cx="0" cy="720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55" y="2644140"/>
            <a:ext cx="629285" cy="1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直接箭头连接符 69"/>
          <p:cNvCxnSpPr>
            <a:endCxn id="69" idx="0"/>
          </p:cNvCxnSpPr>
          <p:nvPr/>
        </p:nvCxnSpPr>
        <p:spPr>
          <a:xfrm flipH="1">
            <a:off x="7409815" y="2393950"/>
            <a:ext cx="8890" cy="250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肘形连接符 70"/>
          <p:cNvCxnSpPr/>
          <p:nvPr/>
        </p:nvCxnSpPr>
        <p:spPr>
          <a:xfrm rot="5400000">
            <a:off x="3636645" y="1572260"/>
            <a:ext cx="927100" cy="640080"/>
          </a:xfrm>
          <a:prstGeom prst="bentConnector3">
            <a:avLst>
              <a:gd name="adj1" fmla="val 5006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V="1">
            <a:off x="644525" y="2355850"/>
            <a:ext cx="7600315" cy="27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/>
        </p:nvGrpSpPr>
        <p:grpSpPr>
          <a:xfrm>
            <a:off x="7812405" y="2355850"/>
            <a:ext cx="967740" cy="1863090"/>
            <a:chOff x="12303" y="3710"/>
            <a:chExt cx="1524" cy="2934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12108" y="4925"/>
              <a:ext cx="1914" cy="1524"/>
            </a:xfrm>
            <a:prstGeom prst="rect">
              <a:avLst/>
            </a:prstGeom>
          </p:spPr>
        </p:pic>
        <p:cxnSp>
          <p:nvCxnSpPr>
            <p:cNvPr id="74" name="直接箭头连接符 73"/>
            <p:cNvCxnSpPr/>
            <p:nvPr/>
          </p:nvCxnSpPr>
          <p:spPr>
            <a:xfrm>
              <a:off x="12984" y="3710"/>
              <a:ext cx="0" cy="10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3420110" y="2356485"/>
            <a:ext cx="967740" cy="1863090"/>
            <a:chOff x="12303" y="3710"/>
            <a:chExt cx="1524" cy="293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12108" y="4925"/>
              <a:ext cx="1914" cy="1524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>
              <a:off x="12984" y="3710"/>
              <a:ext cx="0" cy="10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2" name="图片 11" descr="05 - 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6055" y="226695"/>
            <a:ext cx="937895" cy="12509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010" y="1275792"/>
            <a:ext cx="897804" cy="6731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09" y="628041"/>
            <a:ext cx="442133" cy="174404"/>
          </a:xfrm>
          <a:prstGeom prst="rect">
            <a:avLst/>
          </a:prstGeom>
        </p:spPr>
      </p:pic>
      <p:cxnSp>
        <p:nvCxnSpPr>
          <p:cNvPr id="31" name="连接符: 肘形 9"/>
          <p:cNvCxnSpPr>
            <a:stCxn id="18" idx="1"/>
          </p:cNvCxnSpPr>
          <p:nvPr/>
        </p:nvCxnSpPr>
        <p:spPr>
          <a:xfrm rot="10800000">
            <a:off x="4787265" y="845185"/>
            <a:ext cx="1520825" cy="766445"/>
          </a:xfrm>
          <a:prstGeom prst="bentConnector3">
            <a:avLst>
              <a:gd name="adj1" fmla="val 49979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4874260" y="1199515"/>
            <a:ext cx="4154170" cy="333248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93040" y="1428750"/>
            <a:ext cx="4429125" cy="308737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971550" y="699135"/>
            <a:ext cx="2400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上糊定位机：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伺服，</a:t>
            </a:r>
            <a:r>
              <a:rPr lang="en-US" altLang="zh-CN"/>
              <a:t>5</a:t>
            </a:r>
            <a:r>
              <a:rPr lang="zh-CN" altLang="en-US"/>
              <a:t>模块</a:t>
            </a:r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6155690" y="554355"/>
            <a:ext cx="2400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成型机：</a:t>
            </a:r>
            <a:endParaRPr lang="zh-CN" altLang="en-US"/>
          </a:p>
          <a:p>
            <a:r>
              <a:rPr lang="en-US" altLang="zh-CN"/>
              <a:t>24</a:t>
            </a:r>
            <a:r>
              <a:rPr lang="zh-CN" altLang="en-US"/>
              <a:t>伺服，</a:t>
            </a:r>
            <a:r>
              <a:rPr lang="en-US" altLang="zh-CN"/>
              <a:t>5</a:t>
            </a:r>
            <a:r>
              <a:rPr lang="zh-CN" altLang="en-US"/>
              <a:t>模块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23928" y="2355726"/>
            <a:ext cx="6507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项目概述</a:t>
            </a:r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解决方案硬件配置表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468755" y="1000125"/>
          <a:ext cx="6216015" cy="2809240"/>
        </p:xfrm>
        <a:graphic>
          <a:graphicData uri="http://schemas.openxmlformats.org/drawingml/2006/table">
            <a:tbl>
              <a:tblPr/>
              <a:tblGrid>
                <a:gridCol w="1821180"/>
                <a:gridCol w="3560445"/>
                <a:gridCol w="834390"/>
              </a:tblGrid>
              <a:tr h="351155"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PLC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LC1840\LC1216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模块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LC1486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LC2486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模块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LC1100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触摸屏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LCT5100WE-10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寸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51155"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伺服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睿能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RS3E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600" y="184358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5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06009" y="2208414"/>
            <a:ext cx="6507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方案总结</a:t>
            </a:r>
            <a:endParaRPr lang="en-US" altLang="zh-CN" sz="3000" dirty="0"/>
          </a:p>
          <a:p>
            <a:endParaRPr lang="zh-CN" altLang="en-US" sz="3000" dirty="0"/>
          </a:p>
          <a:p>
            <a:endParaRPr lang="zh-CN" altLang="en-US" sz="3000" dirty="0"/>
          </a:p>
          <a:p>
            <a:endParaRPr lang="en-US" altLang="zh-CN" sz="3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方案实施总结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795" y="1347470"/>
            <a:ext cx="6777990" cy="11245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/>
              <a:t>生产效率显著提升</a:t>
            </a:r>
            <a:endParaRPr lang="zh-CN" altLang="en-US" b="1" dirty="0"/>
          </a:p>
          <a:p>
            <a:endParaRPr lang="zh-CN" altLang="en-US" b="1" dirty="0"/>
          </a:p>
          <a:p>
            <a:pPr indent="457200"/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本方案优化后，各核心单机生产效率均超出项目需求指标，贴角机、上糊定位机生产效率达 65 个 / 分钟（项目需求 60 个 / 分钟），单成型机生产效率达 35 个 / 分钟（项目需求 30 个 / 分钟），整线生产节拍与稳定性大幅提升，彻底解决传统设备效率低的问题</a:t>
            </a:r>
            <a:r>
              <a:rPr lang="zh-CN" altLang="en-US" b="1" dirty="0"/>
              <a:t>。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方案实施总结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795" y="1347470"/>
            <a:ext cx="6777990" cy="26022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800" b="1" dirty="0"/>
              <a:t>工艺与设备性能大幅优化</a:t>
            </a:r>
            <a:endParaRPr lang="zh-CN" altLang="en-US" sz="1800" b="1" dirty="0"/>
          </a:p>
          <a:p>
            <a:endParaRPr lang="zh-CN" altLang="en-US" sz="1800" b="1" dirty="0"/>
          </a:p>
          <a:p>
            <a:pPr algn="l">
              <a:buClrTx/>
              <a:buSzTx/>
              <a:buFontTx/>
            </a:pPr>
            <a:r>
              <a:rPr lang="en-US" altLang="zh-CN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解决传统一体化方案的工艺缺陷：优化贴角机送料工艺，避免送料不准导致的空打流程；重新规划成型机凸轮折边行程，消除 360° 行程规划的冗余问题，大幅缩短设备启停时间；</a:t>
            </a: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实现高精度同步控制：4ms 运控同步周期与 24 轴全凸轮模式，实现成型各结构的极速同步与精准定位，解决传统设备加工精度不足的问题；</a:t>
            </a: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设备多功能化与高适配：集成型压泡一体功能，支持推耳模式选择、多次折边等多种工艺切换，可适配不同盒长、盒宽、盒高的产品加工，满足客户多样化生产需求。</a:t>
            </a: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方案实施总结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795" y="1347470"/>
            <a:ext cx="6777990" cy="11245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800" b="1" dirty="0"/>
              <a:t>为客户创造综合效益</a:t>
            </a:r>
            <a:endParaRPr lang="zh-CN" altLang="en-US" sz="1800" b="1" dirty="0"/>
          </a:p>
          <a:p>
            <a:endParaRPr lang="zh-CN" altLang="en-US" sz="1800" b="1" dirty="0"/>
          </a:p>
          <a:p>
            <a:r>
              <a:rPr lang="en-US" altLang="zh-CN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成本节约：全自动化生产替代人工辅助加工，大幅降低人工成本；设备集成化与高适配性，减少客户新增设备的投入，同时提升生产良率，降低物料损耗；</a:t>
            </a: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操作与维护便捷：可视化 HMI 操作界面降低设备操作门槛，模块化的电气控制体系便于设备维护与故障排查；</a:t>
            </a: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性价比优势：本方案在功能、性能全面提升的前提下，仍具备明显的价格优势，同时本公司提供高效的售后服务，为客户设备稳定运行提供保障。</a:t>
            </a: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88612" y="258020"/>
            <a:ext cx="69301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方案实施总结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795" y="1347470"/>
            <a:ext cx="6777990" cy="31127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457200"/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天地盖线体机升级研发项目已按计划完成核心研发与升级工作，成功打造出一款高效、稳定、多功能的自动化天地盖线体机，各项核心性能指标均满足项目需求，实现了生产效率、加工精度、设备适配性的全方位提升。</a:t>
            </a: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本项目的成功实施，是本公司在包装领域自动化设备研发的一次重要实践，验证了凌臣 PLC 及运动控制技术在高精、多轴联动自动化设备中的应用价值，同时形成了天地盖生产设备的定制化解决方案，为后续拓展包装行业自动化设备市场奠定了基础。</a:t>
            </a: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457200"/>
            <a:r>
              <a:rPr lang="zh-CN" altLang="en-US" sz="1400" b="1" dirty="0">
                <a:latin typeface="宋体" panose="02010600030101010101" pitchFamily="2" charset="-122"/>
                <a:cs typeface="宋体" panose="02010600030101010101" pitchFamily="2" charset="-122"/>
              </a:rPr>
              <a:t>本公司将按既定优化措施开展专项工作，持续提升设备性能，为客户提供更优质的产品与服务。未来，本公司将继续深耕工业自动化领域，聚焦各行业的设备升级需求，结合 PLC、运动控制、工业总线等核心技术，开发更多定制化自动化解决方案，助力各行业实现自动化、智能化升级。</a:t>
            </a:r>
            <a:endParaRPr lang="zh-CN" altLang="en-US" sz="1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1"/>
            </p:custDataLst>
          </p:nvPr>
        </p:nvSpPr>
        <p:spPr>
          <a:xfrm>
            <a:off x="899592" y="98040"/>
            <a:ext cx="5167517" cy="387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项目概述：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9875" y="1132205"/>
            <a:ext cx="868934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/>
              <a:t>本项目聚焦包装领域核心设备升级需求，以研发</a:t>
            </a:r>
            <a:r>
              <a:rPr lang="en-US" altLang="zh-CN" sz="1200" b="1" dirty="0"/>
              <a:t>/</a:t>
            </a:r>
            <a:r>
              <a:rPr lang="zh-CN" altLang="en-US" sz="1200" b="1" dirty="0"/>
              <a:t>升级天地盖线体机为核心任务，旨在打造一款具备高效、稳定性的自动化天地盖设备，替代传统低效、精度不足的手动设备或人工辅助</a:t>
            </a:r>
            <a:r>
              <a:rPr lang="zh-CN" altLang="en-US" sz="1200" b="1" dirty="0"/>
              <a:t>加工模式。</a:t>
            </a:r>
            <a:endParaRPr lang="zh-CN" altLang="en-US" sz="1200" b="1" dirty="0"/>
          </a:p>
          <a:p>
            <a:endParaRPr lang="zh-CN" altLang="en-US" sz="1200" b="1" dirty="0"/>
          </a:p>
          <a:p>
            <a:r>
              <a:rPr lang="zh-CN" altLang="en-US" sz="1200" b="1" dirty="0"/>
              <a:t>产品示意图如下</a:t>
            </a:r>
            <a:r>
              <a:rPr lang="en-US" altLang="zh-CN" sz="1200" b="1" dirty="0"/>
              <a:t>:</a:t>
            </a:r>
            <a:endParaRPr lang="en-US" altLang="zh-CN" sz="12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20" y="1707515"/>
            <a:ext cx="5003800" cy="282892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52801" y="1923678"/>
            <a:ext cx="1801178" cy="1385888"/>
            <a:chOff x="4272487" y="985295"/>
            <a:chExt cx="530249" cy="407976"/>
          </a:xfrm>
        </p:grpSpPr>
        <p:grpSp>
          <p:nvGrpSpPr>
            <p:cNvPr id="3" name="组合 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TextBox 42"/>
            <p:cNvSpPr txBox="1"/>
            <p:nvPr/>
          </p:nvSpPr>
          <p:spPr>
            <a:xfrm>
              <a:off x="4519952" y="1045125"/>
              <a:ext cx="167310" cy="3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sz="675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87540" y="2283718"/>
            <a:ext cx="6507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376092"/>
                </a:solidFill>
              </a:defRPr>
            </a:lvl1pPr>
          </a:lstStyle>
          <a:p>
            <a:r>
              <a:rPr lang="zh-CN" altLang="en-US" sz="3000" dirty="0"/>
              <a:t>工艺流程分析</a:t>
            </a:r>
            <a:endParaRPr lang="zh-CN" altLang="en-US" sz="3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ym typeface="+mn-ea"/>
              </a:rPr>
              <a:t>机构示意图</a:t>
            </a:r>
            <a:r>
              <a:rPr lang="en-US" altLang="zh-CN" sz="1800" b="1" dirty="0">
                <a:sym typeface="+mn-ea"/>
              </a:rPr>
              <a:t>:</a:t>
            </a:r>
            <a:endParaRPr lang="en-US" altLang="zh-CN" sz="18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699135"/>
            <a:ext cx="2435225" cy="1826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55" y="699135"/>
            <a:ext cx="2440940" cy="18300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20" y="2715260"/>
            <a:ext cx="2435225" cy="18262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960" y="699770"/>
            <a:ext cx="2653030" cy="38455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370" y="2715260"/>
            <a:ext cx="2441575" cy="1830070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H="1" flipV="1">
            <a:off x="611505" y="1708150"/>
            <a:ext cx="504190" cy="21653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5560" y="1348105"/>
            <a:ext cx="93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贴角机</a:t>
            </a:r>
            <a:endParaRPr lang="zh-CN" altLang="en-US" sz="1800"/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612140" y="3724275"/>
            <a:ext cx="504190" cy="21653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6195" y="3364230"/>
            <a:ext cx="93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上糊机</a:t>
            </a:r>
            <a:endParaRPr lang="zh-CN" altLang="en-US" sz="1800"/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4211955" y="4300220"/>
            <a:ext cx="215900" cy="50355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924300" y="4775200"/>
            <a:ext cx="1408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机械手定位</a:t>
            </a:r>
            <a:endParaRPr lang="zh-CN" altLang="en-US" sz="1800"/>
          </a:p>
        </p:txBody>
      </p:sp>
      <p:cxnSp>
        <p:nvCxnSpPr>
          <p:cNvPr id="23" name="直接箭头连接符 22"/>
          <p:cNvCxnSpPr/>
          <p:nvPr/>
        </p:nvCxnSpPr>
        <p:spPr>
          <a:xfrm flipH="1" flipV="1">
            <a:off x="4283710" y="555625"/>
            <a:ext cx="504190" cy="21653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491865" y="195580"/>
            <a:ext cx="1199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成型机</a:t>
            </a:r>
            <a:endParaRPr lang="zh-CN" altLang="en-US" sz="1800"/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7620000" y="4084320"/>
            <a:ext cx="144145" cy="6477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6877050" y="4732020"/>
            <a:ext cx="1487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飞达过纸机</a:t>
            </a:r>
            <a:endParaRPr lang="zh-CN" altLang="en-US" sz="1800"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/>
              <a:t>功能流程图</a:t>
            </a:r>
            <a:r>
              <a:rPr lang="en-US" altLang="zh-CN" sz="1800" b="1" dirty="0"/>
              <a:t>:</a:t>
            </a:r>
            <a:endParaRPr lang="en-US" altLang="zh-CN" sz="18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3485" y="954405"/>
            <a:ext cx="4411345" cy="34918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ym typeface="+mn-ea"/>
              </a:rPr>
              <a:t>单机工艺介绍</a:t>
            </a:r>
            <a:r>
              <a:rPr lang="en-US" altLang="zh-CN" b="1" dirty="0">
                <a:sym typeface="+mn-ea"/>
              </a:rPr>
              <a:t>:</a:t>
            </a:r>
            <a:endParaRPr lang="zh-CN" altLang="en-US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2720" y="843915"/>
            <a:ext cx="6259195" cy="31864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96055" y="267335"/>
            <a:ext cx="93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贴角机</a:t>
            </a:r>
            <a:endParaRPr lang="en-US" altLang="zh-CN"/>
          </a:p>
        </p:txBody>
      </p:sp>
      <p:sp>
        <p:nvSpPr>
          <p:cNvPr id="2" name="矩形 1"/>
          <p:cNvSpPr/>
          <p:nvPr/>
        </p:nvSpPr>
        <p:spPr>
          <a:xfrm>
            <a:off x="3707765" y="2860040"/>
            <a:ext cx="1296670" cy="86423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971550" y="3291840"/>
            <a:ext cx="2726690" cy="263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07315" y="3220085"/>
            <a:ext cx="1373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加热送胶带贴角部分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72635" y="1343025"/>
            <a:ext cx="780415" cy="141668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331595" y="1707515"/>
            <a:ext cx="3230880" cy="72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560" y="1563370"/>
            <a:ext cx="1373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主滑块部分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246880" y="3783965"/>
            <a:ext cx="1296670" cy="30035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3996055" y="4083685"/>
            <a:ext cx="638175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771775" y="4156075"/>
            <a:ext cx="1373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底部吸盒</a:t>
            </a:r>
            <a:endParaRPr lang="zh-CN" altLang="en-US"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01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347" y="195486"/>
            <a:ext cx="4572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ym typeface="+mn-ea"/>
              </a:rPr>
              <a:t>单机工艺介绍</a:t>
            </a:r>
            <a:r>
              <a:rPr lang="en-US" altLang="zh-CN" sz="1800" b="1" dirty="0">
                <a:sym typeface="+mn-ea"/>
              </a:rPr>
              <a:t>:</a:t>
            </a:r>
            <a:endParaRPr lang="en-US" altLang="zh-CN" sz="1800" b="1" dirty="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96055" y="267335"/>
            <a:ext cx="93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贴角机</a:t>
            </a:r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0" y="781050"/>
            <a:ext cx="5367020" cy="358203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PA" val="v3.2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COMMONDATA" val="eyJoZGlkIjoiMjU1NzdkYmY2NzA3ZjgxNTA1OWJkOTM4NjkzOGUxMzkifQ=="/>
  <p:tag name="KSO_WPP_MARK_KEY" val="f0655fd2-e003-42df-8881-31b758c85948"/>
</p:tagLst>
</file>

<file path=ppt/tags/tag8.xml><?xml version="1.0" encoding="utf-8"?>
<p:tagLst xmlns:p="http://schemas.openxmlformats.org/presentationml/2006/main">
  <p:tag name="PA" val="v3.2.0"/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2227</Words>
  <Application>WPS 演示</Application>
  <PresentationFormat>全屏显示(16:9)</PresentationFormat>
  <Paragraphs>352</Paragraphs>
  <Slides>36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Calibri</vt:lpstr>
      <vt:lpstr>Helvetica Light</vt:lpstr>
      <vt:lpstr>思源黑体 CN Normal</vt:lpstr>
      <vt:lpstr>黑体</vt:lpstr>
      <vt:lpstr>Arial</vt:lpstr>
      <vt:lpstr>思源黑体</vt:lpstr>
      <vt:lpstr>思源黑体 CN Regular</vt:lpstr>
      <vt:lpstr>Arial Unicode MS</vt:lpstr>
      <vt:lpstr>Times New Roman</vt:lpstr>
      <vt:lpstr>思源黑体 CN Bold</vt:lpstr>
      <vt:lpstr>Wingdings</vt:lpstr>
      <vt:lpstr>思源黑体</vt:lpstr>
      <vt:lpstr>思源黑体 CN Normal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何先生</cp:lastModifiedBy>
  <cp:revision>2227</cp:revision>
  <dcterms:created xsi:type="dcterms:W3CDTF">2021-12-13T04:49:00Z</dcterms:created>
  <dcterms:modified xsi:type="dcterms:W3CDTF">2026-02-09T06:48:49Z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03361BE11D8C4CBCB05389F82CFA3AF2_13</vt:lpwstr>
  </property>
  <property fmtid="{D5CDD505-2E9C-101B-9397-08002B2CF9AE}" pid="3" name="KSOProductBuildVer">
    <vt:lpwstr>2052-12.1.0.25225</vt:lpwstr>
  </property>
</Properties>
</file>