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1587" r:id="rId2"/>
    <p:sldId id="392" r:id="rId3"/>
    <p:sldId id="1770" r:id="rId4"/>
    <p:sldId id="1809" r:id="rId5"/>
    <p:sldId id="1771" r:id="rId6"/>
    <p:sldId id="1850" r:id="rId7"/>
    <p:sldId id="1852" r:id="rId8"/>
    <p:sldId id="1816" r:id="rId9"/>
    <p:sldId id="1851" r:id="rId10"/>
    <p:sldId id="1853" r:id="rId11"/>
    <p:sldId id="1857" r:id="rId12"/>
    <p:sldId id="1847" r:id="rId13"/>
    <p:sldId id="1836" r:id="rId14"/>
    <p:sldId id="1854" r:id="rId15"/>
    <p:sldId id="1855" r:id="rId16"/>
    <p:sldId id="1856" r:id="rId17"/>
    <p:sldId id="1818" r:id="rId18"/>
    <p:sldId id="1838" r:id="rId19"/>
    <p:sldId id="1825" r:id="rId20"/>
    <p:sldId id="1843" r:id="rId21"/>
    <p:sldId id="1844" r:id="rId22"/>
    <p:sldId id="1846" r:id="rId23"/>
    <p:sldId id="1594" r:id="rId24"/>
  </p:sldIdLst>
  <p:sldSz cx="9144000" cy="5143500" type="screen16x9"/>
  <p:notesSz cx="7099300" cy="10234613"/>
  <p:custDataLst>
    <p:tags r:id="rId26"/>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sis" initials="l" lastIdx="3" clrIdx="0"/>
  <p:cmAuthor id="3"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CF"/>
    <a:srgbClr val="000000"/>
    <a:srgbClr val="7EC35A"/>
    <a:srgbClr val="78C040"/>
    <a:srgbClr val="028DCF"/>
    <a:srgbClr val="F6F6F6"/>
    <a:srgbClr val="202630"/>
    <a:srgbClr val="77BF43"/>
    <a:srgbClr val="64B79E"/>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95" autoAdjust="0"/>
    <p:restoredTop sz="96261" autoAdjust="0"/>
  </p:normalViewPr>
  <p:slideViewPr>
    <p:cSldViewPr>
      <p:cViewPr varScale="1">
        <p:scale>
          <a:sx n="146" d="100"/>
          <a:sy n="146" d="100"/>
        </p:scale>
        <p:origin x="450" y="114"/>
      </p:cViewPr>
      <p:guideLst/>
    </p:cSldViewPr>
  </p:slideViewPr>
  <p:notesTextViewPr>
    <p:cViewPr>
      <p:scale>
        <a:sx n="150" d="100"/>
        <a:sy n="150" d="100"/>
      </p:scale>
      <p:origin x="0" y="0"/>
    </p:cViewPr>
  </p:notesTextViewPr>
  <p:sorterViewPr>
    <p:cViewPr>
      <p:scale>
        <a:sx n="66" d="100"/>
        <a:sy n="66" d="100"/>
      </p:scale>
      <p:origin x="0" y="2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思源黑体 CN Normal" panose="020B0400000000000000" pitchFamily="34" charset="-122"/>
              </a:defRPr>
            </a:lvl1pPr>
          </a:lstStyle>
          <a:p>
            <a:pPr>
              <a:defRPr/>
            </a:pPr>
            <a:endParaRPr lang="zh-CN" altLang="en-US" dirty="0"/>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ea typeface="思源黑体 CN Normal" panose="020B0400000000000000" pitchFamily="34" charset="-122"/>
              </a:defRPr>
            </a:lvl1pPr>
          </a:lstStyle>
          <a:p>
            <a:pPr>
              <a:defRPr/>
            </a:pPr>
            <a:fld id="{D26C39E3-8B35-45E3-BC29-94A677D6CBB9}" type="datetimeFigureOut">
              <a:rPr lang="zh-CN" altLang="en-US" smtClean="0"/>
              <a:t>2026/1/7</a:t>
            </a:fld>
            <a:endParaRPr lang="zh-CN" altLang="en-US" dirty="0"/>
          </a:p>
        </p:txBody>
      </p:sp>
      <p:sp>
        <p:nvSpPr>
          <p:cNvPr id="4" name="幻灯片图像占位符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zh-CN" altLang="en-US" noProof="0" dirty="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思源黑体 CN Normal" panose="020B0400000000000000"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ea typeface="思源黑体 CN Normal" panose="020B0400000000000000" pitchFamily="34" charset="-122"/>
              </a:defRPr>
            </a:lvl1pPr>
          </a:lstStyle>
          <a:p>
            <a:pPr>
              <a:defRPr/>
            </a:pPr>
            <a:fld id="{DA07EF41-3694-421D-B7BE-BF93C347822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思源黑体 CN Normal" panose="020B0400000000000000"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思源黑体 CN Normal" panose="020B0400000000000000"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思源黑体 CN Normal" panose="020B0400000000000000"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思源黑体 CN Normal" panose="020B0400000000000000"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思源黑体 CN Normal"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237FDA-BEE9-452D-89F1-0B6E0B908AD8}"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文本框 1"/>
          <p:cNvSpPr txBox="1"/>
          <p:nvPr/>
        </p:nvSpPr>
        <p:spPr>
          <a:xfrm>
            <a:off x="7308215" y="4731385"/>
            <a:ext cx="1554480" cy="245110"/>
          </a:xfrm>
          <a:prstGeom prst="rect">
            <a:avLst/>
          </a:prstGeom>
          <a:noFill/>
        </p:spPr>
        <p:txBody>
          <a:bodyPr wrap="square" rtlCol="0" anchor="t">
            <a:spAutoFit/>
          </a:bodyPr>
          <a:lstStyle/>
          <a:p>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电话：</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400-036-0876</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bg>
      <p:bgRef idx="1001">
        <a:schemeClr val="bg1"/>
      </p:bgRef>
    </p:bg>
    <p:spTree>
      <p:nvGrpSpPr>
        <p:cNvPr id="1" name=""/>
        <p:cNvGrpSpPr/>
        <p:nvPr/>
      </p:nvGrpSpPr>
      <p:grpSpPr>
        <a:xfrm>
          <a:off x="0" y="0"/>
          <a:ext cx="0" cy="0"/>
          <a:chOff x="0" y="0"/>
          <a:chExt cx="0" cy="0"/>
        </a:xfrm>
      </p:grpSpPr>
      <p:sp>
        <p:nvSpPr>
          <p:cNvPr id="8" name="ïṣ1îḍe"/>
          <p:cNvSpPr/>
          <p:nvPr userDrawn="1"/>
        </p:nvSpPr>
        <p:spPr>
          <a:xfrm>
            <a:off x="2627" y="-38757"/>
            <a:ext cx="9141373" cy="518225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0"/>
          </a:p>
        </p:txBody>
      </p:sp>
      <p:sp>
        <p:nvSpPr>
          <p:cNvPr id="2" name="标题 1"/>
          <p:cNvSpPr>
            <a:spLocks noGrp="1"/>
          </p:cNvSpPr>
          <p:nvPr>
            <p:ph type="title"/>
          </p:nvPr>
        </p:nvSpPr>
        <p:spPr>
          <a:xfrm>
            <a:off x="495300" y="0"/>
            <a:ext cx="8143875" cy="771525"/>
          </a:xfrm>
        </p:spPr>
        <p:txBody>
          <a:bodyPr/>
          <a:lstStyle/>
          <a:p>
            <a:r>
              <a:rPr lang="zh-CN" altLang="en-US"/>
              <a:t>单击此处编辑母版标题样式</a:t>
            </a:r>
          </a:p>
        </p:txBody>
      </p:sp>
      <p:sp>
        <p:nvSpPr>
          <p:cNvPr id="3" name="日期占位符 2"/>
          <p:cNvSpPr>
            <a:spLocks noGrp="1"/>
          </p:cNvSpPr>
          <p:nvPr>
            <p:ph type="dt" sz="half" idx="10"/>
          </p:nvPr>
        </p:nvSpPr>
        <p:spPr>
          <a:xfrm>
            <a:off x="4128492" y="4829175"/>
            <a:ext cx="1352193" cy="161925"/>
          </a:xfrm>
        </p:spPr>
        <p:txBody>
          <a:bodyPr/>
          <a:lstStyle/>
          <a:p>
            <a:fld id="{748B5987-9647-4253-899C-3B9819D6D8A0}" type="datetime1">
              <a:rPr lang="zh-CN" altLang="en-US" smtClean="0"/>
              <a:t>2026/1/7</a:t>
            </a:fld>
            <a:endParaRPr lang="zh-CN" altLang="en-US"/>
          </a:p>
        </p:txBody>
      </p:sp>
      <p:sp>
        <p:nvSpPr>
          <p:cNvPr id="4" name="页脚占位符 3"/>
          <p:cNvSpPr>
            <a:spLocks noGrp="1"/>
          </p:cNvSpPr>
          <p:nvPr>
            <p:ph type="ftr" sz="quarter" idx="11"/>
          </p:nvPr>
        </p:nvSpPr>
        <p:spPr>
          <a:xfrm>
            <a:off x="495301" y="4829175"/>
            <a:ext cx="2994128" cy="161925"/>
          </a:xfrm>
        </p:spPr>
        <p:txBody>
          <a:bodyPr/>
          <a:lstStyle/>
          <a:p>
            <a:endParaRPr lang="zh-CN" altLang="en-US"/>
          </a:p>
        </p:txBody>
      </p:sp>
      <p:sp>
        <p:nvSpPr>
          <p:cNvPr id="5" name="灯片编号占位符 4"/>
          <p:cNvSpPr>
            <a:spLocks noGrp="1"/>
          </p:cNvSpPr>
          <p:nvPr>
            <p:ph type="sldNum" sz="quarter" idx="12"/>
          </p:nvPr>
        </p:nvSpPr>
        <p:spPr>
          <a:xfrm>
            <a:off x="6643089" y="4829175"/>
            <a:ext cx="1996086" cy="161925"/>
          </a:xfrm>
        </p:spPr>
        <p:txBody>
          <a:bodyPr/>
          <a:lstStyle/>
          <a:p>
            <a:fld id="{7F65B630-C7FF-41C0-9923-C5E5E29EED81}"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F0F0F0"/>
        </a:solidFill>
        <a:effectLst/>
      </p:bgPr>
    </p:bg>
    <p:spTree>
      <p:nvGrpSpPr>
        <p:cNvPr id="1" name=""/>
        <p:cNvGrpSpPr/>
        <p:nvPr/>
      </p:nvGrpSpPr>
      <p:grpSpPr>
        <a:xfrm>
          <a:off x="0" y="0"/>
          <a:ext cx="0" cy="0"/>
          <a:chOff x="0" y="0"/>
          <a:chExt cx="0" cy="0"/>
        </a:xfrm>
      </p:grpSpPr>
      <p:grpSp>
        <p:nvGrpSpPr>
          <p:cNvPr id="8" name="组 7"/>
          <p:cNvGrpSpPr/>
          <p:nvPr userDrawn="1"/>
        </p:nvGrpSpPr>
        <p:grpSpPr>
          <a:xfrm flipV="1">
            <a:off x="107242" y="4921425"/>
            <a:ext cx="3250004" cy="165538"/>
            <a:chOff x="7858662" y="362607"/>
            <a:chExt cx="4333338" cy="220717"/>
          </a:xfrm>
        </p:grpSpPr>
        <p:sp>
          <p:nvSpPr>
            <p:cNvPr id="9" name="任意形状 8"/>
            <p:cNvSpPr/>
            <p:nvPr/>
          </p:nvSpPr>
          <p:spPr>
            <a:xfrm flipV="1">
              <a:off x="11462744" y="362607"/>
              <a:ext cx="729256" cy="220717"/>
            </a:xfrm>
            <a:custGeom>
              <a:avLst/>
              <a:gdLst>
                <a:gd name="connsiteX0" fmla="*/ 0 w 729256"/>
                <a:gd name="connsiteY0" fmla="*/ 220717 h 220717"/>
                <a:gd name="connsiteX1" fmla="*/ 729256 w 729256"/>
                <a:gd name="connsiteY1" fmla="*/ 220717 h 220717"/>
                <a:gd name="connsiteX2" fmla="*/ 729256 w 729256"/>
                <a:gd name="connsiteY2" fmla="*/ 0 h 220717"/>
                <a:gd name="connsiteX3" fmla="*/ 129177 w 729256"/>
                <a:gd name="connsiteY3" fmla="*/ 0 h 220717"/>
              </a:gdLst>
              <a:ahLst/>
              <a:cxnLst>
                <a:cxn ang="0">
                  <a:pos x="connsiteX0" y="connsiteY0"/>
                </a:cxn>
                <a:cxn ang="0">
                  <a:pos x="connsiteX1" y="connsiteY1"/>
                </a:cxn>
                <a:cxn ang="0">
                  <a:pos x="connsiteX2" y="connsiteY2"/>
                </a:cxn>
                <a:cxn ang="0">
                  <a:pos x="connsiteX3" y="connsiteY3"/>
                </a:cxn>
              </a:cxnLst>
              <a:rect l="l" t="t" r="r" b="b"/>
              <a:pathLst>
                <a:path w="729256" h="220717">
                  <a:moveTo>
                    <a:pt x="0" y="220717"/>
                  </a:moveTo>
                  <a:lnTo>
                    <a:pt x="729256" y="220717"/>
                  </a:lnTo>
                  <a:lnTo>
                    <a:pt x="729256" y="0"/>
                  </a:lnTo>
                  <a:lnTo>
                    <a:pt x="129177"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
            </a:p>
          </p:txBody>
        </p:sp>
        <p:sp>
          <p:nvSpPr>
            <p:cNvPr id="10" name="平行四边形 9"/>
            <p:cNvSpPr/>
            <p:nvPr/>
          </p:nvSpPr>
          <p:spPr>
            <a:xfrm flipV="1">
              <a:off x="7858662" y="362607"/>
              <a:ext cx="3616043" cy="220717"/>
            </a:xfrm>
            <a:prstGeom prst="parallelogram">
              <a:avLst>
                <a:gd name="adj" fmla="val 5852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
            </a:p>
          </p:txBody>
        </p:sp>
      </p:gr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kumimoji="1" lang="zh-CN" altLang="en-US"/>
              <a:t>单击此处编辑母版标题样式</a:t>
            </a:r>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CN" altLang="en-US"/>
              <a:t>单击此处编辑母版副标题样式</a:t>
            </a:r>
          </a:p>
        </p:txBody>
      </p:sp>
      <p:sp>
        <p:nvSpPr>
          <p:cNvPr id="4" name="日期占位符 3"/>
          <p:cNvSpPr>
            <a:spLocks noGrp="1"/>
          </p:cNvSpPr>
          <p:nvPr>
            <p:ph type="dt" sz="half" idx="10"/>
          </p:nvPr>
        </p:nvSpPr>
        <p:spPr>
          <a:xfrm>
            <a:off x="628650" y="4767263"/>
            <a:ext cx="2057400" cy="273844"/>
          </a:xfrm>
        </p:spPr>
        <p:txBody>
          <a:bodyPr/>
          <a:lstStyle/>
          <a:p>
            <a:fld id="{7EC9CC9A-691B-F94B-9DD0-B59C4F8D2435}" type="datetimeFigureOut">
              <a:rPr kumimoji="1" lang="zh-CN" altLang="en-US" smtClean="0"/>
              <a:t>2026/1/7</a:t>
            </a:fld>
            <a:endParaRPr kumimoji="1" lang="zh-CN" altLang="en-US"/>
          </a:p>
        </p:txBody>
      </p:sp>
      <p:sp>
        <p:nvSpPr>
          <p:cNvPr id="5" name="页脚占位符 4"/>
          <p:cNvSpPr>
            <a:spLocks noGrp="1"/>
          </p:cNvSpPr>
          <p:nvPr>
            <p:ph type="ftr" sz="quarter" idx="11"/>
          </p:nvPr>
        </p:nvSpPr>
        <p:spPr>
          <a:xfrm>
            <a:off x="3028950" y="4767263"/>
            <a:ext cx="3086100" cy="273844"/>
          </a:xfrm>
        </p:spPr>
        <p:txBody>
          <a:bodyPr/>
          <a:lstStyle/>
          <a:p>
            <a:endParaRPr kumimoji="1" lang="zh-CN" altLang="en-US"/>
          </a:p>
        </p:txBody>
      </p:sp>
      <p:sp>
        <p:nvSpPr>
          <p:cNvPr id="6" name="幻灯片编号占位符 5"/>
          <p:cNvSpPr>
            <a:spLocks noGrp="1"/>
          </p:cNvSpPr>
          <p:nvPr>
            <p:ph type="sldNum" sz="quarter" idx="12"/>
          </p:nvPr>
        </p:nvSpPr>
        <p:spPr>
          <a:xfrm>
            <a:off x="6457950" y="4767263"/>
            <a:ext cx="2057400" cy="273844"/>
          </a:xfrm>
        </p:spPr>
        <p:txBody>
          <a:bodyPr/>
          <a:lstStyle/>
          <a:p>
            <a:fld id="{E34CBF0F-8388-3A4F-87D9-F297F67C7EFA}"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矩形 4"/>
          <p:cNvSpPr/>
          <p:nvPr userDrawn="1"/>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幻灯片">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二级目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二级目录">
    <p:spTree>
      <p:nvGrpSpPr>
        <p:cNvPr id="1" name=""/>
        <p:cNvGrpSpPr/>
        <p:nvPr/>
      </p:nvGrpSpPr>
      <p:grpSpPr>
        <a:xfrm>
          <a:off x="0" y="0"/>
          <a:ext cx="0" cy="0"/>
          <a:chOff x="0" y="0"/>
          <a:chExt cx="0" cy="0"/>
        </a:xfrm>
      </p:grpSpPr>
      <p:sp>
        <p:nvSpPr>
          <p:cNvPr id="35" name="Bildplatzhalter"/>
          <p:cNvSpPr>
            <a:spLocks noGrp="1"/>
          </p:cNvSpPr>
          <p:nvPr>
            <p:ph type="pic" sz="quarter" idx="12" hasCustomPrompt="1"/>
          </p:nvPr>
        </p:nvSpPr>
        <p:spPr bwMode="gray">
          <a:xfrm>
            <a:off x="413460" y="1357000"/>
            <a:ext cx="8317083" cy="2642576"/>
          </a:xfrm>
          <a:prstGeom prst="rect">
            <a:avLst/>
          </a:prstGeom>
          <a:solidFill>
            <a:schemeClr val="bg1"/>
          </a:solidFill>
        </p:spPr>
        <p:txBody>
          <a:bodyPr vert="horz" lIns="252000" tIns="252000" rIns="252000" bIns="252000" rtlCol="0" anchor="ctr" anchorCtr="0">
            <a:noAutofit/>
          </a:bodyPr>
          <a:lstStyle>
            <a:lvl1pPr marL="213995" indent="-213995" algn="ctr">
              <a:buNone/>
              <a:defRPr lang="de-DE" dirty="0"/>
            </a:lvl1pPr>
          </a:lstStyle>
          <a:p>
            <a:r>
              <a:rPr lang="zh-CN" altLang="en-US" noProof="0" dirty="0"/>
              <a:t>请插入图片</a:t>
            </a:r>
            <a:endParaRPr lang="en-US" noProof="0" dirty="0"/>
          </a:p>
        </p:txBody>
      </p:sp>
      <p:sp>
        <p:nvSpPr>
          <p:cNvPr id="36" name="Titel"/>
          <p:cNvSpPr>
            <a:spLocks noGrp="1"/>
          </p:cNvSpPr>
          <p:nvPr>
            <p:ph type="title" hasCustomPrompt="1"/>
          </p:nvPr>
        </p:nvSpPr>
        <p:spPr bwMode="gray">
          <a:xfrm>
            <a:off x="412010" y="685957"/>
            <a:ext cx="8317082" cy="485887"/>
          </a:xfrm>
          <a:prstGeom prst="rect">
            <a:avLst/>
          </a:prstGeom>
          <a:noFill/>
          <a:ln w="12700" cap="flat" cmpd="sng">
            <a:noFill/>
            <a:prstDash val="solid"/>
            <a:miter lim="0"/>
          </a:ln>
          <a:effectLst/>
        </p:spPr>
        <p:txBody>
          <a:bodyPr lIns="26789" tIns="26789" rIns="26789" bIns="26789" anchor="ctr"/>
          <a:lstStyle>
            <a:lvl1pPr>
              <a:defRPr lang="en-US" sz="2100" b="0" noProof="0" dirty="0">
                <a:solidFill>
                  <a:schemeClr val="tx1">
                    <a:lumMod val="75000"/>
                    <a:lumOff val="25000"/>
                  </a:schemeClr>
                </a:solidFill>
                <a:latin typeface="+mn-lt"/>
                <a:ea typeface="微软雅黑" panose="020B0503020204020204" pitchFamily="34" charset="-122"/>
                <a:cs typeface="Arial" panose="020B0604020202020204" pitchFamily="34" charset="0"/>
              </a:defRPr>
            </a:lvl1pPr>
          </a:lstStyle>
          <a:p>
            <a:pPr marL="0" lvl="0" defTabSz="815975">
              <a:lnSpc>
                <a:spcPct val="130000"/>
              </a:lnSpc>
            </a:pPr>
            <a:r>
              <a:rPr lang="zh-CN" altLang="en-US" noProof="0" dirty="0"/>
              <a:t>请插入幻灯片主题</a:t>
            </a:r>
            <a:endParaRPr lang="en-US" noProof="0" dirty="0"/>
          </a:p>
        </p:txBody>
      </p:sp>
      <p:sp>
        <p:nvSpPr>
          <p:cNvPr id="37" name="Fußzeilenplatzhalter"/>
          <p:cNvSpPr>
            <a:spLocks noGrp="1"/>
          </p:cNvSpPr>
          <p:nvPr>
            <p:ph type="ftr" sz="quarter" idx="3"/>
          </p:nvPr>
        </p:nvSpPr>
        <p:spPr bwMode="gray">
          <a:xfrm>
            <a:off x="413460" y="4083173"/>
            <a:ext cx="5373699" cy="269937"/>
          </a:xfrm>
          <a:prstGeom prst="rect">
            <a:avLst/>
          </a:prstGeom>
        </p:spPr>
        <p:txBody>
          <a:bodyPr vert="horz" lIns="0" tIns="0" rIns="0" bIns="0" rtlCol="0" anchor="ctr"/>
          <a:lstStyle>
            <a:lvl1pPr algn="l">
              <a:defRPr sz="900">
                <a:solidFill>
                  <a:schemeClr val="tx1">
                    <a:lumMod val="75000"/>
                    <a:lumOff val="25000"/>
                  </a:schemeClr>
                </a:solidFill>
              </a:defRPr>
            </a:lvl1pPr>
          </a:lstStyle>
          <a:p>
            <a:r>
              <a:rPr lang="zh-CN" altLang="en-US"/>
              <a:t>图片备注</a:t>
            </a:r>
            <a:endParaRPr lang="de-DE" dirty="0"/>
          </a:p>
        </p:txBody>
      </p:sp>
      <p:sp>
        <p:nvSpPr>
          <p:cNvPr id="38" name="Foliennummernplatzhalter"/>
          <p:cNvSpPr>
            <a:spLocks noGrp="1"/>
          </p:cNvSpPr>
          <p:nvPr>
            <p:ph type="sldNum" sz="quarter" idx="4"/>
          </p:nvPr>
        </p:nvSpPr>
        <p:spPr bwMode="gray">
          <a:xfrm>
            <a:off x="412009" y="4568562"/>
            <a:ext cx="189025" cy="269937"/>
          </a:xfrm>
          <a:prstGeom prst="rect">
            <a:avLst/>
          </a:prstGeom>
        </p:spPr>
        <p:txBody>
          <a:bodyPr vert="horz" lIns="0" tIns="0" rIns="0" bIns="0" rtlCol="0" anchor="ctr"/>
          <a:lstStyle>
            <a:lvl1pPr algn="l">
              <a:defRPr sz="750">
                <a:solidFill>
                  <a:schemeClr val="tx1"/>
                </a:solidFill>
              </a:defRPr>
            </a:lvl1pPr>
          </a:lstStyle>
          <a:p>
            <a:fld id="{B227C86F-CC2D-492F-A88C-C748186E73FB}" type="slidenum">
              <a:rPr lang="de-DE" noProof="0" smtClean="0"/>
              <a:t>‹#›</a:t>
            </a:fld>
            <a:endParaRPr lang="de-DE"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背景">
    <p:spTree>
      <p:nvGrpSpPr>
        <p:cNvPr id="1" name=""/>
        <p:cNvGrpSpPr/>
        <p:nvPr/>
      </p:nvGrpSpPr>
      <p:grpSpPr>
        <a:xfrm>
          <a:off x="0" y="0"/>
          <a:ext cx="0" cy="0"/>
          <a:chOff x="0" y="0"/>
          <a:chExt cx="0" cy="0"/>
        </a:xfrm>
      </p:grpSpPr>
      <p:sp>
        <p:nvSpPr>
          <p:cNvPr id="3" name="矩形 2"/>
          <p:cNvSpPr/>
          <p:nvPr userDrawn="1"/>
        </p:nvSpPr>
        <p:spPr>
          <a:xfrm>
            <a:off x="0" y="-20320"/>
            <a:ext cx="9144000" cy="2915920"/>
          </a:xfrm>
          <a:prstGeom prst="rect">
            <a:avLst/>
          </a:prstGeom>
          <a:solidFill>
            <a:schemeClr val="bg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413202" y="3518144"/>
            <a:ext cx="6046221" cy="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7"/>
          <p:cNvSpPr>
            <a:spLocks noChangeArrowheads="1"/>
          </p:cNvSpPr>
          <p:nvPr userDrawn="1"/>
        </p:nvSpPr>
        <p:spPr bwMode="auto">
          <a:xfrm>
            <a:off x="333856" y="3896588"/>
            <a:ext cx="2576646" cy="295275"/>
          </a:xfrm>
          <a:prstGeom prst="rect">
            <a:avLst/>
          </a:prstGeom>
          <a:noFill/>
          <a:ln w="9525">
            <a:noFill/>
            <a:miter lim="800000"/>
          </a:ln>
          <a:effectLst/>
        </p:spPr>
        <p:txBody>
          <a:bodyPr vert="horz" wrap="square" lIns="68564" tIns="34283" rIns="68564" bIns="34283" numCol="1" anchor="ctr" anchorCtr="0" compatLnSpc="1">
            <a:spAutoFit/>
          </a:bodyPr>
          <a:lstStyle/>
          <a:p>
            <a:pPr defTabSz="685800" fontAlgn="base">
              <a:spcBef>
                <a:spcPts val="75"/>
              </a:spcBef>
              <a:spcAft>
                <a:spcPts val="75"/>
              </a:spcAft>
            </a:pPr>
            <a:r>
              <a:rPr lang="zh-CN" altLang="en-US" sz="675"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地址：</a:t>
            </a:r>
            <a:r>
              <a:rPr sz="675"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苏州市高新区滨河路625号创业大厦5号楼6楼</a:t>
            </a:r>
          </a:p>
          <a:p>
            <a:pPr defTabSz="685800" fontAlgn="base">
              <a:spcBef>
                <a:spcPts val="75"/>
              </a:spcBef>
              <a:spcAft>
                <a:spcPts val="75"/>
              </a:spcAft>
            </a:pPr>
            <a:r>
              <a:rPr lang="en-US" altLang="zh-CN" sz="675"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http://www.szpcbase.com/</a:t>
            </a:r>
          </a:p>
        </p:txBody>
      </p:sp>
      <p:sp>
        <p:nvSpPr>
          <p:cNvPr id="6" name="Rectangle 7"/>
          <p:cNvSpPr>
            <a:spLocks noChangeArrowheads="1"/>
          </p:cNvSpPr>
          <p:nvPr userDrawn="1"/>
        </p:nvSpPr>
        <p:spPr bwMode="auto">
          <a:xfrm>
            <a:off x="334010" y="3667760"/>
            <a:ext cx="2303780" cy="228600"/>
          </a:xfrm>
          <a:prstGeom prst="rect">
            <a:avLst/>
          </a:prstGeom>
          <a:noFill/>
          <a:ln w="9525">
            <a:noFill/>
            <a:miter lim="800000"/>
          </a:ln>
          <a:effectLst/>
        </p:spPr>
        <p:txBody>
          <a:bodyPr vert="horz" wrap="square" lIns="68564" tIns="34283" rIns="68564" bIns="34283" numCol="1" anchor="ctr" anchorCtr="0" compatLnSpc="1">
            <a:spAutoFit/>
          </a:bodyPr>
          <a:lstStyle/>
          <a:p>
            <a:pPr defTabSz="685800" fontAlgn="base">
              <a:spcBef>
                <a:spcPts val="75"/>
              </a:spcBef>
              <a:spcAft>
                <a:spcPts val="75"/>
              </a:spcAft>
            </a:pPr>
            <a:r>
              <a:rPr lang="zh-CN" altLang="en-US" sz="1050" b="1"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苏州市凌臣</a:t>
            </a:r>
            <a:r>
              <a:rPr lang="zh-CN" altLang="en-US" sz="1050" b="1" dirty="0">
                <a:solidFill>
                  <a:srgbClr val="4B4B4B"/>
                </a:solidFill>
                <a:latin typeface="微软雅黑" panose="020B0503020204020204" pitchFamily="34" charset="-122"/>
                <a:ea typeface="微软雅黑" panose="020B0503020204020204" pitchFamily="34" charset="-122"/>
                <a:cs typeface="Arial" panose="020B0604020202020204" pitchFamily="34" charset="0"/>
                <a:sym typeface="+mn-ea"/>
              </a:rPr>
              <a:t>采集</a:t>
            </a:r>
            <a:r>
              <a:rPr lang="zh-CN" altLang="en-US" sz="1050" b="1"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计算机有限公司</a:t>
            </a:r>
            <a:endParaRPr lang="zh-CN" altLang="en-US" sz="105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矩形 6"/>
          <p:cNvSpPr/>
          <p:nvPr userDrawn="1"/>
        </p:nvSpPr>
        <p:spPr>
          <a:xfrm>
            <a:off x="1043124" y="357105"/>
            <a:ext cx="582291" cy="1464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 name="TextBox 6"/>
          <p:cNvSpPr txBox="1"/>
          <p:nvPr userDrawn="1"/>
        </p:nvSpPr>
        <p:spPr>
          <a:xfrm>
            <a:off x="474458" y="341329"/>
            <a:ext cx="1143000" cy="189865"/>
          </a:xfrm>
          <a:prstGeom prst="rect">
            <a:avLst/>
          </a:prstGeom>
          <a:noFill/>
        </p:spPr>
        <p:txBody>
          <a:bodyPr wrap="none" lIns="68537" tIns="34268" rIns="68537" bIns="34268">
            <a:spAutoFit/>
          </a:bodyPr>
          <a:lstStyle/>
          <a:p>
            <a:pPr algn="ctr">
              <a:defRPr/>
            </a:pPr>
            <a:r>
              <a:rPr lang="zh-CN" altLang="en-US" sz="800" dirty="0">
                <a:solidFill>
                  <a:schemeClr val="bg1"/>
                </a:solidFill>
                <a:ea typeface="微软雅黑" panose="020B0503020204020204" pitchFamily="34" charset="-122"/>
                <a:cs typeface="Arial" panose="020B0604020202020204" pitchFamily="34" charset="0"/>
                <a:sym typeface="Helvetica Light" charset="0"/>
              </a:rPr>
              <a:t>凌臣科技   </a:t>
            </a:r>
            <a:r>
              <a:rPr lang="en-US" altLang="zh-CN" sz="800" dirty="0">
                <a:solidFill>
                  <a:schemeClr val="bg1"/>
                </a:solidFill>
                <a:ea typeface="微软雅黑" panose="020B0503020204020204" pitchFamily="34" charset="-122"/>
                <a:cs typeface="Arial" panose="020B0604020202020204" pitchFamily="34" charset="0"/>
                <a:sym typeface="Helvetica Light" charset="0"/>
              </a:rPr>
              <a:t>|   </a:t>
            </a:r>
            <a:r>
              <a:rPr lang="zh-CN" altLang="en-US" sz="800" b="1" dirty="0">
                <a:solidFill>
                  <a:schemeClr val="bg1"/>
                </a:solidFill>
                <a:ea typeface="微软雅黑" panose="020B0503020204020204" pitchFamily="34" charset="-122"/>
                <a:cs typeface="Arial" panose="020B0604020202020204" pitchFamily="34" charset="0"/>
                <a:sym typeface="Helvetica Light" charset="0"/>
              </a:rPr>
              <a:t>工业</a:t>
            </a:r>
            <a:r>
              <a:rPr lang="zh-CN" sz="800" b="1" dirty="0">
                <a:solidFill>
                  <a:schemeClr val="bg1"/>
                </a:solidFill>
                <a:ea typeface="微软雅黑" panose="020B0503020204020204" pitchFamily="34" charset="-122"/>
                <a:cs typeface="Arial" panose="020B0604020202020204" pitchFamily="34" charset="0"/>
                <a:sym typeface="Helvetica Light" charset="0"/>
              </a:rPr>
              <a:t>控制</a:t>
            </a:r>
            <a:endParaRPr lang="zh-CN" sz="800" dirty="0">
              <a:solidFill>
                <a:schemeClr val="bg1"/>
              </a:solidFill>
              <a:ea typeface="微软雅黑" panose="020B0503020204020204" pitchFamily="34" charset="-122"/>
              <a:cs typeface="Arial" panose="020B0604020202020204" pitchFamily="34" charset="0"/>
              <a:sym typeface="Helvetica Light" charset="0"/>
            </a:endParaRPr>
          </a:p>
        </p:txBody>
      </p:sp>
      <p:pic>
        <p:nvPicPr>
          <p:cNvPr id="9" name="图片 3"/>
          <p:cNvPicPr>
            <a:picLocks noChangeAspect="1"/>
          </p:cNvPicPr>
          <p:nvPr userDrawn="1"/>
        </p:nvPicPr>
        <p:blipFill>
          <a:blip r:embed="rId2"/>
          <a:srcRect l="34731" t="28232" r="32119" b="23267"/>
          <a:stretch>
            <a:fillRect/>
          </a:stretch>
        </p:blipFill>
        <p:spPr>
          <a:xfrm>
            <a:off x="6940550" y="1541145"/>
            <a:ext cx="1105535" cy="1534795"/>
          </a:xfrm>
          <a:prstGeom prst="rect">
            <a:avLst/>
          </a:prstGeom>
          <a:noFill/>
          <a:ln w="9525">
            <a:noFill/>
          </a:ln>
        </p:spPr>
      </p:pic>
      <p:pic>
        <p:nvPicPr>
          <p:cNvPr id="15" name="图片 14"/>
          <p:cNvPicPr>
            <a:picLocks noChangeAspect="1"/>
          </p:cNvPicPr>
          <p:nvPr userDrawn="1"/>
        </p:nvPicPr>
        <p:blipFill>
          <a:blip r:embed="rId3"/>
          <a:stretch>
            <a:fillRect/>
          </a:stretch>
        </p:blipFill>
        <p:spPr>
          <a:xfrm>
            <a:off x="7595870" y="531495"/>
            <a:ext cx="1725930" cy="2656840"/>
          </a:xfrm>
          <a:prstGeom prst="rect">
            <a:avLst/>
          </a:prstGeom>
        </p:spPr>
      </p:pic>
      <p:pic>
        <p:nvPicPr>
          <p:cNvPr id="16" name="图片 15"/>
          <p:cNvPicPr>
            <a:picLocks noChangeAspect="1"/>
          </p:cNvPicPr>
          <p:nvPr userDrawn="1"/>
        </p:nvPicPr>
        <p:blipFill>
          <a:blip r:embed="rId4"/>
          <a:stretch>
            <a:fillRect/>
          </a:stretch>
        </p:blipFill>
        <p:spPr>
          <a:xfrm>
            <a:off x="5435600" y="2263140"/>
            <a:ext cx="1643380" cy="1046480"/>
          </a:xfrm>
          <a:prstGeom prst="rect">
            <a:avLst/>
          </a:prstGeom>
        </p:spPr>
      </p:pic>
      <p:pic>
        <p:nvPicPr>
          <p:cNvPr id="17" name="图片 16" descr="M60"/>
          <p:cNvPicPr>
            <a:picLocks noChangeAspect="1"/>
          </p:cNvPicPr>
          <p:nvPr userDrawn="1"/>
        </p:nvPicPr>
        <p:blipFill>
          <a:blip r:embed="rId5"/>
          <a:srcRect b="54476"/>
          <a:stretch>
            <a:fillRect/>
          </a:stretch>
        </p:blipFill>
        <p:spPr>
          <a:xfrm>
            <a:off x="1907540" y="1564005"/>
            <a:ext cx="1370330" cy="762635"/>
          </a:xfrm>
          <a:prstGeom prst="rect">
            <a:avLst/>
          </a:prstGeom>
        </p:spPr>
      </p:pic>
      <p:pic>
        <p:nvPicPr>
          <p:cNvPr id="18" name="图片 17" descr="M60"/>
          <p:cNvPicPr>
            <a:picLocks noChangeAspect="1"/>
          </p:cNvPicPr>
          <p:nvPr userDrawn="1"/>
        </p:nvPicPr>
        <p:blipFill>
          <a:blip r:embed="rId5"/>
          <a:srcRect b="54476"/>
          <a:stretch>
            <a:fillRect/>
          </a:stretch>
        </p:blipFill>
        <p:spPr>
          <a:xfrm>
            <a:off x="2339340" y="1708150"/>
            <a:ext cx="1327785" cy="739140"/>
          </a:xfrm>
          <a:prstGeom prst="rect">
            <a:avLst/>
          </a:prstGeom>
        </p:spPr>
      </p:pic>
      <p:sp>
        <p:nvSpPr>
          <p:cNvPr id="19" name="AutoShape 4"/>
          <p:cNvSpPr/>
          <p:nvPr userDrawn="1"/>
        </p:nvSpPr>
        <p:spPr bwMode="auto">
          <a:xfrm>
            <a:off x="0" y="843280"/>
            <a:ext cx="5500370" cy="589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12700" cap="flat" cmpd="sng">
            <a:noFill/>
            <a:prstDash val="solid"/>
            <a:miter lim="0"/>
          </a:ln>
          <a:effectLst/>
        </p:spPr>
        <p:txBody>
          <a:bodyPr lIns="26789" tIns="26789" rIns="26789" bIns="26789" anchor="ctr"/>
          <a:lstStyle/>
          <a:p>
            <a:pPr algn="l">
              <a:buClrTx/>
              <a:buSzTx/>
              <a:buFontTx/>
            </a:pPr>
            <a:r>
              <a:rPr lang="zh-CN" altLang="en-US" sz="2400" b="1" dirty="0">
                <a:gradFill>
                  <a:gsLst>
                    <a:gs pos="100000">
                      <a:srgbClr val="85C532"/>
                    </a:gs>
                    <a:gs pos="0">
                      <a:srgbClr val="0074C1"/>
                    </a:gs>
                    <a:gs pos="0">
                      <a:srgbClr val="008CCF"/>
                    </a:gs>
                  </a:gsLst>
                  <a:lin ang="0" scaled="0"/>
                </a:gradFill>
                <a:latin typeface="微软雅黑" panose="020B0503020204020204" pitchFamily="34" charset="-122"/>
                <a:ea typeface="微软雅黑" panose="020B0503020204020204" pitchFamily="34" charset="-122"/>
                <a:cs typeface="Arial" panose="020B0604020202020204" pitchFamily="34" charset="0"/>
                <a:sym typeface="+mn-lt"/>
              </a:rPr>
              <a:t>Companies in line with technology</a:t>
            </a:r>
          </a:p>
        </p:txBody>
      </p:sp>
      <p:pic>
        <p:nvPicPr>
          <p:cNvPr id="20" name="图片 19" descr="工控机1"/>
          <p:cNvPicPr>
            <a:picLocks noChangeAspect="1"/>
          </p:cNvPicPr>
          <p:nvPr userDrawn="1"/>
        </p:nvPicPr>
        <p:blipFill>
          <a:blip r:embed="rId6"/>
          <a:stretch>
            <a:fillRect/>
          </a:stretch>
        </p:blipFill>
        <p:spPr>
          <a:xfrm>
            <a:off x="4195445" y="2433320"/>
            <a:ext cx="1522095" cy="706120"/>
          </a:xfrm>
          <a:prstGeom prst="rect">
            <a:avLst/>
          </a:prstGeom>
        </p:spPr>
      </p:pic>
      <p:pic>
        <p:nvPicPr>
          <p:cNvPr id="21" name="图片 20" descr="PLC-8086"/>
          <p:cNvPicPr>
            <a:picLocks noChangeAspect="1"/>
          </p:cNvPicPr>
          <p:nvPr userDrawn="1"/>
        </p:nvPicPr>
        <p:blipFill>
          <a:blip r:embed="rId7"/>
          <a:stretch>
            <a:fillRect/>
          </a:stretch>
        </p:blipFill>
        <p:spPr>
          <a:xfrm>
            <a:off x="1146175" y="2544445"/>
            <a:ext cx="320040" cy="601345"/>
          </a:xfrm>
          <a:prstGeom prst="rect">
            <a:avLst/>
          </a:prstGeom>
        </p:spPr>
      </p:pic>
      <p:pic>
        <p:nvPicPr>
          <p:cNvPr id="22" name="图片 21" descr="PLC-1208"/>
          <p:cNvPicPr>
            <a:picLocks noChangeAspect="1"/>
          </p:cNvPicPr>
          <p:nvPr userDrawn="1"/>
        </p:nvPicPr>
        <p:blipFill>
          <a:blip r:embed="rId8"/>
          <a:stretch>
            <a:fillRect/>
          </a:stretch>
        </p:blipFill>
        <p:spPr>
          <a:xfrm>
            <a:off x="1619250" y="2479675"/>
            <a:ext cx="659130" cy="685165"/>
          </a:xfrm>
          <a:prstGeom prst="rect">
            <a:avLst/>
          </a:prstGeom>
        </p:spPr>
      </p:pic>
      <p:pic>
        <p:nvPicPr>
          <p:cNvPr id="23" name="图片 22" descr="PLC-1532"/>
          <p:cNvPicPr>
            <a:picLocks noChangeAspect="1"/>
          </p:cNvPicPr>
          <p:nvPr userDrawn="1"/>
        </p:nvPicPr>
        <p:blipFill>
          <a:blip r:embed="rId9"/>
          <a:stretch>
            <a:fillRect/>
          </a:stretch>
        </p:blipFill>
        <p:spPr>
          <a:xfrm>
            <a:off x="2382520" y="2479675"/>
            <a:ext cx="728345" cy="640715"/>
          </a:xfrm>
          <a:prstGeom prst="rect">
            <a:avLst/>
          </a:prstGeom>
        </p:spPr>
      </p:pic>
      <p:pic>
        <p:nvPicPr>
          <p:cNvPr id="25" name="图片 24" descr="LC1100-2"/>
          <p:cNvPicPr>
            <a:picLocks noChangeAspect="1"/>
          </p:cNvPicPr>
          <p:nvPr userDrawn="1"/>
        </p:nvPicPr>
        <p:blipFill>
          <a:blip r:embed="rId10"/>
          <a:stretch>
            <a:fillRect/>
          </a:stretch>
        </p:blipFill>
        <p:spPr>
          <a:xfrm>
            <a:off x="3203575" y="2484120"/>
            <a:ext cx="991870" cy="655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ïṣ1îḍe"/>
          <p:cNvSpPr/>
          <p:nvPr userDrawn="1"/>
        </p:nvSpPr>
        <p:spPr>
          <a:xfrm>
            <a:off x="2627" y="-38757"/>
            <a:ext cx="9141373" cy="518225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0"/>
          </a:p>
        </p:txBody>
      </p:sp>
      <p:pic>
        <p:nvPicPr>
          <p:cNvPr id="4" name="图片 3" descr="LCT logo1"/>
          <p:cNvPicPr>
            <a:picLocks noChangeAspect="1"/>
          </p:cNvPicPr>
          <p:nvPr userDrawn="1"/>
        </p:nvPicPr>
        <p:blipFill>
          <a:blip r:embed="rId21"/>
          <a:stretch>
            <a:fillRect/>
          </a:stretch>
        </p:blipFill>
        <p:spPr>
          <a:xfrm>
            <a:off x="7740650" y="195580"/>
            <a:ext cx="1260475" cy="332740"/>
          </a:xfrm>
          <a:prstGeom prst="rect">
            <a:avLst/>
          </a:prstGeom>
        </p:spPr>
      </p:pic>
      <p:grpSp>
        <p:nvGrpSpPr>
          <p:cNvPr id="8194" name="组合 4"/>
          <p:cNvGrpSpPr/>
          <p:nvPr userDrawn="1"/>
        </p:nvGrpSpPr>
        <p:grpSpPr>
          <a:xfrm>
            <a:off x="179706" y="4618355"/>
            <a:ext cx="4792133" cy="41275"/>
            <a:chOff x="286711" y="714104"/>
            <a:chExt cx="4790386" cy="41870"/>
          </a:xfrm>
        </p:grpSpPr>
        <p:cxnSp>
          <p:nvCxnSpPr>
            <p:cNvPr id="6" name="直接连接符 5"/>
            <p:cNvCxnSpPr/>
            <p:nvPr userDrawn="1">
              <p:custDataLst>
                <p:tags r:id="rId19"/>
              </p:custDataLst>
            </p:nvPr>
          </p:nvCxnSpPr>
          <p:spPr>
            <a:xfrm>
              <a:off x="286711" y="714104"/>
              <a:ext cx="4790386" cy="0"/>
            </a:xfrm>
            <a:prstGeom prst="line">
              <a:avLst/>
            </a:prstGeom>
            <a:ln w="349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userDrawn="1">
              <p:custDataLst>
                <p:tags r:id="rId20"/>
              </p:custDataLst>
            </p:nvPr>
          </p:nvCxnSpPr>
          <p:spPr>
            <a:xfrm>
              <a:off x="286711" y="755974"/>
              <a:ext cx="4790386"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7426" name="文本框 7"/>
          <p:cNvSpPr txBox="1"/>
          <p:nvPr userDrawn="1">
            <p:custDataLst>
              <p:tags r:id="rId18"/>
            </p:custDataLst>
          </p:nvPr>
        </p:nvSpPr>
        <p:spPr>
          <a:xfrm>
            <a:off x="179705" y="4732020"/>
            <a:ext cx="4770755" cy="306705"/>
          </a:xfrm>
          <a:prstGeom prst="rect">
            <a:avLst/>
          </a:prstGeom>
          <a:noFill/>
          <a:ln w="9525">
            <a:noFill/>
          </a:ln>
        </p:spPr>
        <p:txBody>
          <a:bodyPr wrap="square" anchor="t" anchorCtr="0">
            <a:spAutoFit/>
          </a:bodyPr>
          <a:lstStyle/>
          <a:p>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苏州市凌臣采集计算机有限公司</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tags" Target="../tags/tag4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22.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4.xml"/><Relationship Id="rId5" Type="http://schemas.openxmlformats.org/officeDocument/2006/relationships/video" Target="../media/media1.mp4"/><Relationship Id="rId4" Type="http://schemas.microsoft.com/office/2007/relationships/media" Target="../media/media1.mp4"/></Relationships>
</file>

<file path=ppt/slides/_rels/slide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3.jpe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24.png"/><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slideLayout" Target="../slideLayouts/slideLayout2.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ïṣ1îḍe"/>
          <p:cNvSpPr/>
          <p:nvPr userDrawn="1"/>
        </p:nvSpPr>
        <p:spPr>
          <a:xfrm>
            <a:off x="7308215" y="50800"/>
            <a:ext cx="1727200" cy="67627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0"/>
          </a:p>
        </p:txBody>
      </p:sp>
      <p:pic>
        <p:nvPicPr>
          <p:cNvPr id="3" name="图片 2" descr="图片1"/>
          <p:cNvPicPr>
            <a:picLocks noChangeAspect="1"/>
          </p:cNvPicPr>
          <p:nvPr/>
        </p:nvPicPr>
        <p:blipFill>
          <a:blip r:embed="rId2"/>
          <a:stretch>
            <a:fillRect/>
          </a:stretch>
        </p:blipFill>
        <p:spPr>
          <a:xfrm>
            <a:off x="7287260" y="123825"/>
            <a:ext cx="1667510" cy="494665"/>
          </a:xfrm>
          <a:prstGeom prst="rect">
            <a:avLst/>
          </a:prstGeom>
        </p:spPr>
      </p:pic>
      <p:sp>
        <p:nvSpPr>
          <p:cNvPr id="17409" name="文本框 1"/>
          <p:cNvSpPr txBox="1"/>
          <p:nvPr/>
        </p:nvSpPr>
        <p:spPr>
          <a:xfrm>
            <a:off x="899775" y="195415"/>
            <a:ext cx="6226210" cy="1178560"/>
          </a:xfrm>
          <a:prstGeom prst="rect">
            <a:avLst/>
          </a:prstGeom>
          <a:noFill/>
          <a:ln w="9525">
            <a:noFill/>
          </a:ln>
        </p:spPr>
        <p:txBody>
          <a:bodyPr wrap="square" anchor="t" anchorCtr="0"/>
          <a:lstStyle/>
          <a:p>
            <a:pPr algn="ct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凌臣科技</a:t>
            </a:r>
            <a:r>
              <a:rPr lang="en-US" alt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PLC</a:t>
            </a: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在成川科技吊顶小车应用方案</a:t>
            </a:r>
          </a:p>
        </p:txBody>
      </p:sp>
      <p:sp>
        <p:nvSpPr>
          <p:cNvPr id="5" name="文本框 4"/>
          <p:cNvSpPr txBox="1"/>
          <p:nvPr/>
        </p:nvSpPr>
        <p:spPr>
          <a:xfrm>
            <a:off x="-324544" y="2193442"/>
            <a:ext cx="2420109" cy="369332"/>
          </a:xfrm>
          <a:prstGeom prst="rect">
            <a:avLst/>
          </a:prstGeom>
          <a:noFill/>
        </p:spPr>
        <p:txBody>
          <a:bodyPr wrap="square">
            <a:spAutoFit/>
          </a:bodyPr>
          <a:lstStyle/>
          <a:p>
            <a:pPr algn="ctr"/>
            <a:r>
              <a:rPr lang="en-US" altLang="zh-CN" b="1" dirty="0">
                <a:solidFill>
                  <a:srgbClr val="C00000"/>
                </a:solidFill>
                <a:latin typeface="微软雅黑" panose="020B0503020204020204" pitchFamily="34" charset="-122"/>
                <a:ea typeface="微软雅黑" panose="020B0503020204020204" pitchFamily="34" charset="-122"/>
              </a:rPr>
              <a:t>PLC</a:t>
            </a:r>
            <a:r>
              <a:rPr lang="zh-CN" altLang="en-US" b="1" dirty="0">
                <a:solidFill>
                  <a:srgbClr val="C00000"/>
                </a:solidFill>
                <a:latin typeface="微软雅黑" panose="020B0503020204020204" pitchFamily="34" charset="-122"/>
                <a:ea typeface="微软雅黑" panose="020B0503020204020204" pitchFamily="34" charset="-122"/>
              </a:rPr>
              <a:t>产品线：</a:t>
            </a:r>
            <a:endParaRPr lang="en-US" altLang="zh-CN" b="1" dirty="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t="8616" b="21102"/>
          <a:stretch>
            <a:fillRect/>
          </a:stretch>
        </p:blipFill>
        <p:spPr>
          <a:xfrm>
            <a:off x="3419872" y="1131589"/>
            <a:ext cx="5512343" cy="24482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02</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2" name="文本框 2"/>
          <p:cNvSpPr txBox="1"/>
          <p:nvPr/>
        </p:nvSpPr>
        <p:spPr>
          <a:xfrm>
            <a:off x="841375" y="123190"/>
            <a:ext cx="8196580" cy="40614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凌臣采用方案</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1600" dirty="0"/>
          </a:p>
          <a:p>
            <a:r>
              <a:rPr lang="en-US" altLang="zh-CN" sz="1600" dirty="0">
                <a:solidFill>
                  <a:srgbClr val="FF0000"/>
                </a:solidFill>
              </a:rPr>
              <a:t>1.</a:t>
            </a:r>
            <a:r>
              <a:rPr lang="zh-CN" altLang="en-US" sz="1600" dirty="0">
                <a:solidFill>
                  <a:srgbClr val="FF0000"/>
                </a:solidFill>
              </a:rPr>
              <a:t>上位</a:t>
            </a:r>
            <a:r>
              <a:rPr lang="en-US" altLang="zh-CN" sz="1600" dirty="0">
                <a:solidFill>
                  <a:srgbClr val="FF0000"/>
                </a:solidFill>
              </a:rPr>
              <a:t>C#</a:t>
            </a:r>
            <a:r>
              <a:rPr lang="zh-CN" altLang="en-US" sz="1600" dirty="0">
                <a:solidFill>
                  <a:srgbClr val="FF0000"/>
                </a:solidFill>
              </a:rPr>
              <a:t>软件与</a:t>
            </a:r>
            <a:r>
              <a:rPr lang="en-US" altLang="zh-CN" sz="1600" dirty="0">
                <a:solidFill>
                  <a:srgbClr val="FF0000"/>
                </a:solidFill>
              </a:rPr>
              <a:t>PLC</a:t>
            </a:r>
            <a:r>
              <a:rPr lang="zh-CN" altLang="en-US" sz="1600" dirty="0">
                <a:solidFill>
                  <a:srgbClr val="FF0000"/>
                </a:solidFill>
              </a:rPr>
              <a:t>共享内存方案（实际采用的模式）</a:t>
            </a:r>
          </a:p>
          <a:p>
            <a:endParaRPr lang="zh-CN" altLang="en-US" sz="1600" dirty="0">
              <a:solidFill>
                <a:srgbClr val="FF0000"/>
              </a:solidFill>
            </a:endParaRPr>
          </a:p>
          <a:p>
            <a:endParaRPr lang="zh-CN" altLang="en-US" sz="1600" dirty="0">
              <a:solidFill>
                <a:srgbClr val="FF0000"/>
              </a:solidFill>
            </a:endParaRPr>
          </a:p>
          <a:p>
            <a:endParaRPr lang="zh-CN" altLang="en-US" sz="1600" dirty="0">
              <a:solidFill>
                <a:srgbClr val="FF0000"/>
              </a:solidFill>
            </a:endParaRPr>
          </a:p>
          <a:p>
            <a:endParaRPr lang="zh-CN" altLang="en-US" sz="1600" dirty="0">
              <a:solidFill>
                <a:srgbClr val="FF0000"/>
              </a:solidFill>
            </a:endParaRPr>
          </a:p>
          <a:p>
            <a:r>
              <a:rPr lang="zh-CN" altLang="en-US" sz="1600" dirty="0">
                <a:solidFill>
                  <a:schemeClr val="tx1"/>
                </a:solidFill>
              </a:rPr>
              <a:t>用户在</a:t>
            </a:r>
            <a:r>
              <a:rPr lang="en-US" altLang="zh-CN" sz="1600" dirty="0">
                <a:solidFill>
                  <a:schemeClr val="tx1"/>
                </a:solidFill>
              </a:rPr>
              <a:t> C# UI </a:t>
            </a:r>
            <a:r>
              <a:rPr lang="zh-CN" altLang="en-US" sz="1600" dirty="0">
                <a:solidFill>
                  <a:schemeClr val="tx1"/>
                </a:solidFill>
              </a:rPr>
              <a:t>界面点击操作（</a:t>
            </a:r>
            <a:r>
              <a:rPr lang="en-US" altLang="zh-CN" sz="1600" dirty="0">
                <a:solidFill>
                  <a:schemeClr val="tx1"/>
                </a:solidFill>
              </a:rPr>
              <a:t>IO</a:t>
            </a:r>
            <a:r>
              <a:rPr lang="zh-CN" altLang="en-US" sz="1600" dirty="0">
                <a:solidFill>
                  <a:schemeClr val="tx1"/>
                </a:solidFill>
              </a:rPr>
              <a:t>或者轴控指令）</a:t>
            </a:r>
            <a:r>
              <a:rPr lang="en-US" altLang="zh-CN" sz="1600" dirty="0">
                <a:solidFill>
                  <a:schemeClr val="tx1"/>
                </a:solidFill>
              </a:rPr>
              <a:t> </a:t>
            </a:r>
            <a:r>
              <a:rPr lang="en-US" altLang="en-US" sz="1600" dirty="0">
                <a:solidFill>
                  <a:schemeClr val="tx1"/>
                </a:solidFill>
              </a:rPr>
              <a:t>→</a:t>
            </a:r>
            <a:r>
              <a:rPr lang="en-US" altLang="zh-CN" sz="1600" dirty="0">
                <a:solidFill>
                  <a:schemeClr val="tx1"/>
                </a:solidFill>
              </a:rPr>
              <a:t> C# </a:t>
            </a:r>
            <a:r>
              <a:rPr lang="zh-CN" altLang="en-US" sz="1600" dirty="0">
                <a:solidFill>
                  <a:schemeClr val="tx1"/>
                </a:solidFill>
              </a:rPr>
              <a:t>交互类写入指令到共享内存</a:t>
            </a:r>
            <a:r>
              <a:rPr lang="en-US" altLang="zh-CN" sz="1600" dirty="0">
                <a:solidFill>
                  <a:schemeClr val="tx1"/>
                </a:solidFill>
              </a:rPr>
              <a:t> </a:t>
            </a:r>
            <a:r>
              <a:rPr lang="en-US" altLang="en-US" sz="1600" dirty="0">
                <a:solidFill>
                  <a:schemeClr val="tx1"/>
                </a:solidFill>
              </a:rPr>
              <a:t>→</a:t>
            </a:r>
            <a:r>
              <a:rPr lang="en-US" altLang="zh-CN" sz="1600" dirty="0">
                <a:solidFill>
                  <a:schemeClr val="tx1"/>
                </a:solidFill>
              </a:rPr>
              <a:t> PLC </a:t>
            </a:r>
            <a:r>
              <a:rPr lang="zh-CN" altLang="en-US" sz="1600" dirty="0">
                <a:solidFill>
                  <a:schemeClr val="tx1"/>
                </a:solidFill>
              </a:rPr>
              <a:t>接口读取指令</a:t>
            </a:r>
            <a:r>
              <a:rPr lang="en-US" altLang="zh-CN" sz="1600" dirty="0">
                <a:solidFill>
                  <a:schemeClr val="tx1"/>
                </a:solidFill>
              </a:rPr>
              <a:t> </a:t>
            </a:r>
            <a:r>
              <a:rPr lang="en-US" altLang="en-US" sz="1600" dirty="0">
                <a:solidFill>
                  <a:schemeClr val="tx1"/>
                </a:solidFill>
              </a:rPr>
              <a:t>→</a:t>
            </a:r>
            <a:r>
              <a:rPr lang="en-US" altLang="zh-CN" sz="1600" dirty="0">
                <a:solidFill>
                  <a:schemeClr val="tx1"/>
                </a:solidFill>
              </a:rPr>
              <a:t> PLC </a:t>
            </a:r>
            <a:r>
              <a:rPr lang="zh-CN" altLang="en-US" sz="1600" dirty="0">
                <a:solidFill>
                  <a:schemeClr val="tx1"/>
                </a:solidFill>
              </a:rPr>
              <a:t>执行控制逻辑</a:t>
            </a:r>
            <a:r>
              <a:rPr lang="en-US" altLang="zh-CN" sz="1600" dirty="0">
                <a:solidFill>
                  <a:schemeClr val="tx1"/>
                </a:solidFill>
              </a:rPr>
              <a:t> </a:t>
            </a:r>
            <a:r>
              <a:rPr lang="en-US" altLang="en-US" sz="1600" dirty="0">
                <a:solidFill>
                  <a:schemeClr val="tx1"/>
                </a:solidFill>
              </a:rPr>
              <a:t>→</a:t>
            </a:r>
            <a:r>
              <a:rPr lang="en-US" altLang="zh-CN" sz="1600" dirty="0">
                <a:solidFill>
                  <a:schemeClr val="tx1"/>
                </a:solidFill>
              </a:rPr>
              <a:t> </a:t>
            </a:r>
            <a:r>
              <a:rPr lang="zh-CN" altLang="en-US" sz="1600" dirty="0">
                <a:solidFill>
                  <a:schemeClr val="tx1"/>
                </a:solidFill>
              </a:rPr>
              <a:t>驱动硬件动作</a:t>
            </a:r>
            <a:r>
              <a:rPr lang="en-US" altLang="zh-CN" sz="1600" dirty="0">
                <a:sym typeface="+mn-ea"/>
              </a:rPr>
              <a:t> </a:t>
            </a:r>
            <a:r>
              <a:rPr lang="en-US" altLang="en-US" sz="1600" dirty="0">
                <a:sym typeface="+mn-ea"/>
              </a:rPr>
              <a:t>→</a:t>
            </a:r>
            <a:r>
              <a:rPr lang="en-US" altLang="zh-CN" sz="1600" dirty="0">
                <a:sym typeface="+mn-ea"/>
              </a:rPr>
              <a:t> PLC</a:t>
            </a:r>
            <a:r>
              <a:rPr lang="zh-CN" altLang="en-US" sz="1600" dirty="0">
                <a:sym typeface="+mn-ea"/>
              </a:rPr>
              <a:t>获取硬件状态等</a:t>
            </a:r>
            <a:r>
              <a:rPr lang="en-US" altLang="zh-CN" sz="1600" dirty="0">
                <a:sym typeface="+mn-ea"/>
              </a:rPr>
              <a:t> </a:t>
            </a:r>
            <a:r>
              <a:rPr lang="en-US" altLang="en-US" sz="1600" dirty="0">
                <a:sym typeface="+mn-ea"/>
              </a:rPr>
              <a:t>→</a:t>
            </a:r>
            <a:r>
              <a:rPr lang="zh-CN" altLang="en-US" sz="1600" dirty="0">
                <a:sym typeface="+mn-ea"/>
              </a:rPr>
              <a:t>写入数据到共享内存</a:t>
            </a:r>
            <a:r>
              <a:rPr lang="en-US" altLang="zh-CN" sz="1600" dirty="0">
                <a:sym typeface="+mn-ea"/>
              </a:rPr>
              <a:t> </a:t>
            </a:r>
            <a:r>
              <a:rPr lang="en-US" altLang="en-US" sz="1600" dirty="0">
                <a:sym typeface="+mn-ea"/>
              </a:rPr>
              <a:t>→</a:t>
            </a:r>
            <a:r>
              <a:rPr lang="en-US" altLang="zh-CN" sz="1600" dirty="0">
                <a:sym typeface="+mn-ea"/>
              </a:rPr>
              <a:t> C# UI</a:t>
            </a:r>
            <a:r>
              <a:rPr lang="zh-CN" altLang="en-US" sz="1600" dirty="0">
                <a:sym typeface="+mn-ea"/>
              </a:rPr>
              <a:t>界面获取指令执行结果、</a:t>
            </a:r>
            <a:r>
              <a:rPr lang="en-US" altLang="zh-CN" sz="1600" dirty="0">
                <a:sym typeface="+mn-ea"/>
              </a:rPr>
              <a:t>IO</a:t>
            </a:r>
            <a:r>
              <a:rPr lang="zh-CN" altLang="en-US" sz="1600" dirty="0">
                <a:sym typeface="+mn-ea"/>
              </a:rPr>
              <a:t>状态等。</a:t>
            </a:r>
          </a:p>
          <a:p>
            <a:r>
              <a:rPr lang="zh-CN" altLang="en-US" sz="1600" dirty="0">
                <a:sym typeface="+mn-ea"/>
              </a:rPr>
              <a:t>在上面操作过程中双方插入标志位</a:t>
            </a:r>
            <a:r>
              <a:rPr lang="en-US" altLang="zh-CN" sz="1600" dirty="0">
                <a:sym typeface="+mn-ea"/>
              </a:rPr>
              <a:t>flag1</a:t>
            </a:r>
            <a:r>
              <a:rPr lang="zh-CN" altLang="en-US" sz="1600" dirty="0">
                <a:sym typeface="+mn-ea"/>
              </a:rPr>
              <a:t>、</a:t>
            </a:r>
            <a:r>
              <a:rPr lang="en-US" altLang="zh-CN" sz="1600" dirty="0">
                <a:sym typeface="+mn-ea"/>
              </a:rPr>
              <a:t>flag2</a:t>
            </a:r>
            <a:r>
              <a:rPr lang="zh-CN" altLang="en-US" sz="1600" dirty="0">
                <a:sym typeface="+mn-ea"/>
              </a:rPr>
              <a:t>，根据</a:t>
            </a:r>
            <a:r>
              <a:rPr lang="en-US" altLang="zh-CN" sz="1600" dirty="0">
                <a:sym typeface="+mn-ea"/>
              </a:rPr>
              <a:t>flag</a:t>
            </a:r>
            <a:r>
              <a:rPr lang="zh-CN" altLang="en-US" sz="1600" dirty="0">
                <a:sym typeface="+mn-ea"/>
              </a:rPr>
              <a:t>的状态决定双方读取操作。</a:t>
            </a:r>
          </a:p>
          <a:p>
            <a:r>
              <a:rPr lang="zh-CN" altLang="en-US" sz="1600" dirty="0">
                <a:sym typeface="+mn-ea"/>
              </a:rPr>
              <a:t>例如：上位</a:t>
            </a:r>
            <a:r>
              <a:rPr lang="en-US" altLang="zh-CN" sz="1600" dirty="0">
                <a:sym typeface="+mn-ea"/>
              </a:rPr>
              <a:t>ui</a:t>
            </a:r>
            <a:r>
              <a:rPr lang="zh-CN" altLang="en-US" sz="1600" dirty="0">
                <a:sym typeface="+mn-ea"/>
              </a:rPr>
              <a:t>读到</a:t>
            </a:r>
            <a:r>
              <a:rPr lang="en-US" altLang="zh-CN" sz="1600" dirty="0">
                <a:sym typeface="+mn-ea"/>
              </a:rPr>
              <a:t>flag1-0 UI</a:t>
            </a:r>
            <a:r>
              <a:rPr lang="zh-CN" altLang="en-US" sz="1600" dirty="0">
                <a:sym typeface="+mn-ea"/>
              </a:rPr>
              <a:t>写入</a:t>
            </a:r>
            <a:r>
              <a:rPr lang="en-US" altLang="zh-CN" sz="1600" dirty="0">
                <a:sym typeface="+mn-ea"/>
              </a:rPr>
              <a:t> </a:t>
            </a:r>
            <a:r>
              <a:rPr lang="zh-CN" altLang="en-US" sz="1600" dirty="0">
                <a:sym typeface="+mn-ea"/>
              </a:rPr>
              <a:t>完成后</a:t>
            </a:r>
            <a:r>
              <a:rPr lang="en-US" altLang="zh-CN" sz="1600" dirty="0">
                <a:sym typeface="+mn-ea"/>
              </a:rPr>
              <a:t>flag1→1</a:t>
            </a:r>
            <a:r>
              <a:rPr lang="zh-CN" altLang="en-US" sz="1600" dirty="0">
                <a:sym typeface="+mn-ea"/>
              </a:rPr>
              <a:t>等。</a:t>
            </a:r>
          </a:p>
          <a:p>
            <a:r>
              <a:rPr lang="en-US" altLang="zh-CN" sz="1600" dirty="0">
                <a:sym typeface="+mn-ea"/>
              </a:rPr>
              <a:t> </a:t>
            </a:r>
            <a:endParaRPr lang="zh-CN" altLang="en-US" sz="1600" dirty="0">
              <a:solidFill>
                <a:schemeClr val="tx1"/>
              </a:solidFill>
            </a:endParaRPr>
          </a:p>
          <a:p>
            <a:r>
              <a:rPr lang="en-US" altLang="zh-CN" sz="1600" dirty="0">
                <a:solidFill>
                  <a:srgbClr val="FF0000"/>
                </a:solidFill>
              </a:rPr>
              <a:t>2.CODESYS TargetVisu</a:t>
            </a:r>
            <a:r>
              <a:rPr lang="zh-CN" altLang="en-US" sz="1600" dirty="0">
                <a:solidFill>
                  <a:srgbClr val="FF0000"/>
                </a:solidFill>
              </a:rPr>
              <a:t>方案</a:t>
            </a:r>
            <a:endParaRPr lang="en-US" altLang="zh-CN" sz="1600" dirty="0">
              <a:solidFill>
                <a:srgbClr val="FF0000"/>
              </a:solidFill>
            </a:endParaRPr>
          </a:p>
          <a:p>
            <a:r>
              <a:rPr lang="zh-CN" altLang="en-US" sz="1600" dirty="0"/>
              <a:t>凌臣</a:t>
            </a:r>
            <a:r>
              <a:rPr lang="en-US" altLang="zh-CN" sz="1600" dirty="0"/>
              <a:t>LC1800_TV\LC1800P_TV\LC2000\LC2400</a:t>
            </a:r>
            <a:r>
              <a:rPr lang="zh-CN" altLang="en-US" sz="1600" dirty="0"/>
              <a:t>系列中大型</a:t>
            </a:r>
            <a:r>
              <a:rPr lang="en-US" altLang="zh-CN" sz="1600" dirty="0"/>
              <a:t>PLC</a:t>
            </a:r>
            <a:r>
              <a:rPr lang="zh-CN" altLang="en-US" sz="1600" dirty="0"/>
              <a:t>均支持</a:t>
            </a:r>
            <a:r>
              <a:rPr lang="en-US" altLang="zh-CN" sz="1600" dirty="0"/>
              <a:t>TargetVisu</a:t>
            </a:r>
            <a:r>
              <a:rPr lang="zh-CN" altLang="en-US" sz="1600" dirty="0"/>
              <a:t>，可以不需要共享内存、独立实现上位控制页面与运动控制等操作。</a:t>
            </a:r>
            <a:endParaRPr lang="en-US" altLang="zh-CN" sz="1600" dirty="0"/>
          </a:p>
        </p:txBody>
      </p:sp>
      <p:graphicFrame>
        <p:nvGraphicFramePr>
          <p:cNvPr id="4" name="表格 3"/>
          <p:cNvGraphicFramePr/>
          <p:nvPr>
            <p:custDataLst>
              <p:tags r:id="rId3"/>
            </p:custDataLst>
          </p:nvPr>
        </p:nvGraphicFramePr>
        <p:xfrm>
          <a:off x="755650" y="987425"/>
          <a:ext cx="8202930" cy="838200"/>
        </p:xfrm>
        <a:graphic>
          <a:graphicData uri="http://schemas.openxmlformats.org/drawingml/2006/table">
            <a:tbl>
              <a:tblPr firstRow="1" bandRow="1">
                <a:tableStyleId>{5C22544A-7EE6-4342-B048-85BDC9FD1C3A}</a:tableStyleId>
              </a:tblPr>
              <a:tblGrid>
                <a:gridCol w="2734310">
                  <a:extLst>
                    <a:ext uri="{9D8B030D-6E8A-4147-A177-3AD203B41FA5}">
                      <a16:colId xmlns:a16="http://schemas.microsoft.com/office/drawing/2014/main" val="20000"/>
                    </a:ext>
                  </a:extLst>
                </a:gridCol>
                <a:gridCol w="2734310">
                  <a:extLst>
                    <a:ext uri="{9D8B030D-6E8A-4147-A177-3AD203B41FA5}">
                      <a16:colId xmlns:a16="http://schemas.microsoft.com/office/drawing/2014/main" val="20001"/>
                    </a:ext>
                  </a:extLst>
                </a:gridCol>
                <a:gridCol w="2734310">
                  <a:extLst>
                    <a:ext uri="{9D8B030D-6E8A-4147-A177-3AD203B41FA5}">
                      <a16:colId xmlns:a16="http://schemas.microsoft.com/office/drawing/2014/main" val="20002"/>
                    </a:ext>
                  </a:extLst>
                </a:gridCol>
              </a:tblGrid>
              <a:tr h="381000">
                <a:tc>
                  <a:txBody>
                    <a:bodyPr/>
                    <a:lstStyle/>
                    <a:p>
                      <a:pPr algn="ctr">
                        <a:buNone/>
                      </a:pPr>
                      <a:r>
                        <a:rPr lang="en-US" altLang="zh-CN"/>
                        <a:t>C#</a:t>
                      </a:r>
                      <a:r>
                        <a:rPr lang="zh-CN" altLang="en-US"/>
                        <a:t>上位</a:t>
                      </a:r>
                      <a:r>
                        <a:rPr lang="en-US" altLang="zh-CN"/>
                        <a:t>UI</a:t>
                      </a:r>
                      <a:r>
                        <a:rPr lang="zh-CN" altLang="en-US"/>
                        <a:t>界面</a:t>
                      </a:r>
                    </a:p>
                  </a:txBody>
                  <a:tcPr anchor="ctr"/>
                </a:tc>
                <a:tc>
                  <a:txBody>
                    <a:bodyPr/>
                    <a:lstStyle/>
                    <a:p>
                      <a:pPr algn="ctr">
                        <a:buNone/>
                      </a:pPr>
                      <a:r>
                        <a:rPr lang="zh-CN" altLang="en-US"/>
                        <a:t>共享内存</a:t>
                      </a:r>
                    </a:p>
                  </a:txBody>
                  <a:tcPr anchor="ctr"/>
                </a:tc>
                <a:tc>
                  <a:txBody>
                    <a:bodyPr/>
                    <a:lstStyle/>
                    <a:p>
                      <a:pPr algn="ctr">
                        <a:buNone/>
                      </a:pPr>
                      <a:r>
                        <a:rPr lang="en-US" altLang="zh-CN"/>
                        <a:t>PLC</a:t>
                      </a:r>
                      <a:r>
                        <a:rPr lang="zh-CN" altLang="en-US"/>
                        <a:t>控制</a:t>
                      </a:r>
                    </a:p>
                  </a:txBody>
                  <a:tcPr anchor="ctr"/>
                </a:tc>
                <a:extLst>
                  <a:ext uri="{0D108BD9-81ED-4DB2-BD59-A6C34878D82A}">
                    <a16:rowId xmlns:a16="http://schemas.microsoft.com/office/drawing/2014/main" val="10000"/>
                  </a:ext>
                </a:extLst>
              </a:tr>
              <a:tr h="381000">
                <a:tc>
                  <a:txBody>
                    <a:bodyPr/>
                    <a:lstStyle/>
                    <a:p>
                      <a:pPr algn="ctr">
                        <a:buNone/>
                      </a:pPr>
                      <a:r>
                        <a:rPr lang="zh-CN" altLang="en-US" sz="1200"/>
                        <a:t>获取</a:t>
                      </a:r>
                      <a:r>
                        <a:rPr lang="en-US" altLang="zh-CN" sz="1200"/>
                        <a:t>IO</a:t>
                      </a:r>
                      <a:r>
                        <a:rPr lang="zh-CN" altLang="en-US" sz="1200"/>
                        <a:t>、从站状态</a:t>
                      </a:r>
                    </a:p>
                    <a:p>
                      <a:pPr algn="ctr">
                        <a:buNone/>
                      </a:pPr>
                      <a:r>
                        <a:rPr lang="zh-CN" altLang="en-US" sz="1200"/>
                        <a:t>下发控制指令、调试等</a:t>
                      </a:r>
                    </a:p>
                  </a:txBody>
                  <a:tcPr anchor="ctr"/>
                </a:tc>
                <a:tc>
                  <a:txBody>
                    <a:bodyPr/>
                    <a:lstStyle/>
                    <a:p>
                      <a:pPr algn="ctr">
                        <a:buNone/>
                      </a:pPr>
                      <a:r>
                        <a:rPr lang="zh-CN" altLang="en-US" sz="1200"/>
                        <a:t>双方在此交互</a:t>
                      </a:r>
                    </a:p>
                  </a:txBody>
                  <a:tcPr anchor="ctr"/>
                </a:tc>
                <a:tc>
                  <a:txBody>
                    <a:bodyPr/>
                    <a:lstStyle/>
                    <a:p>
                      <a:pPr algn="ctr">
                        <a:buNone/>
                      </a:pPr>
                      <a:r>
                        <a:rPr lang="zh-CN" altLang="en-US" sz="1200"/>
                        <a:t>获取并返回</a:t>
                      </a:r>
                      <a:r>
                        <a:rPr lang="en-US" altLang="zh-CN" sz="1200"/>
                        <a:t>IO</a:t>
                      </a:r>
                      <a:r>
                        <a:rPr lang="zh-CN" altLang="en-US" sz="1200"/>
                        <a:t>、从站状态</a:t>
                      </a:r>
                    </a:p>
                    <a:p>
                      <a:pPr algn="ctr">
                        <a:buNone/>
                      </a:pPr>
                      <a:r>
                        <a:rPr lang="zh-CN" altLang="en-US" sz="1200"/>
                        <a:t>按照上位指令执行运动控制操作</a:t>
                      </a:r>
                    </a:p>
                  </a:txBody>
                  <a:tcPr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02</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2" name="文本框 2"/>
          <p:cNvSpPr txBox="1"/>
          <p:nvPr/>
        </p:nvSpPr>
        <p:spPr>
          <a:xfrm>
            <a:off x="841664" y="123478"/>
            <a:ext cx="11952489" cy="35693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凌臣采用方案</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1600" dirty="0"/>
          </a:p>
          <a:p>
            <a:r>
              <a:rPr lang="en-US" altLang="zh-CN" sz="1600" dirty="0">
                <a:solidFill>
                  <a:srgbClr val="FF0000"/>
                </a:solidFill>
              </a:rPr>
              <a:t>1.CRC</a:t>
            </a:r>
            <a:r>
              <a:rPr lang="zh-CN" altLang="en-US" sz="1600" dirty="0">
                <a:solidFill>
                  <a:srgbClr val="FF0000"/>
                </a:solidFill>
              </a:rPr>
              <a:t>校验（</a:t>
            </a:r>
            <a:r>
              <a:rPr lang="en-US" altLang="zh-CN" sz="1600" dirty="0">
                <a:solidFill>
                  <a:srgbClr val="FF0000"/>
                </a:solidFill>
              </a:rPr>
              <a:t>OHT</a:t>
            </a:r>
            <a:r>
              <a:rPr lang="zh-CN" altLang="en-US" sz="1600" dirty="0">
                <a:solidFill>
                  <a:srgbClr val="FF0000"/>
                </a:solidFill>
              </a:rPr>
              <a:t>统一校验规则）</a:t>
            </a:r>
          </a:p>
          <a:p>
            <a:r>
              <a:rPr lang="zh-CN" altLang="en-US" sz="1600" dirty="0">
                <a:sym typeface="+mn-ea"/>
              </a:rPr>
              <a:t>通过CODESYS平台发布的关于CRC校验方面的功能块经过测试将其移植</a:t>
            </a:r>
          </a:p>
          <a:p>
            <a:r>
              <a:rPr lang="zh-CN" altLang="en-US" sz="1600" dirty="0">
                <a:sym typeface="+mn-ea"/>
              </a:rPr>
              <a:t>到项目程序中，并将接收上位的CRC数据解析出来进行对齐，保证收发</a:t>
            </a:r>
          </a:p>
          <a:p>
            <a:r>
              <a:rPr lang="zh-CN" altLang="en-US" sz="1600" dirty="0">
                <a:sym typeface="+mn-ea"/>
              </a:rPr>
              <a:t>数据的准确性。</a:t>
            </a:r>
            <a:endParaRPr lang="zh-CN" altLang="en-US" sz="1600" dirty="0">
              <a:solidFill>
                <a:srgbClr val="FF0000"/>
              </a:solidFill>
            </a:endParaRPr>
          </a:p>
          <a:p>
            <a:r>
              <a:rPr lang="en-US" altLang="zh-CN" sz="1600" dirty="0">
                <a:solidFill>
                  <a:srgbClr val="FF0000"/>
                </a:solidFill>
              </a:rPr>
              <a:t>2.</a:t>
            </a:r>
            <a:r>
              <a:rPr lang="zh-CN" altLang="en-US" sz="1600" dirty="0">
                <a:solidFill>
                  <a:srgbClr val="FF0000"/>
                </a:solidFill>
              </a:rPr>
              <a:t>轴当前数据及</a:t>
            </a:r>
            <a:r>
              <a:rPr lang="en-US" altLang="zh-CN" sz="1600" dirty="0">
                <a:solidFill>
                  <a:srgbClr val="FF0000"/>
                </a:solidFill>
              </a:rPr>
              <a:t>PDO</a:t>
            </a:r>
            <a:r>
              <a:rPr lang="zh-CN" altLang="en-US" sz="1600" dirty="0">
                <a:solidFill>
                  <a:srgbClr val="FF0000"/>
                </a:solidFill>
              </a:rPr>
              <a:t>、</a:t>
            </a:r>
            <a:r>
              <a:rPr lang="en-US" altLang="zh-CN" sz="1600" dirty="0">
                <a:solidFill>
                  <a:srgbClr val="FF0000"/>
                </a:solidFill>
              </a:rPr>
              <a:t>SDO</a:t>
            </a:r>
            <a:r>
              <a:rPr lang="zh-CN" altLang="en-US" sz="1600" dirty="0">
                <a:solidFill>
                  <a:srgbClr val="FF0000"/>
                </a:solidFill>
              </a:rPr>
              <a:t>读取或者写入</a:t>
            </a:r>
          </a:p>
          <a:p>
            <a:pPr algn="l">
              <a:buClrTx/>
              <a:buSzTx/>
              <a:buNone/>
            </a:pPr>
            <a:r>
              <a:rPr lang="zh-CN" altLang="en-US" sz="1600" dirty="0"/>
              <a:t>如对实时性需求要求不高的话则采用研发封装的PDO写入及SDO的读取</a:t>
            </a:r>
          </a:p>
          <a:p>
            <a:pPr algn="l">
              <a:buClrTx/>
              <a:buSzTx/>
              <a:buNone/>
            </a:pPr>
            <a:r>
              <a:rPr lang="zh-CN" altLang="en-US" sz="1600" dirty="0"/>
              <a:t>的功能块进行上升沿触发，如对实时性数据要求比较高的话则采用以</a:t>
            </a:r>
          </a:p>
          <a:p>
            <a:pPr algn="l">
              <a:buClrTx/>
              <a:buSzTx/>
              <a:buNone/>
            </a:pPr>
            <a:r>
              <a:rPr lang="zh-CN" altLang="en-US" sz="1600" dirty="0"/>
              <a:t>绝对地址绑定EtherCAT参数的方式直接获取所需要的参数。</a:t>
            </a:r>
            <a:endParaRPr lang="en-US" altLang="zh-CN" sz="1600" dirty="0">
              <a:solidFill>
                <a:srgbClr val="FF0000"/>
              </a:solidFill>
            </a:endParaRPr>
          </a:p>
          <a:p>
            <a:endParaRPr lang="zh-CN" altLang="en-US" sz="1600" dirty="0">
              <a:solidFill>
                <a:srgbClr val="FF0000"/>
              </a:solidFill>
            </a:endParaRPr>
          </a:p>
          <a:p>
            <a:endParaRPr lang="zh-CN" altLang="en-US" sz="1600" dirty="0">
              <a:solidFill>
                <a:srgbClr val="FF0000"/>
              </a:solidFill>
            </a:endParaRPr>
          </a:p>
          <a:p>
            <a:endParaRPr lang="en-US" altLang="zh-CN" sz="1600" dirty="0">
              <a:solidFill>
                <a:srgbClr val="FF0000"/>
              </a:solidFill>
            </a:endParaRPr>
          </a:p>
          <a:p>
            <a:r>
              <a:rPr lang="en-US" altLang="zh-CN" sz="16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03</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5" name="文本框 4"/>
          <p:cNvSpPr txBox="1"/>
          <p:nvPr/>
        </p:nvSpPr>
        <p:spPr>
          <a:xfrm>
            <a:off x="968613" y="233851"/>
            <a:ext cx="4572000" cy="369332"/>
          </a:xfrm>
          <a:prstGeom prst="rect">
            <a:avLst/>
          </a:prstGeom>
          <a:noFill/>
        </p:spPr>
        <p:txBody>
          <a:bodyPr wrap="square">
            <a:spAutoFit/>
          </a:bodyPr>
          <a:lstStyle/>
          <a:p>
            <a:pPr>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凌臣方案解决了客户什么问题</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043305" y="755650"/>
            <a:ext cx="6268085" cy="3386455"/>
          </a:xfrm>
          <a:prstGeom prst="rect">
            <a:avLst/>
          </a:prstGeom>
          <a:noFill/>
        </p:spPr>
        <p:txBody>
          <a:bodyPr wrap="square" rtlCol="0">
            <a:noAutofit/>
          </a:bodyPr>
          <a:lstStyle/>
          <a:p>
            <a:r>
              <a:rPr lang="en-US" altLang="zh-CN"/>
              <a:t>1.</a:t>
            </a:r>
            <a:r>
              <a:rPr lang="zh-CN" altLang="en-US"/>
              <a:t>据客户反映，因客户公司所用的</a:t>
            </a:r>
            <a:r>
              <a:rPr lang="en-US" altLang="zh-CN"/>
              <a:t>IO</a:t>
            </a:r>
            <a:r>
              <a:rPr lang="zh-CN" altLang="en-US"/>
              <a:t>模块属于定制</a:t>
            </a:r>
          </a:p>
          <a:p>
            <a:r>
              <a:rPr lang="zh-CN" altLang="en-US"/>
              <a:t>款，市面部分</a:t>
            </a:r>
            <a:r>
              <a:rPr lang="en-US" altLang="zh-CN"/>
              <a:t>PLC</a:t>
            </a:r>
            <a:r>
              <a:rPr lang="zh-CN" altLang="en-US"/>
              <a:t>不支持通讯导致机台无法适配，</a:t>
            </a:r>
          </a:p>
          <a:p>
            <a:r>
              <a:rPr lang="zh-CN" altLang="en-US"/>
              <a:t>与研发沟通后解决此问题。</a:t>
            </a:r>
          </a:p>
          <a:p>
            <a:r>
              <a:rPr lang="en-US" altLang="zh-CN"/>
              <a:t>2.</a:t>
            </a:r>
            <a:r>
              <a:rPr lang="zh-CN" altLang="en-US"/>
              <a:t>客户工程师对本公司</a:t>
            </a:r>
            <a:r>
              <a:rPr lang="en-US" altLang="zh-CN"/>
              <a:t>PLC</a:t>
            </a:r>
            <a:r>
              <a:rPr lang="zh-CN" altLang="en-US"/>
              <a:t>编程软件方面不是很了</a:t>
            </a:r>
          </a:p>
          <a:p>
            <a:r>
              <a:rPr lang="zh-CN" altLang="en-US"/>
              <a:t>解，协助客户工程师进行软件使用方面的培训，陪</a:t>
            </a:r>
          </a:p>
          <a:p>
            <a:r>
              <a:rPr lang="zh-CN" altLang="en-US"/>
              <a:t>同调试，顺利将此程序交接到客户手中。</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71600" y="1843588"/>
            <a:ext cx="1801178" cy="1385888"/>
            <a:chOff x="4272487" y="985295"/>
            <a:chExt cx="530249" cy="407976"/>
          </a:xfrm>
        </p:grpSpPr>
        <p:grpSp>
          <p:nvGrpSpPr>
            <p:cNvPr id="3" name="组合 2"/>
            <p:cNvGrpSpPr/>
            <p:nvPr/>
          </p:nvGrpSpPr>
          <p:grpSpPr>
            <a:xfrm>
              <a:off x="4272487" y="985295"/>
              <a:ext cx="530249" cy="407976"/>
              <a:chOff x="1822439" y="149340"/>
              <a:chExt cx="5053817" cy="3888432"/>
            </a:xfrm>
          </p:grpSpPr>
          <p:sp>
            <p:nvSpPr>
              <p:cNvPr id="5" name="任意多边形 43"/>
              <p:cNvSpPr/>
              <p:nvPr/>
            </p:nvSpPr>
            <p:spPr>
              <a:xfrm rot="240363">
                <a:off x="1822439" y="149340"/>
                <a:ext cx="4359116" cy="3548774"/>
              </a:xfrm>
              <a:custGeom>
                <a:avLst/>
                <a:gdLst>
                  <a:gd name="connsiteX0" fmla="*/ 4631267 w 4783667"/>
                  <a:gd name="connsiteY0" fmla="*/ 0 h 3750733"/>
                  <a:gd name="connsiteX1" fmla="*/ 0 w 4783667"/>
                  <a:gd name="connsiteY1" fmla="*/ 1871133 h 3750733"/>
                  <a:gd name="connsiteX2" fmla="*/ 4783667 w 4783667"/>
                  <a:gd name="connsiteY2" fmla="*/ 3750733 h 3750733"/>
                  <a:gd name="connsiteX3" fmla="*/ 4631267 w 4783667"/>
                  <a:gd name="connsiteY3" fmla="*/ 0 h 3750733"/>
                </a:gdLst>
                <a:ahLst/>
                <a:cxnLst>
                  <a:cxn ang="0">
                    <a:pos x="connsiteX0" y="connsiteY0"/>
                  </a:cxn>
                  <a:cxn ang="0">
                    <a:pos x="connsiteX1" y="connsiteY1"/>
                  </a:cxn>
                  <a:cxn ang="0">
                    <a:pos x="connsiteX2" y="connsiteY2"/>
                  </a:cxn>
                  <a:cxn ang="0">
                    <a:pos x="connsiteX3" y="connsiteY3"/>
                  </a:cxn>
                </a:cxnLst>
                <a:rect l="l" t="t" r="r" b="b"/>
                <a:pathLst>
                  <a:path w="4783667" h="3750733">
                    <a:moveTo>
                      <a:pt x="4631267" y="0"/>
                    </a:moveTo>
                    <a:lnTo>
                      <a:pt x="0" y="1871133"/>
                    </a:lnTo>
                    <a:lnTo>
                      <a:pt x="4783667" y="3750733"/>
                    </a:lnTo>
                    <a:lnTo>
                      <a:pt x="4631267" y="0"/>
                    </a:lnTo>
                    <a:close/>
                  </a:path>
                </a:pathLst>
              </a:cu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4"/>
              <p:cNvSpPr/>
              <p:nvPr/>
            </p:nvSpPr>
            <p:spPr>
              <a:xfrm>
                <a:off x="1992504" y="673543"/>
                <a:ext cx="4883752" cy="3364229"/>
              </a:xfrm>
              <a:custGeom>
                <a:avLst/>
                <a:gdLst>
                  <a:gd name="connsiteX0" fmla="*/ 0 w 5359400"/>
                  <a:gd name="connsiteY0" fmla="*/ 677333 h 3522133"/>
                  <a:gd name="connsiteX1" fmla="*/ 5359400 w 5359400"/>
                  <a:gd name="connsiteY1" fmla="*/ 0 h 3522133"/>
                  <a:gd name="connsiteX2" fmla="*/ 3530600 w 5359400"/>
                  <a:gd name="connsiteY2" fmla="*/ 3522133 h 3522133"/>
                  <a:gd name="connsiteX3" fmla="*/ 0 w 5359400"/>
                  <a:gd name="connsiteY3" fmla="*/ 677333 h 3522133"/>
                </a:gdLst>
                <a:ahLst/>
                <a:cxnLst>
                  <a:cxn ang="0">
                    <a:pos x="connsiteX0" y="connsiteY0"/>
                  </a:cxn>
                  <a:cxn ang="0">
                    <a:pos x="connsiteX1" y="connsiteY1"/>
                  </a:cxn>
                  <a:cxn ang="0">
                    <a:pos x="connsiteX2" y="connsiteY2"/>
                  </a:cxn>
                  <a:cxn ang="0">
                    <a:pos x="connsiteX3" y="connsiteY3"/>
                  </a:cxn>
                </a:cxnLst>
                <a:rect l="l" t="t" r="r" b="b"/>
                <a:pathLst>
                  <a:path w="5359400" h="3522133">
                    <a:moveTo>
                      <a:pt x="0" y="677333"/>
                    </a:moveTo>
                    <a:lnTo>
                      <a:pt x="5359400" y="0"/>
                    </a:lnTo>
                    <a:lnTo>
                      <a:pt x="3530600" y="3522133"/>
                    </a:lnTo>
                    <a:lnTo>
                      <a:pt x="0" y="677333"/>
                    </a:lnTo>
                    <a:close/>
                  </a:path>
                </a:pathLst>
              </a:custGeom>
              <a:no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TextBox 42"/>
            <p:cNvSpPr txBox="1"/>
            <p:nvPr/>
          </p:nvSpPr>
          <p:spPr>
            <a:xfrm>
              <a:off x="4519952" y="1045125"/>
              <a:ext cx="167310" cy="332966"/>
            </a:xfrm>
            <a:prstGeom prst="rect">
              <a:avLst/>
            </a:prstGeom>
            <a:noFill/>
          </p:spPr>
          <p:txBody>
            <a:bodyPr wrap="square" rtlCol="0">
              <a:spAutoFit/>
            </a:bodyPr>
            <a:lstStyle/>
            <a:p>
              <a:r>
                <a:rPr lang="en-US" altLang="zh-CN" sz="6750" dirty="0">
                  <a:solidFill>
                    <a:schemeClr val="accent2">
                      <a:lumMod val="75000"/>
                    </a:schemeClr>
                  </a:solidFill>
                  <a:latin typeface="+mj-ea"/>
                  <a:ea typeface="+mj-ea"/>
                </a:rPr>
                <a:t>4</a:t>
              </a:r>
              <a:endParaRPr lang="zh-CN" altLang="en-US" sz="6750" dirty="0">
                <a:solidFill>
                  <a:schemeClr val="accent2">
                    <a:lumMod val="75000"/>
                  </a:schemeClr>
                </a:solidFill>
                <a:latin typeface="+mj-ea"/>
                <a:ea typeface="+mj-ea"/>
              </a:endParaRPr>
            </a:p>
          </p:txBody>
        </p:sp>
      </p:grpSp>
      <p:sp>
        <p:nvSpPr>
          <p:cNvPr id="7" name="文本框 6"/>
          <p:cNvSpPr txBox="1"/>
          <p:nvPr/>
        </p:nvSpPr>
        <p:spPr>
          <a:xfrm>
            <a:off x="2906009" y="2208414"/>
            <a:ext cx="6507678" cy="1938992"/>
          </a:xfrm>
          <a:prstGeom prst="rect">
            <a:avLst/>
          </a:prstGeom>
          <a:noFill/>
        </p:spPr>
        <p:txBody>
          <a:bodyPr wrap="square" rtlCol="0">
            <a:spAutoFit/>
          </a:bodyPr>
          <a:lstStyle>
            <a:defPPr>
              <a:defRPr lang="zh-CN"/>
            </a:defPPr>
            <a:lvl1pPr>
              <a:defRPr sz="4000" b="1">
                <a:solidFill>
                  <a:srgbClr val="376092"/>
                </a:solidFill>
              </a:defRPr>
            </a:lvl1pPr>
          </a:lstStyle>
          <a:p>
            <a:r>
              <a:rPr lang="zh-CN" altLang="en-US" sz="3000" dirty="0"/>
              <a:t>凌臣解决方案及实现过程</a:t>
            </a:r>
            <a:endParaRPr lang="en-US" altLang="zh-CN" sz="3000" dirty="0"/>
          </a:p>
          <a:p>
            <a:endParaRPr lang="zh-CN" altLang="en-US" sz="3000" dirty="0"/>
          </a:p>
          <a:p>
            <a:endParaRPr lang="zh-CN" altLang="en-US" sz="3000" dirty="0"/>
          </a:p>
          <a:p>
            <a:endParaRPr lang="en-US" altLang="zh-CN"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01</a:t>
            </a:r>
            <a:endParaRPr lang="zh-CN" altLang="en-US" sz="1500" dirty="0">
              <a:solidFill>
                <a:srgbClr val="980E1B"/>
              </a:solidFill>
              <a:latin typeface="思源黑体" panose="020B0500000000000000" pitchFamily="34" charset="-122"/>
              <a:ea typeface="思源黑体" panose="020B0500000000000000" pitchFamily="34" charset="-122"/>
            </a:endParaRPr>
          </a:p>
        </p:txBody>
      </p:sp>
      <p:pic>
        <p:nvPicPr>
          <p:cNvPr id="2" name="图片 1"/>
          <p:cNvPicPr>
            <a:picLocks noChangeAspect="1"/>
          </p:cNvPicPr>
          <p:nvPr/>
        </p:nvPicPr>
        <p:blipFill>
          <a:blip r:embed="rId5"/>
          <a:stretch>
            <a:fillRect/>
          </a:stretch>
        </p:blipFill>
        <p:spPr>
          <a:xfrm>
            <a:off x="1043305" y="1131570"/>
            <a:ext cx="5187315" cy="3222625"/>
          </a:xfrm>
          <a:prstGeom prst="rect">
            <a:avLst/>
          </a:prstGeom>
        </p:spPr>
      </p:pic>
      <p:sp>
        <p:nvSpPr>
          <p:cNvPr id="3" name="文本框 2"/>
          <p:cNvSpPr txBox="1"/>
          <p:nvPr/>
        </p:nvSpPr>
        <p:spPr>
          <a:xfrm>
            <a:off x="1070610" y="689610"/>
            <a:ext cx="2516505" cy="368300"/>
          </a:xfrm>
          <a:prstGeom prst="rect">
            <a:avLst/>
          </a:prstGeom>
          <a:noFill/>
        </p:spPr>
        <p:txBody>
          <a:bodyPr wrap="square" rtlCol="0">
            <a:spAutoFit/>
          </a:bodyPr>
          <a:lstStyle/>
          <a:p>
            <a:r>
              <a:rPr lang="zh-CN" altLang="en-US"/>
              <a:t>上位软件通讯逻辑控制</a:t>
            </a:r>
          </a:p>
        </p:txBody>
      </p:sp>
      <p:sp>
        <p:nvSpPr>
          <p:cNvPr id="5" name="矩形 4"/>
          <p:cNvSpPr/>
          <p:nvPr>
            <p:custDataLst>
              <p:tags r:id="rId3"/>
            </p:custDataLst>
          </p:nvPr>
        </p:nvSpPr>
        <p:spPr>
          <a:xfrm>
            <a:off x="788612" y="258020"/>
            <a:ext cx="6930157" cy="725805"/>
          </a:xfrm>
          <a:prstGeom prst="rect">
            <a:avLst/>
          </a:prstGeom>
        </p:spPr>
        <p:txBody>
          <a:bodyPr wrap="square">
            <a:spAutoFit/>
          </a:bodyPr>
          <a:lstStyle/>
          <a:p>
            <a:pPr>
              <a:lnSpc>
                <a:spcPts val="2475"/>
              </a:lnSpc>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方案成果展示，视屏</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ts val="2475"/>
              </a:lnSpc>
              <a:defRPr/>
            </a:pPr>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01</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5" name="矩形 4"/>
          <p:cNvSpPr/>
          <p:nvPr>
            <p:custDataLst>
              <p:tags r:id="rId3"/>
            </p:custDataLst>
          </p:nvPr>
        </p:nvSpPr>
        <p:spPr>
          <a:xfrm>
            <a:off x="788612" y="258020"/>
            <a:ext cx="6930157" cy="725805"/>
          </a:xfrm>
          <a:prstGeom prst="rect">
            <a:avLst/>
          </a:prstGeom>
        </p:spPr>
        <p:txBody>
          <a:bodyPr wrap="square">
            <a:spAutoFit/>
          </a:bodyPr>
          <a:lstStyle/>
          <a:p>
            <a:pPr>
              <a:lnSpc>
                <a:spcPts val="2475"/>
              </a:lnSpc>
              <a:defRPr/>
            </a:pPr>
            <a:r>
              <a:rPr lang="zh-CN" altLang="en-US"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方案成果展示，视屏</a:t>
            </a:r>
            <a:endParaRPr lang="en-US" altLang="zh-CN"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ts val="2475"/>
              </a:lnSpc>
              <a:defRPr/>
            </a:pPr>
            <a:endParaRPr lang="en-US" altLang="zh-CN"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070610" y="689610"/>
            <a:ext cx="2516505" cy="368300"/>
          </a:xfrm>
          <a:prstGeom prst="rect">
            <a:avLst/>
          </a:prstGeom>
          <a:noFill/>
        </p:spPr>
        <p:txBody>
          <a:bodyPr wrap="square" rtlCol="0">
            <a:spAutoFit/>
          </a:bodyPr>
          <a:lstStyle/>
          <a:p>
            <a:r>
              <a:rPr lang="en-US" altLang="zh-CN" sz="1800"/>
              <a:t>PLC</a:t>
            </a:r>
            <a:r>
              <a:rPr lang="zh-CN" altLang="en-US" sz="1800"/>
              <a:t>程序结构展示</a:t>
            </a:r>
          </a:p>
        </p:txBody>
      </p:sp>
      <p:pic>
        <p:nvPicPr>
          <p:cNvPr id="4" name="图片 3"/>
          <p:cNvPicPr>
            <a:picLocks noChangeAspect="1"/>
          </p:cNvPicPr>
          <p:nvPr/>
        </p:nvPicPr>
        <p:blipFill>
          <a:blip r:embed="rId5"/>
          <a:stretch>
            <a:fillRect/>
          </a:stretch>
        </p:blipFill>
        <p:spPr>
          <a:xfrm>
            <a:off x="971550" y="1131570"/>
            <a:ext cx="2028825" cy="1962150"/>
          </a:xfrm>
          <a:prstGeom prst="rect">
            <a:avLst/>
          </a:prstGeom>
        </p:spPr>
      </p:pic>
      <p:pic>
        <p:nvPicPr>
          <p:cNvPr id="6" name="图片 5"/>
          <p:cNvPicPr>
            <a:picLocks noChangeAspect="1"/>
          </p:cNvPicPr>
          <p:nvPr/>
        </p:nvPicPr>
        <p:blipFill>
          <a:blip r:embed="rId6"/>
          <a:stretch>
            <a:fillRect/>
          </a:stretch>
        </p:blipFill>
        <p:spPr>
          <a:xfrm>
            <a:off x="3131820" y="1059180"/>
            <a:ext cx="5939155" cy="3200400"/>
          </a:xfrm>
          <a:prstGeom prst="rect">
            <a:avLst/>
          </a:prstGeom>
        </p:spPr>
      </p:pic>
      <p:sp>
        <p:nvSpPr>
          <p:cNvPr id="7" name="文本框 6"/>
          <p:cNvSpPr txBox="1"/>
          <p:nvPr/>
        </p:nvSpPr>
        <p:spPr>
          <a:xfrm>
            <a:off x="708660" y="3348990"/>
            <a:ext cx="3048000" cy="645160"/>
          </a:xfrm>
          <a:prstGeom prst="rect">
            <a:avLst/>
          </a:prstGeom>
          <a:noFill/>
        </p:spPr>
        <p:txBody>
          <a:bodyPr wrap="square" rtlCol="0">
            <a:spAutoFit/>
          </a:bodyPr>
          <a:lstStyle/>
          <a:p>
            <a:r>
              <a:rPr lang="zh-CN" altLang="en-US"/>
              <a:t>总线任务扫描周期</a:t>
            </a:r>
            <a:r>
              <a:rPr lang="en-US" altLang="zh-CN"/>
              <a:t>1ms</a:t>
            </a:r>
          </a:p>
          <a:p>
            <a:r>
              <a:rPr lang="en-US" altLang="zh-CN"/>
              <a:t>IO</a:t>
            </a:r>
            <a:r>
              <a:rPr lang="zh-CN" altLang="en-US"/>
              <a:t>响应频率为</a:t>
            </a:r>
            <a:r>
              <a:rPr lang="en-US" altLang="zh-CN"/>
              <a:t>3-12ms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01</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5" name="矩形 4"/>
          <p:cNvSpPr/>
          <p:nvPr>
            <p:custDataLst>
              <p:tags r:id="rId3"/>
            </p:custDataLst>
          </p:nvPr>
        </p:nvSpPr>
        <p:spPr>
          <a:xfrm>
            <a:off x="788612" y="258020"/>
            <a:ext cx="6930157" cy="725805"/>
          </a:xfrm>
          <a:prstGeom prst="rect">
            <a:avLst/>
          </a:prstGeom>
        </p:spPr>
        <p:txBody>
          <a:bodyPr wrap="square">
            <a:spAutoFit/>
          </a:bodyPr>
          <a:lstStyle/>
          <a:p>
            <a:pPr>
              <a:lnSpc>
                <a:spcPts val="2475"/>
              </a:lnSpc>
              <a:defRPr/>
            </a:pPr>
            <a:r>
              <a:rPr lang="zh-CN" altLang="en-US"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方案成果展示，视屏</a:t>
            </a:r>
            <a:endParaRPr lang="en-US" altLang="zh-CN"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ts val="2475"/>
              </a:lnSpc>
              <a:defRPr/>
            </a:pPr>
            <a:endParaRPr lang="en-US" altLang="zh-CN"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a:stretch>
            <a:fillRect/>
          </a:stretch>
        </p:blipFill>
        <p:spPr>
          <a:xfrm>
            <a:off x="5220335" y="771525"/>
            <a:ext cx="3714115" cy="3239135"/>
          </a:xfrm>
          <a:prstGeom prst="rect">
            <a:avLst/>
          </a:prstGeom>
        </p:spPr>
      </p:pic>
      <p:pic>
        <p:nvPicPr>
          <p:cNvPr id="8" name="图片 7"/>
          <p:cNvPicPr>
            <a:picLocks noChangeAspect="1"/>
          </p:cNvPicPr>
          <p:nvPr/>
        </p:nvPicPr>
        <p:blipFill>
          <a:blip r:embed="rId6"/>
          <a:stretch>
            <a:fillRect/>
          </a:stretch>
        </p:blipFill>
        <p:spPr>
          <a:xfrm>
            <a:off x="251460" y="1419225"/>
            <a:ext cx="4801235" cy="21621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01</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5" name="矩形 4"/>
          <p:cNvSpPr/>
          <p:nvPr>
            <p:custDataLst>
              <p:tags r:id="rId3"/>
            </p:custDataLst>
          </p:nvPr>
        </p:nvSpPr>
        <p:spPr>
          <a:xfrm>
            <a:off x="788612" y="258020"/>
            <a:ext cx="6930157" cy="708335"/>
          </a:xfrm>
          <a:prstGeom prst="rect">
            <a:avLst/>
          </a:prstGeom>
        </p:spPr>
        <p:txBody>
          <a:bodyPr wrap="square">
            <a:spAutoFit/>
          </a:bodyPr>
          <a:lstStyle/>
          <a:p>
            <a:pPr>
              <a:lnSpc>
                <a:spcPts val="2475"/>
              </a:lnSpc>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方案成果展示，视屏</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ts val="2475"/>
              </a:lnSpc>
              <a:defRPr/>
            </a:pPr>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 name="03991e1a99d3c17aeff6f3378c705ef2">
            <a:hlinkClick r:id="" action="ppaction://media"/>
          </p:cNvPr>
          <p:cNvPicPr/>
          <p:nvPr>
            <a:videoFile r:link="rId5"/>
            <p:extLst>
              <p:ext uri="{DAA4B4D4-6D71-4841-9C94-3DE7FCFB9230}">
                <p14:media xmlns:p14="http://schemas.microsoft.com/office/powerpoint/2010/main" r:embed="rId4"/>
              </p:ext>
            </p:extLst>
          </p:nvPr>
        </p:nvPicPr>
        <p:blipFill>
          <a:blip r:embed="rId7"/>
          <a:stretch>
            <a:fillRect/>
          </a:stretch>
        </p:blipFill>
        <p:spPr>
          <a:xfrm>
            <a:off x="971550" y="663575"/>
            <a:ext cx="7544435" cy="3816350"/>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01</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5" name="矩形 4"/>
          <p:cNvSpPr/>
          <p:nvPr>
            <p:custDataLst>
              <p:tags r:id="rId3"/>
            </p:custDataLst>
          </p:nvPr>
        </p:nvSpPr>
        <p:spPr>
          <a:xfrm>
            <a:off x="788612" y="258020"/>
            <a:ext cx="6930157" cy="708335"/>
          </a:xfrm>
          <a:prstGeom prst="rect">
            <a:avLst/>
          </a:prstGeom>
        </p:spPr>
        <p:txBody>
          <a:bodyPr wrap="square">
            <a:spAutoFit/>
          </a:bodyPr>
          <a:lstStyle/>
          <a:p>
            <a:pPr>
              <a:lnSpc>
                <a:spcPts val="2475"/>
              </a:lnSpc>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方案成果展示，电控柜凌臣产品图片</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ts val="2475"/>
              </a:lnSpc>
              <a:defRPr/>
            </a:pPr>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 name="图片 1" descr="e65fccf020839bec90841e2f5e5ac1c6"/>
          <p:cNvPicPr>
            <a:picLocks noChangeAspect="1"/>
          </p:cNvPicPr>
          <p:nvPr/>
        </p:nvPicPr>
        <p:blipFill>
          <a:blip r:embed="rId5"/>
          <a:stretch>
            <a:fillRect/>
          </a:stretch>
        </p:blipFill>
        <p:spPr>
          <a:xfrm rot="5400000">
            <a:off x="1585595" y="86360"/>
            <a:ext cx="3672840" cy="49002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02</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2" name="矩形 1"/>
          <p:cNvSpPr/>
          <p:nvPr>
            <p:custDataLst>
              <p:tags r:id="rId3"/>
            </p:custDataLst>
          </p:nvPr>
        </p:nvSpPr>
        <p:spPr>
          <a:xfrm>
            <a:off x="821488" y="66975"/>
            <a:ext cx="6930157" cy="708335"/>
          </a:xfrm>
          <a:prstGeom prst="rect">
            <a:avLst/>
          </a:prstGeom>
        </p:spPr>
        <p:txBody>
          <a:bodyPr wrap="square">
            <a:spAutoFit/>
          </a:bodyPr>
          <a:lstStyle/>
          <a:p>
            <a:pPr>
              <a:lnSpc>
                <a:spcPts val="2475"/>
              </a:lnSpc>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电气控制方案</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ts val="2475"/>
              </a:lnSpc>
              <a:defRPr/>
            </a:pPr>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5"/>
          <a:stretch>
            <a:fillRect/>
          </a:stretch>
        </p:blipFill>
        <p:spPr>
          <a:xfrm>
            <a:off x="970915" y="483870"/>
            <a:ext cx="6483350" cy="38849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椭圆 10"/>
          <p:cNvSpPr/>
          <p:nvPr>
            <p:custDataLst>
              <p:tags r:id="rId1"/>
            </p:custDataLst>
          </p:nvPr>
        </p:nvSpPr>
        <p:spPr>
          <a:xfrm>
            <a:off x="781855" y="1165050"/>
            <a:ext cx="2715971" cy="2715619"/>
          </a:xfrm>
          <a:prstGeom prst="ellipse">
            <a:avLst/>
          </a:prstGeom>
          <a:solidFill>
            <a:srgbClr val="C00000"/>
          </a:solidFill>
          <a:ln w="38100">
            <a:solidFill>
              <a:srgbClr val="C00000"/>
            </a:soli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8" rIns="0" bIns="34298" rtlCol="0" anchor="ctr"/>
          <a:lstStyle/>
          <a:p>
            <a:pPr lvl="0" algn="ctr"/>
            <a:r>
              <a:rPr lang="zh-CN" altLang="en-US" sz="2700" dirty="0">
                <a:ln w="12700">
                  <a:noFill/>
                </a:ln>
                <a:solidFill>
                  <a:schemeClr val="bg1"/>
                </a:solidFill>
                <a:latin typeface="Arial" panose="020B0604020202020204"/>
                <a:ea typeface="微软雅黑" panose="020B0503020204020204" pitchFamily="34" charset="-122"/>
                <a:sym typeface="Arial" panose="020B0604020202020204"/>
              </a:rPr>
              <a:t>目录</a:t>
            </a:r>
          </a:p>
        </p:txBody>
      </p:sp>
      <p:cxnSp>
        <p:nvCxnSpPr>
          <p:cNvPr id="17" name="PA_直接连接符 16"/>
          <p:cNvCxnSpPr/>
          <p:nvPr>
            <p:custDataLst>
              <p:tags r:id="rId2"/>
            </p:custDataLst>
          </p:nvPr>
        </p:nvCxnSpPr>
        <p:spPr>
          <a:xfrm flipV="1">
            <a:off x="3774713" y="537285"/>
            <a:ext cx="0" cy="4181475"/>
          </a:xfrm>
          <a:prstGeom prst="line">
            <a:avLst/>
          </a:prstGeom>
        </p:spPr>
        <p:style>
          <a:lnRef idx="3">
            <a:schemeClr val="accent6"/>
          </a:lnRef>
          <a:fillRef idx="0">
            <a:schemeClr val="accent6"/>
          </a:fillRef>
          <a:effectRef idx="2">
            <a:schemeClr val="accent6"/>
          </a:effectRef>
          <a:fontRef idx="minor">
            <a:schemeClr val="tx1"/>
          </a:fontRef>
        </p:style>
      </p:cxnSp>
      <p:grpSp>
        <p:nvGrpSpPr>
          <p:cNvPr id="21" name="组合 20"/>
          <p:cNvGrpSpPr/>
          <p:nvPr>
            <p:custDataLst>
              <p:tags r:id="rId3"/>
            </p:custDataLst>
          </p:nvPr>
        </p:nvGrpSpPr>
        <p:grpSpPr>
          <a:xfrm>
            <a:off x="3975897" y="563383"/>
            <a:ext cx="1995318" cy="371195"/>
            <a:chOff x="1193800" y="3118473"/>
            <a:chExt cx="2216506" cy="412342"/>
          </a:xfrm>
        </p:grpSpPr>
        <p:sp>
          <p:nvSpPr>
            <p:cNvPr id="22" name="矩形 21"/>
            <p:cNvSpPr/>
            <p:nvPr>
              <p:custDataLst>
                <p:tags r:id="rId22"/>
              </p:custDataLst>
            </p:nvPr>
          </p:nvSpPr>
          <p:spPr>
            <a:xfrm>
              <a:off x="2179485" y="3120543"/>
              <a:ext cx="1230821" cy="410272"/>
            </a:xfrm>
            <a:prstGeom prst="rect">
              <a:avLst/>
            </a:prstGeom>
          </p:spPr>
          <p:txBody>
            <a:bodyPr wrap="none">
              <a:spAutoFit/>
            </a:bodyPr>
            <a:lstStyle/>
            <a:p>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项目概述</a:t>
              </a:r>
            </a:p>
          </p:txBody>
        </p:sp>
        <p:grpSp>
          <p:nvGrpSpPr>
            <p:cNvPr id="23" name="组合 22"/>
            <p:cNvGrpSpPr/>
            <p:nvPr/>
          </p:nvGrpSpPr>
          <p:grpSpPr>
            <a:xfrm>
              <a:off x="1193800" y="3118473"/>
              <a:ext cx="984905" cy="379502"/>
              <a:chOff x="791200" y="1398524"/>
              <a:chExt cx="984905" cy="379502"/>
            </a:xfrm>
          </p:grpSpPr>
          <p:sp>
            <p:nvSpPr>
              <p:cNvPr id="24" name="矩形 23"/>
              <p:cNvSpPr/>
              <p:nvPr>
                <p:custDataLst>
                  <p:tags r:id="rId23"/>
                </p:custDataLst>
              </p:nvPr>
            </p:nvSpPr>
            <p:spPr bwMode="auto">
              <a:xfrm>
                <a:off x="791200" y="1426584"/>
                <a:ext cx="972000" cy="331277"/>
              </a:xfrm>
              <a:prstGeom prst="rect">
                <a:avLst/>
              </a:prstGeom>
              <a:solidFill>
                <a:srgbClr val="0975C2"/>
              </a:solidFill>
              <a:ln w="12700" cap="flat" cmpd="sng" algn="ctr">
                <a:solidFill>
                  <a:srgbClr val="0975C2"/>
                </a:solidFill>
                <a:prstDash val="solid"/>
                <a:round/>
                <a:headEnd type="none" w="med" len="med"/>
                <a:tailEnd type="none" w="med" len="med"/>
              </a:ln>
              <a:effectLst/>
            </p:spPr>
            <p:txBody>
              <a:bodyPr vert="horz" wrap="square" lIns="0" tIns="0" rIns="0" bIns="0" numCol="1" rtlCol="0" anchor="t" anchorCtr="0" compatLnSpc="1">
                <a:noAutofit/>
              </a:bodyPr>
              <a:lstStyle/>
              <a:p>
                <a:pPr algn="ctr" defTabSz="822960" latinLnBrk="1">
                  <a:spcBef>
                    <a:spcPct val="50000"/>
                  </a:spcBef>
                </a:pPr>
                <a:endParaRPr lang="zh-CN" altLang="en-US" sz="1350" dirty="0">
                  <a:solidFill>
                    <a:srgbClr val="0975C2"/>
                  </a:solidFill>
                  <a:latin typeface="微软雅黑" panose="020B0503020204020204" pitchFamily="34" charset="-122"/>
                  <a:ea typeface="微软雅黑" panose="020B0503020204020204" pitchFamily="34" charset="-122"/>
                </a:endParaRPr>
              </a:p>
            </p:txBody>
          </p:sp>
          <p:sp>
            <p:nvSpPr>
              <p:cNvPr id="25" name="文本框 24"/>
              <p:cNvSpPr txBox="1"/>
              <p:nvPr>
                <p:custDataLst>
                  <p:tags r:id="rId24"/>
                </p:custDataLst>
              </p:nvPr>
            </p:nvSpPr>
            <p:spPr>
              <a:xfrm>
                <a:off x="791200" y="1398524"/>
                <a:ext cx="984905" cy="379502"/>
              </a:xfrm>
              <a:prstGeom prst="rect">
                <a:avLst/>
              </a:prstGeom>
              <a:solidFill>
                <a:srgbClr val="C00000"/>
              </a:solidFill>
              <a:ln>
                <a:solidFill>
                  <a:srgbClr val="C00000"/>
                </a:solidFill>
              </a:ln>
            </p:spPr>
            <p:txBody>
              <a:bodyPr wrap="square" rtlCol="0">
                <a:spAutoFit/>
              </a:bodyPr>
              <a:lstStyle/>
              <a:p>
                <a:pPr algn="ctr"/>
                <a:r>
                  <a:rPr lang="zh-CN" altLang="en-US" sz="1620" dirty="0">
                    <a:solidFill>
                      <a:schemeClr val="bg1"/>
                    </a:solidFill>
                    <a:latin typeface="微软雅黑" panose="020B0503020204020204" pitchFamily="34" charset="-122"/>
                    <a:ea typeface="微软雅黑" panose="020B0503020204020204" pitchFamily="34" charset="-122"/>
                  </a:rPr>
                  <a:t>一</a:t>
                </a:r>
              </a:p>
            </p:txBody>
          </p:sp>
        </p:grpSp>
      </p:grpSp>
      <p:grpSp>
        <p:nvGrpSpPr>
          <p:cNvPr id="2" name="组合 1"/>
          <p:cNvGrpSpPr/>
          <p:nvPr>
            <p:custDataLst>
              <p:tags r:id="rId4"/>
            </p:custDataLst>
          </p:nvPr>
        </p:nvGrpSpPr>
        <p:grpSpPr>
          <a:xfrm>
            <a:off x="3967945" y="1269553"/>
            <a:ext cx="1074435" cy="369332"/>
            <a:chOff x="1193800" y="3809466"/>
            <a:chExt cx="1193540" cy="410274"/>
          </a:xfrm>
        </p:grpSpPr>
        <p:sp>
          <p:nvSpPr>
            <p:cNvPr id="3" name="矩形 2"/>
            <p:cNvSpPr/>
            <p:nvPr>
              <p:custDataLst>
                <p:tags r:id="rId19"/>
              </p:custDataLst>
            </p:nvPr>
          </p:nvSpPr>
          <p:spPr>
            <a:xfrm>
              <a:off x="2182131" y="3809466"/>
              <a:ext cx="205209" cy="410274"/>
            </a:xfrm>
            <a:prstGeom prst="rect">
              <a:avLst/>
            </a:prstGeom>
          </p:spPr>
          <p:txBody>
            <a:bodyPr wrap="none">
              <a:spAutoFit/>
            </a:bodyPr>
            <a:lstStyle/>
            <a:p>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1193800" y="3824326"/>
              <a:ext cx="984905" cy="377385"/>
              <a:chOff x="791200" y="1398524"/>
              <a:chExt cx="984905" cy="377385"/>
            </a:xfrm>
          </p:grpSpPr>
          <p:sp>
            <p:nvSpPr>
              <p:cNvPr id="5" name="矩形 4"/>
              <p:cNvSpPr/>
              <p:nvPr>
                <p:custDataLst>
                  <p:tags r:id="rId20"/>
                </p:custDataLst>
              </p:nvPr>
            </p:nvSpPr>
            <p:spPr bwMode="auto">
              <a:xfrm>
                <a:off x="791200" y="1426584"/>
                <a:ext cx="972000" cy="331277"/>
              </a:xfrm>
              <a:prstGeom prst="rect">
                <a:avLst/>
              </a:prstGeom>
              <a:solidFill>
                <a:srgbClr val="0975C2"/>
              </a:solidFill>
              <a:ln w="12700" cap="flat" cmpd="sng" algn="ctr">
                <a:solidFill>
                  <a:srgbClr val="0975C2"/>
                </a:solidFill>
                <a:prstDash val="solid"/>
                <a:round/>
                <a:headEnd type="none" w="med" len="med"/>
                <a:tailEnd type="none" w="med" len="med"/>
              </a:ln>
              <a:effectLst/>
            </p:spPr>
            <p:txBody>
              <a:bodyPr vert="horz" wrap="square" lIns="0" tIns="0" rIns="0" bIns="0" numCol="1" rtlCol="0" anchor="t" anchorCtr="0" compatLnSpc="1">
                <a:noAutofit/>
              </a:bodyPr>
              <a:lstStyle/>
              <a:p>
                <a:pPr algn="ctr" defTabSz="822960" latinLnBrk="1">
                  <a:spcBef>
                    <a:spcPct val="50000"/>
                  </a:spcBef>
                </a:pPr>
                <a:endParaRPr lang="zh-CN" altLang="en-US" sz="1350" dirty="0">
                  <a:solidFill>
                    <a:srgbClr val="0975C2"/>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21"/>
                </p:custDataLst>
              </p:nvPr>
            </p:nvSpPr>
            <p:spPr>
              <a:xfrm>
                <a:off x="791200" y="1398524"/>
                <a:ext cx="984905" cy="377385"/>
              </a:xfrm>
              <a:prstGeom prst="rect">
                <a:avLst/>
              </a:prstGeom>
              <a:solidFill>
                <a:srgbClr val="C00000"/>
              </a:solidFill>
              <a:ln>
                <a:solidFill>
                  <a:srgbClr val="C00000"/>
                </a:solidFill>
              </a:ln>
            </p:spPr>
            <p:txBody>
              <a:bodyPr wrap="square" rtlCol="0">
                <a:spAutoFit/>
              </a:bodyPr>
              <a:lstStyle/>
              <a:p>
                <a:pPr algn="ctr"/>
                <a:r>
                  <a:rPr lang="zh-CN" altLang="en-US" sz="1620" dirty="0">
                    <a:solidFill>
                      <a:schemeClr val="bg1"/>
                    </a:solidFill>
                    <a:latin typeface="微软雅黑" panose="020B0503020204020204" pitchFamily="34" charset="-122"/>
                    <a:ea typeface="微软雅黑" panose="020B0503020204020204" pitchFamily="34" charset="-122"/>
                  </a:rPr>
                  <a:t>二</a:t>
                </a:r>
              </a:p>
            </p:txBody>
          </p:sp>
        </p:grpSp>
      </p:grpSp>
      <p:sp>
        <p:nvSpPr>
          <p:cNvPr id="7" name="矩形 6"/>
          <p:cNvSpPr/>
          <p:nvPr>
            <p:custDataLst>
              <p:tags r:id="rId5"/>
            </p:custDataLst>
          </p:nvPr>
        </p:nvSpPr>
        <p:spPr>
          <a:xfrm>
            <a:off x="4850900" y="1248943"/>
            <a:ext cx="1569660" cy="369332"/>
          </a:xfrm>
          <a:prstGeom prst="rect">
            <a:avLst/>
          </a:prstGeom>
        </p:spPr>
        <p:txBody>
          <a:bodyPr wrap="none">
            <a:spAutoFit/>
          </a:bodyPr>
          <a:lstStyle/>
          <a:p>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项目需求分析</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8" name="组合 7"/>
          <p:cNvGrpSpPr/>
          <p:nvPr>
            <p:custDataLst>
              <p:tags r:id="rId6"/>
            </p:custDataLst>
          </p:nvPr>
        </p:nvGrpSpPr>
        <p:grpSpPr>
          <a:xfrm>
            <a:off x="3964061" y="1996674"/>
            <a:ext cx="1074435" cy="369332"/>
            <a:chOff x="1193800" y="3809466"/>
            <a:chExt cx="1193540" cy="410274"/>
          </a:xfrm>
        </p:grpSpPr>
        <p:sp>
          <p:nvSpPr>
            <p:cNvPr id="9" name="矩形 8"/>
            <p:cNvSpPr/>
            <p:nvPr>
              <p:custDataLst>
                <p:tags r:id="rId16"/>
              </p:custDataLst>
            </p:nvPr>
          </p:nvSpPr>
          <p:spPr>
            <a:xfrm>
              <a:off x="2182131" y="3809466"/>
              <a:ext cx="205209" cy="410274"/>
            </a:xfrm>
            <a:prstGeom prst="rect">
              <a:avLst/>
            </a:prstGeom>
          </p:spPr>
          <p:txBody>
            <a:bodyPr wrap="none">
              <a:spAutoFit/>
            </a:bodyPr>
            <a:lstStyle/>
            <a:p>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0" name="组合 9"/>
            <p:cNvGrpSpPr/>
            <p:nvPr/>
          </p:nvGrpSpPr>
          <p:grpSpPr>
            <a:xfrm>
              <a:off x="1193800" y="3824326"/>
              <a:ext cx="984905" cy="377385"/>
              <a:chOff x="791200" y="1398524"/>
              <a:chExt cx="984905" cy="377385"/>
            </a:xfrm>
          </p:grpSpPr>
          <p:sp>
            <p:nvSpPr>
              <p:cNvPr id="12" name="矩形 11"/>
              <p:cNvSpPr/>
              <p:nvPr>
                <p:custDataLst>
                  <p:tags r:id="rId17"/>
                </p:custDataLst>
              </p:nvPr>
            </p:nvSpPr>
            <p:spPr bwMode="auto">
              <a:xfrm>
                <a:off x="791200" y="1426584"/>
                <a:ext cx="972000" cy="331277"/>
              </a:xfrm>
              <a:prstGeom prst="rect">
                <a:avLst/>
              </a:prstGeom>
              <a:solidFill>
                <a:srgbClr val="0975C2"/>
              </a:solidFill>
              <a:ln w="12700" cap="flat" cmpd="sng" algn="ctr">
                <a:solidFill>
                  <a:srgbClr val="0975C2"/>
                </a:solidFill>
                <a:prstDash val="solid"/>
                <a:round/>
                <a:headEnd type="none" w="med" len="med"/>
                <a:tailEnd type="none" w="med" len="med"/>
              </a:ln>
              <a:effectLst/>
            </p:spPr>
            <p:txBody>
              <a:bodyPr vert="horz" wrap="square" lIns="0" tIns="0" rIns="0" bIns="0" numCol="1" rtlCol="0" anchor="t" anchorCtr="0" compatLnSpc="1">
                <a:noAutofit/>
              </a:bodyPr>
              <a:lstStyle/>
              <a:p>
                <a:pPr algn="ctr" defTabSz="822960" latinLnBrk="1">
                  <a:spcBef>
                    <a:spcPct val="50000"/>
                  </a:spcBef>
                </a:pPr>
                <a:endParaRPr lang="zh-CN" altLang="en-US" sz="1350" dirty="0">
                  <a:solidFill>
                    <a:srgbClr val="0975C2"/>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18"/>
                </p:custDataLst>
              </p:nvPr>
            </p:nvSpPr>
            <p:spPr>
              <a:xfrm>
                <a:off x="791200" y="1398524"/>
                <a:ext cx="984905" cy="377385"/>
              </a:xfrm>
              <a:prstGeom prst="rect">
                <a:avLst/>
              </a:prstGeom>
              <a:solidFill>
                <a:srgbClr val="C00000"/>
              </a:solidFill>
              <a:ln>
                <a:solidFill>
                  <a:srgbClr val="C00000"/>
                </a:solidFill>
              </a:ln>
            </p:spPr>
            <p:txBody>
              <a:bodyPr wrap="square" rtlCol="0">
                <a:spAutoFit/>
              </a:bodyPr>
              <a:lstStyle/>
              <a:p>
                <a:pPr algn="ctr"/>
                <a:r>
                  <a:rPr lang="zh-CN" altLang="en-US" sz="1620" dirty="0">
                    <a:solidFill>
                      <a:schemeClr val="bg1"/>
                    </a:solidFill>
                    <a:latin typeface="微软雅黑" panose="020B0503020204020204" pitchFamily="34" charset="-122"/>
                    <a:ea typeface="微软雅黑" panose="020B0503020204020204" pitchFamily="34" charset="-122"/>
                  </a:rPr>
                  <a:t>三</a:t>
                </a:r>
              </a:p>
            </p:txBody>
          </p:sp>
        </p:grpSp>
      </p:grpSp>
      <p:sp>
        <p:nvSpPr>
          <p:cNvPr id="14" name="矩形 13"/>
          <p:cNvSpPr/>
          <p:nvPr>
            <p:custDataLst>
              <p:tags r:id="rId7"/>
            </p:custDataLst>
          </p:nvPr>
        </p:nvSpPr>
        <p:spPr>
          <a:xfrm>
            <a:off x="5190486" y="1379409"/>
            <a:ext cx="184731" cy="646331"/>
          </a:xfrm>
          <a:prstGeom prst="rect">
            <a:avLst/>
          </a:prstGeom>
        </p:spPr>
        <p:txBody>
          <a:bodyPr wrap="none">
            <a:spAutoFit/>
          </a:bodyPr>
          <a:lstStyle/>
          <a:p>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矩形 26"/>
          <p:cNvSpPr/>
          <p:nvPr>
            <p:custDataLst>
              <p:tags r:id="rId8"/>
            </p:custDataLst>
          </p:nvPr>
        </p:nvSpPr>
        <p:spPr>
          <a:xfrm>
            <a:off x="4869481" y="2010051"/>
            <a:ext cx="184731" cy="646331"/>
          </a:xfrm>
          <a:prstGeom prst="rect">
            <a:avLst/>
          </a:prstGeom>
        </p:spPr>
        <p:txBody>
          <a:bodyPr wrap="none">
            <a:spAutoFit/>
          </a:bodyPr>
          <a:lstStyle/>
          <a:p>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矩形 27"/>
          <p:cNvSpPr/>
          <p:nvPr>
            <p:custDataLst>
              <p:tags r:id="rId9"/>
            </p:custDataLst>
          </p:nvPr>
        </p:nvSpPr>
        <p:spPr>
          <a:xfrm>
            <a:off x="4869481" y="2000336"/>
            <a:ext cx="2723823" cy="369332"/>
          </a:xfrm>
          <a:prstGeom prst="rect">
            <a:avLst/>
          </a:prstGeom>
        </p:spPr>
        <p:txBody>
          <a:bodyPr wrap="none">
            <a:spAutoFit/>
          </a:bodyPr>
          <a:lstStyle/>
          <a:p>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凌臣解决方案及实现过程</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9" name="组合 28"/>
          <p:cNvGrpSpPr/>
          <p:nvPr>
            <p:custDataLst>
              <p:tags r:id="rId10"/>
            </p:custDataLst>
          </p:nvPr>
        </p:nvGrpSpPr>
        <p:grpSpPr>
          <a:xfrm>
            <a:off x="3945261" y="2654554"/>
            <a:ext cx="1074435" cy="369332"/>
            <a:chOff x="1193800" y="3809466"/>
            <a:chExt cx="1193540" cy="410274"/>
          </a:xfrm>
        </p:grpSpPr>
        <p:sp>
          <p:nvSpPr>
            <p:cNvPr id="30" name="矩形 29"/>
            <p:cNvSpPr/>
            <p:nvPr>
              <p:custDataLst>
                <p:tags r:id="rId13"/>
              </p:custDataLst>
            </p:nvPr>
          </p:nvSpPr>
          <p:spPr>
            <a:xfrm>
              <a:off x="2182131" y="3809466"/>
              <a:ext cx="205209" cy="410274"/>
            </a:xfrm>
            <a:prstGeom prst="rect">
              <a:avLst/>
            </a:prstGeom>
          </p:spPr>
          <p:txBody>
            <a:bodyPr wrap="none">
              <a:spAutoFit/>
            </a:bodyPr>
            <a:lstStyle/>
            <a:p>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193800" y="3824326"/>
              <a:ext cx="984905" cy="377385"/>
              <a:chOff x="791200" y="1398524"/>
              <a:chExt cx="984905" cy="377385"/>
            </a:xfrm>
          </p:grpSpPr>
          <p:sp>
            <p:nvSpPr>
              <p:cNvPr id="32" name="矩形 31"/>
              <p:cNvSpPr/>
              <p:nvPr>
                <p:custDataLst>
                  <p:tags r:id="rId14"/>
                </p:custDataLst>
              </p:nvPr>
            </p:nvSpPr>
            <p:spPr bwMode="auto">
              <a:xfrm>
                <a:off x="791200" y="1426584"/>
                <a:ext cx="972000" cy="331277"/>
              </a:xfrm>
              <a:prstGeom prst="rect">
                <a:avLst/>
              </a:prstGeom>
              <a:solidFill>
                <a:srgbClr val="0975C2"/>
              </a:solidFill>
              <a:ln w="12700" cap="flat" cmpd="sng" algn="ctr">
                <a:solidFill>
                  <a:srgbClr val="0975C2"/>
                </a:solidFill>
                <a:prstDash val="solid"/>
                <a:round/>
                <a:headEnd type="none" w="med" len="med"/>
                <a:tailEnd type="none" w="med" len="med"/>
              </a:ln>
              <a:effectLst/>
            </p:spPr>
            <p:txBody>
              <a:bodyPr vert="horz" wrap="square" lIns="0" tIns="0" rIns="0" bIns="0" numCol="1" rtlCol="0" anchor="t" anchorCtr="0" compatLnSpc="1">
                <a:noAutofit/>
              </a:bodyPr>
              <a:lstStyle/>
              <a:p>
                <a:pPr algn="ctr" defTabSz="822960" latinLnBrk="1">
                  <a:spcBef>
                    <a:spcPct val="50000"/>
                  </a:spcBef>
                </a:pPr>
                <a:endParaRPr lang="zh-CN" altLang="en-US" sz="1350" dirty="0">
                  <a:solidFill>
                    <a:srgbClr val="0975C2"/>
                  </a:solidFill>
                  <a:latin typeface="微软雅黑" panose="020B0503020204020204" pitchFamily="34" charset="-122"/>
                  <a:ea typeface="微软雅黑" panose="020B0503020204020204" pitchFamily="34" charset="-122"/>
                </a:endParaRPr>
              </a:p>
            </p:txBody>
          </p:sp>
          <p:sp>
            <p:nvSpPr>
              <p:cNvPr id="33" name="文本框 32"/>
              <p:cNvSpPr txBox="1"/>
              <p:nvPr>
                <p:custDataLst>
                  <p:tags r:id="rId15"/>
                </p:custDataLst>
              </p:nvPr>
            </p:nvSpPr>
            <p:spPr>
              <a:xfrm>
                <a:off x="791200" y="1398524"/>
                <a:ext cx="984905" cy="377385"/>
              </a:xfrm>
              <a:prstGeom prst="rect">
                <a:avLst/>
              </a:prstGeom>
              <a:solidFill>
                <a:srgbClr val="C00000"/>
              </a:solidFill>
              <a:ln>
                <a:solidFill>
                  <a:srgbClr val="C00000"/>
                </a:solidFill>
              </a:ln>
            </p:spPr>
            <p:txBody>
              <a:bodyPr wrap="square" rtlCol="0">
                <a:spAutoFit/>
              </a:bodyPr>
              <a:lstStyle/>
              <a:p>
                <a:pPr algn="ctr"/>
                <a:r>
                  <a:rPr lang="zh-CN" altLang="en-US" sz="1620" dirty="0">
                    <a:solidFill>
                      <a:schemeClr val="bg1"/>
                    </a:solidFill>
                    <a:latin typeface="微软雅黑" panose="020B0503020204020204" pitchFamily="34" charset="-122"/>
                    <a:ea typeface="微软雅黑" panose="020B0503020204020204" pitchFamily="34" charset="-122"/>
                  </a:rPr>
                  <a:t>四</a:t>
                </a:r>
              </a:p>
            </p:txBody>
          </p:sp>
        </p:grpSp>
      </p:grpSp>
      <p:sp>
        <p:nvSpPr>
          <p:cNvPr id="34" name="矩形 33"/>
          <p:cNvSpPr/>
          <p:nvPr>
            <p:custDataLst>
              <p:tags r:id="rId11"/>
            </p:custDataLst>
          </p:nvPr>
        </p:nvSpPr>
        <p:spPr>
          <a:xfrm>
            <a:off x="4850681" y="2667931"/>
            <a:ext cx="184731" cy="646331"/>
          </a:xfrm>
          <a:prstGeom prst="rect">
            <a:avLst/>
          </a:prstGeom>
        </p:spPr>
        <p:txBody>
          <a:bodyPr wrap="none">
            <a:spAutoFit/>
          </a:bodyPr>
          <a:lstStyle/>
          <a:p>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5" name="矩形 34"/>
          <p:cNvSpPr/>
          <p:nvPr>
            <p:custDataLst>
              <p:tags r:id="rId12"/>
            </p:custDataLst>
          </p:nvPr>
        </p:nvSpPr>
        <p:spPr>
          <a:xfrm>
            <a:off x="4850681" y="2658216"/>
            <a:ext cx="2262158" cy="369332"/>
          </a:xfrm>
          <a:prstGeom prst="rect">
            <a:avLst/>
          </a:prstGeom>
        </p:spPr>
        <p:txBody>
          <a:bodyPr wrap="none">
            <a:spAutoFit/>
          </a:bodyPr>
          <a:lstStyle/>
          <a:p>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方案亮点分析及总结</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71600" y="1843588"/>
            <a:ext cx="1801178" cy="1385888"/>
            <a:chOff x="4272487" y="985295"/>
            <a:chExt cx="530249" cy="407976"/>
          </a:xfrm>
        </p:grpSpPr>
        <p:grpSp>
          <p:nvGrpSpPr>
            <p:cNvPr id="3" name="组合 2"/>
            <p:cNvGrpSpPr/>
            <p:nvPr/>
          </p:nvGrpSpPr>
          <p:grpSpPr>
            <a:xfrm>
              <a:off x="4272487" y="985295"/>
              <a:ext cx="530249" cy="407976"/>
              <a:chOff x="1822439" y="149340"/>
              <a:chExt cx="5053817" cy="3888432"/>
            </a:xfrm>
          </p:grpSpPr>
          <p:sp>
            <p:nvSpPr>
              <p:cNvPr id="5" name="任意多边形 43"/>
              <p:cNvSpPr/>
              <p:nvPr/>
            </p:nvSpPr>
            <p:spPr>
              <a:xfrm rot="240363">
                <a:off x="1822439" y="149340"/>
                <a:ext cx="4359116" cy="3548774"/>
              </a:xfrm>
              <a:custGeom>
                <a:avLst/>
                <a:gdLst>
                  <a:gd name="connsiteX0" fmla="*/ 4631267 w 4783667"/>
                  <a:gd name="connsiteY0" fmla="*/ 0 h 3750733"/>
                  <a:gd name="connsiteX1" fmla="*/ 0 w 4783667"/>
                  <a:gd name="connsiteY1" fmla="*/ 1871133 h 3750733"/>
                  <a:gd name="connsiteX2" fmla="*/ 4783667 w 4783667"/>
                  <a:gd name="connsiteY2" fmla="*/ 3750733 h 3750733"/>
                  <a:gd name="connsiteX3" fmla="*/ 4631267 w 4783667"/>
                  <a:gd name="connsiteY3" fmla="*/ 0 h 3750733"/>
                </a:gdLst>
                <a:ahLst/>
                <a:cxnLst>
                  <a:cxn ang="0">
                    <a:pos x="connsiteX0" y="connsiteY0"/>
                  </a:cxn>
                  <a:cxn ang="0">
                    <a:pos x="connsiteX1" y="connsiteY1"/>
                  </a:cxn>
                  <a:cxn ang="0">
                    <a:pos x="connsiteX2" y="connsiteY2"/>
                  </a:cxn>
                  <a:cxn ang="0">
                    <a:pos x="connsiteX3" y="connsiteY3"/>
                  </a:cxn>
                </a:cxnLst>
                <a:rect l="l" t="t" r="r" b="b"/>
                <a:pathLst>
                  <a:path w="4783667" h="3750733">
                    <a:moveTo>
                      <a:pt x="4631267" y="0"/>
                    </a:moveTo>
                    <a:lnTo>
                      <a:pt x="0" y="1871133"/>
                    </a:lnTo>
                    <a:lnTo>
                      <a:pt x="4783667" y="3750733"/>
                    </a:lnTo>
                    <a:lnTo>
                      <a:pt x="4631267" y="0"/>
                    </a:lnTo>
                    <a:close/>
                  </a:path>
                </a:pathLst>
              </a:cu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4"/>
              <p:cNvSpPr/>
              <p:nvPr/>
            </p:nvSpPr>
            <p:spPr>
              <a:xfrm>
                <a:off x="1992504" y="673543"/>
                <a:ext cx="4883752" cy="3364229"/>
              </a:xfrm>
              <a:custGeom>
                <a:avLst/>
                <a:gdLst>
                  <a:gd name="connsiteX0" fmla="*/ 0 w 5359400"/>
                  <a:gd name="connsiteY0" fmla="*/ 677333 h 3522133"/>
                  <a:gd name="connsiteX1" fmla="*/ 5359400 w 5359400"/>
                  <a:gd name="connsiteY1" fmla="*/ 0 h 3522133"/>
                  <a:gd name="connsiteX2" fmla="*/ 3530600 w 5359400"/>
                  <a:gd name="connsiteY2" fmla="*/ 3522133 h 3522133"/>
                  <a:gd name="connsiteX3" fmla="*/ 0 w 5359400"/>
                  <a:gd name="connsiteY3" fmla="*/ 677333 h 3522133"/>
                </a:gdLst>
                <a:ahLst/>
                <a:cxnLst>
                  <a:cxn ang="0">
                    <a:pos x="connsiteX0" y="connsiteY0"/>
                  </a:cxn>
                  <a:cxn ang="0">
                    <a:pos x="connsiteX1" y="connsiteY1"/>
                  </a:cxn>
                  <a:cxn ang="0">
                    <a:pos x="connsiteX2" y="connsiteY2"/>
                  </a:cxn>
                  <a:cxn ang="0">
                    <a:pos x="connsiteX3" y="connsiteY3"/>
                  </a:cxn>
                </a:cxnLst>
                <a:rect l="l" t="t" r="r" b="b"/>
                <a:pathLst>
                  <a:path w="5359400" h="3522133">
                    <a:moveTo>
                      <a:pt x="0" y="677333"/>
                    </a:moveTo>
                    <a:lnTo>
                      <a:pt x="5359400" y="0"/>
                    </a:lnTo>
                    <a:lnTo>
                      <a:pt x="3530600" y="3522133"/>
                    </a:lnTo>
                    <a:lnTo>
                      <a:pt x="0" y="677333"/>
                    </a:lnTo>
                    <a:close/>
                  </a:path>
                </a:pathLst>
              </a:custGeom>
              <a:no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TextBox 42"/>
            <p:cNvSpPr txBox="1"/>
            <p:nvPr/>
          </p:nvSpPr>
          <p:spPr>
            <a:xfrm>
              <a:off x="4519952" y="1045125"/>
              <a:ext cx="167310" cy="332966"/>
            </a:xfrm>
            <a:prstGeom prst="rect">
              <a:avLst/>
            </a:prstGeom>
            <a:noFill/>
          </p:spPr>
          <p:txBody>
            <a:bodyPr wrap="square" rtlCol="0">
              <a:spAutoFit/>
            </a:bodyPr>
            <a:lstStyle/>
            <a:p>
              <a:r>
                <a:rPr lang="en-US" altLang="zh-CN" sz="6750" dirty="0">
                  <a:solidFill>
                    <a:schemeClr val="accent2">
                      <a:lumMod val="75000"/>
                    </a:schemeClr>
                  </a:solidFill>
                  <a:latin typeface="+mj-ea"/>
                  <a:ea typeface="+mj-ea"/>
                </a:rPr>
                <a:t>5</a:t>
              </a:r>
              <a:endParaRPr lang="zh-CN" altLang="en-US" sz="6750" dirty="0">
                <a:solidFill>
                  <a:schemeClr val="accent2">
                    <a:lumMod val="75000"/>
                  </a:schemeClr>
                </a:solidFill>
                <a:latin typeface="+mj-ea"/>
                <a:ea typeface="+mj-ea"/>
              </a:endParaRPr>
            </a:p>
          </p:txBody>
        </p:sp>
      </p:grpSp>
      <p:sp>
        <p:nvSpPr>
          <p:cNvPr id="7" name="文本框 6"/>
          <p:cNvSpPr txBox="1"/>
          <p:nvPr/>
        </p:nvSpPr>
        <p:spPr>
          <a:xfrm>
            <a:off x="2906009" y="2208414"/>
            <a:ext cx="6507678" cy="1938992"/>
          </a:xfrm>
          <a:prstGeom prst="rect">
            <a:avLst/>
          </a:prstGeom>
          <a:noFill/>
        </p:spPr>
        <p:txBody>
          <a:bodyPr wrap="square" rtlCol="0">
            <a:spAutoFit/>
          </a:bodyPr>
          <a:lstStyle>
            <a:defPPr>
              <a:defRPr lang="zh-CN"/>
            </a:defPPr>
            <a:lvl1pPr>
              <a:defRPr sz="4000" b="1">
                <a:solidFill>
                  <a:srgbClr val="376092"/>
                </a:solidFill>
              </a:defRPr>
            </a:lvl1pPr>
          </a:lstStyle>
          <a:p>
            <a:r>
              <a:rPr lang="zh-CN" altLang="en-US" sz="3000" dirty="0"/>
              <a:t>方案总结</a:t>
            </a:r>
            <a:endParaRPr lang="en-US" altLang="zh-CN" sz="3000" dirty="0"/>
          </a:p>
          <a:p>
            <a:endParaRPr lang="zh-CN" altLang="en-US" sz="3000" dirty="0"/>
          </a:p>
          <a:p>
            <a:endParaRPr lang="zh-CN" altLang="en-US" sz="3000" dirty="0"/>
          </a:p>
          <a:p>
            <a:endParaRPr lang="en-US" altLang="zh-CN"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01</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5" name="矩形 4"/>
          <p:cNvSpPr/>
          <p:nvPr>
            <p:custDataLst>
              <p:tags r:id="rId3"/>
            </p:custDataLst>
          </p:nvPr>
        </p:nvSpPr>
        <p:spPr>
          <a:xfrm>
            <a:off x="788612" y="258020"/>
            <a:ext cx="6930157" cy="708335"/>
          </a:xfrm>
          <a:prstGeom prst="rect">
            <a:avLst/>
          </a:prstGeom>
        </p:spPr>
        <p:txBody>
          <a:bodyPr wrap="square">
            <a:spAutoFit/>
          </a:bodyPr>
          <a:lstStyle/>
          <a:p>
            <a:pPr>
              <a:lnSpc>
                <a:spcPts val="2475"/>
              </a:lnSpc>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方案应用优势</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ts val="2475"/>
              </a:lnSpc>
              <a:defRPr/>
            </a:pPr>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971550" y="699770"/>
            <a:ext cx="4830445" cy="3080385"/>
          </a:xfrm>
          <a:prstGeom prst="rect">
            <a:avLst/>
          </a:prstGeom>
          <a:noFill/>
        </p:spPr>
        <p:txBody>
          <a:bodyPr wrap="square" rtlCol="0">
            <a:noAutofit/>
          </a:bodyPr>
          <a:lstStyle/>
          <a:p>
            <a:r>
              <a:rPr lang="zh-CN" altLang="en-US">
                <a:sym typeface="+mn-ea"/>
              </a:rPr>
              <a:t>解决了客户再此之前为</a:t>
            </a:r>
            <a:r>
              <a:rPr lang="en-US" altLang="zh-CN">
                <a:sym typeface="+mn-ea"/>
              </a:rPr>
              <a:t>Windows</a:t>
            </a:r>
            <a:r>
              <a:rPr lang="zh-CN" altLang="en-US">
                <a:sym typeface="+mn-ea"/>
              </a:rPr>
              <a:t>控制卡的方案，按照终端要求需使用</a:t>
            </a:r>
            <a:r>
              <a:rPr lang="en-US" altLang="zh-CN">
                <a:sym typeface="+mn-ea"/>
              </a:rPr>
              <a:t>Linux</a:t>
            </a:r>
            <a:r>
              <a:rPr lang="zh-CN" altLang="en-US">
                <a:sym typeface="+mn-ea"/>
              </a:rPr>
              <a:t>系统。</a:t>
            </a:r>
            <a:endParaRPr lang="zh-CN" altLang="en-US"/>
          </a:p>
          <a:p>
            <a:r>
              <a:rPr lang="zh-CN" altLang="en-US">
                <a:sym typeface="+mn-ea"/>
              </a:rPr>
              <a:t>在不影响之前上位程序的前提下使机台成功正常运行并且</a:t>
            </a:r>
            <a:r>
              <a:rPr lang="zh-CN" altLang="en-US" sz="1800">
                <a:sym typeface="+mn-ea"/>
              </a:rPr>
              <a:t>上位机与PLC通讯速率小于6MS，获取io点位速率小于15ms达到客户需求</a:t>
            </a:r>
            <a:r>
              <a:rPr lang="zh-CN" altLang="en-US">
                <a:sym typeface="+mn-ea"/>
              </a:rPr>
              <a:t>。</a:t>
            </a:r>
            <a:endParaRPr lang="zh-CN" altLang="en-US"/>
          </a:p>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01</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5" name="矩形 4"/>
          <p:cNvSpPr/>
          <p:nvPr>
            <p:custDataLst>
              <p:tags r:id="rId3"/>
            </p:custDataLst>
          </p:nvPr>
        </p:nvSpPr>
        <p:spPr>
          <a:xfrm>
            <a:off x="788612" y="258020"/>
            <a:ext cx="6930157" cy="708335"/>
          </a:xfrm>
          <a:prstGeom prst="rect">
            <a:avLst/>
          </a:prstGeom>
        </p:spPr>
        <p:txBody>
          <a:bodyPr wrap="square">
            <a:spAutoFit/>
          </a:bodyPr>
          <a:lstStyle/>
          <a:p>
            <a:pPr>
              <a:lnSpc>
                <a:spcPts val="2475"/>
              </a:lnSpc>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方案实施总结</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ts val="2475"/>
              </a:lnSpc>
              <a:defRPr/>
            </a:pPr>
            <a:endPar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984250" y="752475"/>
            <a:ext cx="5603875" cy="1753235"/>
          </a:xfrm>
          <a:prstGeom prst="rect">
            <a:avLst/>
          </a:prstGeom>
          <a:noFill/>
        </p:spPr>
        <p:txBody>
          <a:bodyPr wrap="square" rtlCol="0">
            <a:spAutoFit/>
          </a:bodyPr>
          <a:lstStyle/>
          <a:p>
            <a:r>
              <a:rPr lang="zh-CN" altLang="en-US"/>
              <a:t>此项目难点在于共享内存方面的交互，如果位置或者大小双方对不上则会导致内存溢出，</a:t>
            </a:r>
            <a:r>
              <a:rPr lang="en-US" altLang="zh-CN"/>
              <a:t>PLC</a:t>
            </a:r>
            <a:r>
              <a:rPr lang="zh-CN" altLang="en-US"/>
              <a:t>死机，以及数据发送的时机是否准确，像伺服当前位置当前速度等有抖动部分数据是实时接收发送的时机不对的话会导致发送出去的当前位置是上一次的，</a:t>
            </a:r>
            <a:r>
              <a:rPr lang="en-US" altLang="zh-CN"/>
              <a:t>CRC</a:t>
            </a:r>
            <a:r>
              <a:rPr lang="zh-CN" altLang="en-US"/>
              <a:t>的数据是当前的就会导致数据不准对应不上。</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483485" y="2860040"/>
            <a:ext cx="2975610" cy="1198880"/>
          </a:xfrm>
          <a:prstGeom prst="rect">
            <a:avLst/>
          </a:prstGeom>
          <a:noFill/>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171450" indent="-171450" algn="just">
              <a:lnSpc>
                <a:spcPct val="200000"/>
              </a:lnSpc>
              <a:buFont typeface="Arial" panose="020B0604020202020204" pitchFamily="34" charset="0"/>
              <a:buChar char="•"/>
            </a:pPr>
            <a:r>
              <a:rPr lang="zh-CN" altLang="en-US" sz="9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公司总部</a:t>
            </a:r>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／苏州市凌臣采集计算机有限公司</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a:lnSpc>
                <a:spcPct val="200000"/>
              </a:lnSpc>
              <a:buFont typeface="Arial" panose="020B0604020202020204" pitchFamily="34" charset="0"/>
              <a:buChar char="•"/>
            </a:pPr>
            <a:r>
              <a:rPr lang="zh-CN" altLang="en-US" sz="9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公司地址</a:t>
            </a:r>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苏州市相城区巨华路</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55</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号　</a:t>
            </a:r>
          </a:p>
          <a:p>
            <a:pPr marL="171450" indent="-171450" algn="just">
              <a:lnSpc>
                <a:spcPct val="200000"/>
              </a:lnSpc>
              <a:buFont typeface="Arial" panose="020B0604020202020204" pitchFamily="34" charset="0"/>
              <a:buChar char="•"/>
            </a:pPr>
            <a:r>
              <a:rPr lang="zh-CN" altLang="en-US" sz="9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网站地址</a:t>
            </a:r>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9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www.szpcbase.com</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a:lnSpc>
                <a:spcPct val="200000"/>
              </a:lnSpc>
              <a:buFont typeface="Arial" panose="020B0604020202020204" pitchFamily="34" charset="0"/>
              <a:buChar char="•"/>
            </a:pPr>
            <a:endPar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1"/>
            </p:custDataLst>
          </p:nvPr>
        </p:nvSpPr>
        <p:spPr>
          <a:xfrm>
            <a:off x="3724275" y="2059940"/>
            <a:ext cx="3850005" cy="36830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苏州市凌臣采集计算机有限公司</a:t>
            </a:r>
          </a:p>
        </p:txBody>
      </p:sp>
      <p:cxnSp>
        <p:nvCxnSpPr>
          <p:cNvPr id="5" name="直接连接符 4"/>
          <p:cNvCxnSpPr/>
          <p:nvPr>
            <p:custDataLst>
              <p:tags r:id="rId2"/>
            </p:custDataLst>
          </p:nvPr>
        </p:nvCxnSpPr>
        <p:spPr>
          <a:xfrm flipV="1">
            <a:off x="3780155" y="2423160"/>
            <a:ext cx="3331210" cy="5080"/>
          </a:xfrm>
          <a:prstGeom prst="line">
            <a:avLst/>
          </a:prstGeom>
        </p:spPr>
        <p:style>
          <a:lnRef idx="1">
            <a:schemeClr val="dk1"/>
          </a:lnRef>
          <a:fillRef idx="0">
            <a:schemeClr val="dk1"/>
          </a:fillRef>
          <a:effectRef idx="0">
            <a:schemeClr val="dk1"/>
          </a:effectRef>
          <a:fontRef idx="minor">
            <a:schemeClr val="tx1"/>
          </a:fontRef>
        </p:style>
      </p:cxnSp>
      <p:pic>
        <p:nvPicPr>
          <p:cNvPr id="2" name="图片 1" descr="LCT logo1"/>
          <p:cNvPicPr>
            <a:picLocks noChangeAspect="1"/>
          </p:cNvPicPr>
          <p:nvPr>
            <p:custDataLst>
              <p:tags r:id="rId3"/>
            </p:custDataLst>
          </p:nvPr>
        </p:nvPicPr>
        <p:blipFill>
          <a:blip r:embed="rId6"/>
          <a:stretch>
            <a:fillRect/>
          </a:stretch>
        </p:blipFill>
        <p:spPr>
          <a:xfrm>
            <a:off x="1691640" y="2139315"/>
            <a:ext cx="2032635" cy="536575"/>
          </a:xfrm>
          <a:prstGeom prst="rect">
            <a:avLst/>
          </a:prstGeom>
        </p:spPr>
      </p:pic>
      <p:sp>
        <p:nvSpPr>
          <p:cNvPr id="3" name="文本框 2"/>
          <p:cNvSpPr txBox="1"/>
          <p:nvPr>
            <p:custDataLst>
              <p:tags r:id="rId4"/>
            </p:custDataLst>
          </p:nvPr>
        </p:nvSpPr>
        <p:spPr>
          <a:xfrm>
            <a:off x="3724275" y="2436495"/>
            <a:ext cx="4338955" cy="291465"/>
          </a:xfrm>
          <a:prstGeom prst="rect">
            <a:avLst/>
          </a:prstGeom>
          <a:noFill/>
        </p:spPr>
        <p:txBody>
          <a:bodyPr wrap="square" rtlCol="0" anchor="t">
            <a:spAutoFit/>
          </a:bodyPr>
          <a:lstStyle/>
          <a:p>
            <a:r>
              <a:rPr lang="zh-CN" altLang="en-US" sz="1300" b="1">
                <a:latin typeface="微软雅黑" panose="020B0503020204020204" pitchFamily="34" charset="-122"/>
                <a:ea typeface="微软雅黑" panose="020B0503020204020204" pitchFamily="34" charset="-122"/>
              </a:rPr>
              <a:t>Suzhou Lingchen Acquisition Computer Co.,Ltd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52801" y="1923678"/>
            <a:ext cx="1801178" cy="1385888"/>
            <a:chOff x="4272487" y="985295"/>
            <a:chExt cx="530249" cy="407976"/>
          </a:xfrm>
        </p:grpSpPr>
        <p:grpSp>
          <p:nvGrpSpPr>
            <p:cNvPr id="3" name="组合 2"/>
            <p:cNvGrpSpPr/>
            <p:nvPr/>
          </p:nvGrpSpPr>
          <p:grpSpPr>
            <a:xfrm>
              <a:off x="4272487" y="985295"/>
              <a:ext cx="530249" cy="407976"/>
              <a:chOff x="1822439" y="149340"/>
              <a:chExt cx="5053817" cy="3888432"/>
            </a:xfrm>
          </p:grpSpPr>
          <p:sp>
            <p:nvSpPr>
              <p:cNvPr id="5" name="任意多边形 43"/>
              <p:cNvSpPr/>
              <p:nvPr/>
            </p:nvSpPr>
            <p:spPr>
              <a:xfrm rot="240363">
                <a:off x="1822439" y="149340"/>
                <a:ext cx="4359116" cy="3548774"/>
              </a:xfrm>
              <a:custGeom>
                <a:avLst/>
                <a:gdLst>
                  <a:gd name="connsiteX0" fmla="*/ 4631267 w 4783667"/>
                  <a:gd name="connsiteY0" fmla="*/ 0 h 3750733"/>
                  <a:gd name="connsiteX1" fmla="*/ 0 w 4783667"/>
                  <a:gd name="connsiteY1" fmla="*/ 1871133 h 3750733"/>
                  <a:gd name="connsiteX2" fmla="*/ 4783667 w 4783667"/>
                  <a:gd name="connsiteY2" fmla="*/ 3750733 h 3750733"/>
                  <a:gd name="connsiteX3" fmla="*/ 4631267 w 4783667"/>
                  <a:gd name="connsiteY3" fmla="*/ 0 h 3750733"/>
                </a:gdLst>
                <a:ahLst/>
                <a:cxnLst>
                  <a:cxn ang="0">
                    <a:pos x="connsiteX0" y="connsiteY0"/>
                  </a:cxn>
                  <a:cxn ang="0">
                    <a:pos x="connsiteX1" y="connsiteY1"/>
                  </a:cxn>
                  <a:cxn ang="0">
                    <a:pos x="connsiteX2" y="connsiteY2"/>
                  </a:cxn>
                  <a:cxn ang="0">
                    <a:pos x="connsiteX3" y="connsiteY3"/>
                  </a:cxn>
                </a:cxnLst>
                <a:rect l="l" t="t" r="r" b="b"/>
                <a:pathLst>
                  <a:path w="4783667" h="3750733">
                    <a:moveTo>
                      <a:pt x="4631267" y="0"/>
                    </a:moveTo>
                    <a:lnTo>
                      <a:pt x="0" y="1871133"/>
                    </a:lnTo>
                    <a:lnTo>
                      <a:pt x="4783667" y="3750733"/>
                    </a:lnTo>
                    <a:lnTo>
                      <a:pt x="4631267" y="0"/>
                    </a:lnTo>
                    <a:close/>
                  </a:path>
                </a:pathLst>
              </a:cu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4"/>
              <p:cNvSpPr/>
              <p:nvPr/>
            </p:nvSpPr>
            <p:spPr>
              <a:xfrm>
                <a:off x="1992504" y="673543"/>
                <a:ext cx="4883752" cy="3364229"/>
              </a:xfrm>
              <a:custGeom>
                <a:avLst/>
                <a:gdLst>
                  <a:gd name="connsiteX0" fmla="*/ 0 w 5359400"/>
                  <a:gd name="connsiteY0" fmla="*/ 677333 h 3522133"/>
                  <a:gd name="connsiteX1" fmla="*/ 5359400 w 5359400"/>
                  <a:gd name="connsiteY1" fmla="*/ 0 h 3522133"/>
                  <a:gd name="connsiteX2" fmla="*/ 3530600 w 5359400"/>
                  <a:gd name="connsiteY2" fmla="*/ 3522133 h 3522133"/>
                  <a:gd name="connsiteX3" fmla="*/ 0 w 5359400"/>
                  <a:gd name="connsiteY3" fmla="*/ 677333 h 3522133"/>
                </a:gdLst>
                <a:ahLst/>
                <a:cxnLst>
                  <a:cxn ang="0">
                    <a:pos x="connsiteX0" y="connsiteY0"/>
                  </a:cxn>
                  <a:cxn ang="0">
                    <a:pos x="connsiteX1" y="connsiteY1"/>
                  </a:cxn>
                  <a:cxn ang="0">
                    <a:pos x="connsiteX2" y="connsiteY2"/>
                  </a:cxn>
                  <a:cxn ang="0">
                    <a:pos x="connsiteX3" y="connsiteY3"/>
                  </a:cxn>
                </a:cxnLst>
                <a:rect l="l" t="t" r="r" b="b"/>
                <a:pathLst>
                  <a:path w="5359400" h="3522133">
                    <a:moveTo>
                      <a:pt x="0" y="677333"/>
                    </a:moveTo>
                    <a:lnTo>
                      <a:pt x="5359400" y="0"/>
                    </a:lnTo>
                    <a:lnTo>
                      <a:pt x="3530600" y="3522133"/>
                    </a:lnTo>
                    <a:lnTo>
                      <a:pt x="0" y="677333"/>
                    </a:lnTo>
                    <a:close/>
                  </a:path>
                </a:pathLst>
              </a:custGeom>
              <a:no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TextBox 42"/>
            <p:cNvSpPr txBox="1"/>
            <p:nvPr/>
          </p:nvSpPr>
          <p:spPr>
            <a:xfrm>
              <a:off x="4519952" y="1045125"/>
              <a:ext cx="167310" cy="332966"/>
            </a:xfrm>
            <a:prstGeom prst="rect">
              <a:avLst/>
            </a:prstGeom>
            <a:noFill/>
          </p:spPr>
          <p:txBody>
            <a:bodyPr wrap="square" rtlCol="0">
              <a:spAutoFit/>
            </a:bodyPr>
            <a:lstStyle/>
            <a:p>
              <a:r>
                <a:rPr lang="en-US" altLang="zh-CN" sz="6750" dirty="0">
                  <a:solidFill>
                    <a:schemeClr val="accent2">
                      <a:lumMod val="75000"/>
                    </a:schemeClr>
                  </a:solidFill>
                  <a:latin typeface="+mj-ea"/>
                  <a:ea typeface="+mj-ea"/>
                </a:rPr>
                <a:t>1</a:t>
              </a:r>
              <a:endParaRPr lang="zh-CN" altLang="en-US" sz="6750" dirty="0">
                <a:solidFill>
                  <a:schemeClr val="accent2">
                    <a:lumMod val="75000"/>
                  </a:schemeClr>
                </a:solidFill>
                <a:latin typeface="+mj-ea"/>
                <a:ea typeface="+mj-ea"/>
              </a:endParaRPr>
            </a:p>
          </p:txBody>
        </p:sp>
      </p:grpSp>
      <p:sp>
        <p:nvSpPr>
          <p:cNvPr id="7" name="文本框 6"/>
          <p:cNvSpPr txBox="1"/>
          <p:nvPr/>
        </p:nvSpPr>
        <p:spPr>
          <a:xfrm>
            <a:off x="3923928" y="2355726"/>
            <a:ext cx="6507678" cy="1477328"/>
          </a:xfrm>
          <a:prstGeom prst="rect">
            <a:avLst/>
          </a:prstGeom>
          <a:noFill/>
        </p:spPr>
        <p:txBody>
          <a:bodyPr wrap="square" rtlCol="0">
            <a:spAutoFit/>
          </a:bodyPr>
          <a:lstStyle>
            <a:defPPr>
              <a:defRPr lang="zh-CN"/>
            </a:defPPr>
            <a:lvl1pPr>
              <a:defRPr sz="4000" b="1">
                <a:solidFill>
                  <a:srgbClr val="376092"/>
                </a:solidFill>
              </a:defRPr>
            </a:lvl1pPr>
          </a:lstStyle>
          <a:p>
            <a:r>
              <a:rPr lang="zh-CN" altLang="en-US" sz="3000" dirty="0"/>
              <a:t>项目概述</a:t>
            </a:r>
          </a:p>
          <a:p>
            <a:endParaRPr lang="zh-CN" altLang="en-US" sz="3000" dirty="0"/>
          </a:p>
          <a:p>
            <a:endParaRPr lang="en-US" altLang="zh-CN"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449104" y="309086"/>
            <a:ext cx="353378" cy="3533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01</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33" name="矩形 32"/>
          <p:cNvSpPr/>
          <p:nvPr>
            <p:custDataLst>
              <p:tags r:id="rId1"/>
            </p:custDataLst>
          </p:nvPr>
        </p:nvSpPr>
        <p:spPr>
          <a:xfrm>
            <a:off x="899592" y="98040"/>
            <a:ext cx="5167517" cy="387735"/>
          </a:xfrm>
          <a:prstGeom prst="rect">
            <a:avLst/>
          </a:prstGeom>
        </p:spPr>
        <p:txBody>
          <a:bodyPr wrap="square">
            <a:spAutoFit/>
          </a:bodyPr>
          <a:lstStyle/>
          <a:p>
            <a:pPr>
              <a:lnSpc>
                <a:spcPts val="2475"/>
              </a:lnSpc>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项目概述：</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899592" y="1059582"/>
            <a:ext cx="6192688" cy="2399665"/>
          </a:xfrm>
          <a:prstGeom prst="rect">
            <a:avLst/>
          </a:prstGeom>
          <a:noFill/>
        </p:spPr>
        <p:txBody>
          <a:bodyPr wrap="square">
            <a:spAutoFit/>
          </a:bodyPr>
          <a:lstStyle/>
          <a:p>
            <a:r>
              <a:rPr lang="zh-CN" altLang="en-US" sz="1800" dirty="0"/>
              <a:t>客户研发一套吊顶小车搬运设备所用控制产品为</a:t>
            </a:r>
            <a:r>
              <a:rPr lang="en-US" altLang="zh-CN" sz="1800" dirty="0"/>
              <a:t>LC2000</a:t>
            </a:r>
            <a:r>
              <a:rPr lang="zh-CN" altLang="en-US" sz="1800" dirty="0"/>
              <a:t>系列</a:t>
            </a:r>
            <a:r>
              <a:rPr lang="en-US" altLang="zh-CN" sz="1800" dirty="0"/>
              <a:t>PLC</a:t>
            </a:r>
            <a:r>
              <a:rPr lang="zh-CN" altLang="en-US" sz="1800" dirty="0"/>
              <a:t>所用系统为</a:t>
            </a:r>
            <a:r>
              <a:rPr lang="en-US" altLang="zh-CN" sz="1800" dirty="0"/>
              <a:t>Linux</a:t>
            </a:r>
            <a:r>
              <a:rPr lang="zh-CN" altLang="en-US" sz="1800" dirty="0"/>
              <a:t>，此设备需要极快的响应速度来进行双方的内核交互，因为吊顶轨道可能存在多个搬运小车或有人工干预，避免发生意外及碰撞。此设备需要分为两个两个部分，逻辑端及应用端，客户来使用上位程序来写动作逻辑，</a:t>
            </a:r>
            <a:r>
              <a:rPr lang="en-US" altLang="zh-CN" sz="1800" dirty="0"/>
              <a:t>MES</a:t>
            </a:r>
            <a:r>
              <a:rPr lang="zh-CN" altLang="en-US" sz="1800" dirty="0"/>
              <a:t>交互等，</a:t>
            </a:r>
            <a:r>
              <a:rPr lang="en-US" altLang="zh-CN" sz="1800" dirty="0"/>
              <a:t>PLC</a:t>
            </a:r>
            <a:r>
              <a:rPr lang="zh-CN" altLang="en-US" sz="1800" dirty="0"/>
              <a:t>部分来实现上位发来的轴运动，</a:t>
            </a:r>
            <a:r>
              <a:rPr lang="en-US" altLang="zh-CN" sz="1800" dirty="0"/>
              <a:t>IO</a:t>
            </a:r>
            <a:r>
              <a:rPr lang="zh-CN" altLang="en-US" sz="1800" dirty="0"/>
              <a:t>交互，状态上传等。</a:t>
            </a:r>
          </a:p>
          <a:p>
            <a:endParaRPr lang="zh-CN" altLang="en-US" sz="1200" dirty="0"/>
          </a:p>
          <a:p>
            <a:endParaRPr lang="zh-CN" altLang="en-US" sz="1200"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8676" y="1878806"/>
            <a:ext cx="1801178" cy="1385888"/>
            <a:chOff x="4272487" y="985295"/>
            <a:chExt cx="530249" cy="407976"/>
          </a:xfrm>
        </p:grpSpPr>
        <p:grpSp>
          <p:nvGrpSpPr>
            <p:cNvPr id="3" name="组合 2"/>
            <p:cNvGrpSpPr/>
            <p:nvPr/>
          </p:nvGrpSpPr>
          <p:grpSpPr>
            <a:xfrm>
              <a:off x="4272487" y="985295"/>
              <a:ext cx="530249" cy="407976"/>
              <a:chOff x="1822439" y="149340"/>
              <a:chExt cx="5053817" cy="3888432"/>
            </a:xfrm>
          </p:grpSpPr>
          <p:sp>
            <p:nvSpPr>
              <p:cNvPr id="5" name="任意多边形 43"/>
              <p:cNvSpPr/>
              <p:nvPr/>
            </p:nvSpPr>
            <p:spPr>
              <a:xfrm rot="240363">
                <a:off x="1822439" y="149340"/>
                <a:ext cx="4359116" cy="3548774"/>
              </a:xfrm>
              <a:custGeom>
                <a:avLst/>
                <a:gdLst>
                  <a:gd name="connsiteX0" fmla="*/ 4631267 w 4783667"/>
                  <a:gd name="connsiteY0" fmla="*/ 0 h 3750733"/>
                  <a:gd name="connsiteX1" fmla="*/ 0 w 4783667"/>
                  <a:gd name="connsiteY1" fmla="*/ 1871133 h 3750733"/>
                  <a:gd name="connsiteX2" fmla="*/ 4783667 w 4783667"/>
                  <a:gd name="connsiteY2" fmla="*/ 3750733 h 3750733"/>
                  <a:gd name="connsiteX3" fmla="*/ 4631267 w 4783667"/>
                  <a:gd name="connsiteY3" fmla="*/ 0 h 3750733"/>
                </a:gdLst>
                <a:ahLst/>
                <a:cxnLst>
                  <a:cxn ang="0">
                    <a:pos x="connsiteX0" y="connsiteY0"/>
                  </a:cxn>
                  <a:cxn ang="0">
                    <a:pos x="connsiteX1" y="connsiteY1"/>
                  </a:cxn>
                  <a:cxn ang="0">
                    <a:pos x="connsiteX2" y="connsiteY2"/>
                  </a:cxn>
                  <a:cxn ang="0">
                    <a:pos x="connsiteX3" y="connsiteY3"/>
                  </a:cxn>
                </a:cxnLst>
                <a:rect l="l" t="t" r="r" b="b"/>
                <a:pathLst>
                  <a:path w="4783667" h="3750733">
                    <a:moveTo>
                      <a:pt x="4631267" y="0"/>
                    </a:moveTo>
                    <a:lnTo>
                      <a:pt x="0" y="1871133"/>
                    </a:lnTo>
                    <a:lnTo>
                      <a:pt x="4783667" y="3750733"/>
                    </a:lnTo>
                    <a:lnTo>
                      <a:pt x="4631267" y="0"/>
                    </a:lnTo>
                    <a:close/>
                  </a:path>
                </a:pathLst>
              </a:cu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4"/>
              <p:cNvSpPr/>
              <p:nvPr/>
            </p:nvSpPr>
            <p:spPr>
              <a:xfrm>
                <a:off x="1992504" y="673543"/>
                <a:ext cx="4883752" cy="3364229"/>
              </a:xfrm>
              <a:custGeom>
                <a:avLst/>
                <a:gdLst>
                  <a:gd name="connsiteX0" fmla="*/ 0 w 5359400"/>
                  <a:gd name="connsiteY0" fmla="*/ 677333 h 3522133"/>
                  <a:gd name="connsiteX1" fmla="*/ 5359400 w 5359400"/>
                  <a:gd name="connsiteY1" fmla="*/ 0 h 3522133"/>
                  <a:gd name="connsiteX2" fmla="*/ 3530600 w 5359400"/>
                  <a:gd name="connsiteY2" fmla="*/ 3522133 h 3522133"/>
                  <a:gd name="connsiteX3" fmla="*/ 0 w 5359400"/>
                  <a:gd name="connsiteY3" fmla="*/ 677333 h 3522133"/>
                </a:gdLst>
                <a:ahLst/>
                <a:cxnLst>
                  <a:cxn ang="0">
                    <a:pos x="connsiteX0" y="connsiteY0"/>
                  </a:cxn>
                  <a:cxn ang="0">
                    <a:pos x="connsiteX1" y="connsiteY1"/>
                  </a:cxn>
                  <a:cxn ang="0">
                    <a:pos x="connsiteX2" y="connsiteY2"/>
                  </a:cxn>
                  <a:cxn ang="0">
                    <a:pos x="connsiteX3" y="connsiteY3"/>
                  </a:cxn>
                </a:cxnLst>
                <a:rect l="l" t="t" r="r" b="b"/>
                <a:pathLst>
                  <a:path w="5359400" h="3522133">
                    <a:moveTo>
                      <a:pt x="0" y="677333"/>
                    </a:moveTo>
                    <a:lnTo>
                      <a:pt x="5359400" y="0"/>
                    </a:lnTo>
                    <a:lnTo>
                      <a:pt x="3530600" y="3522133"/>
                    </a:lnTo>
                    <a:lnTo>
                      <a:pt x="0" y="677333"/>
                    </a:lnTo>
                    <a:close/>
                  </a:path>
                </a:pathLst>
              </a:custGeom>
              <a:no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TextBox 42"/>
            <p:cNvSpPr txBox="1"/>
            <p:nvPr/>
          </p:nvSpPr>
          <p:spPr>
            <a:xfrm>
              <a:off x="4519952" y="1045125"/>
              <a:ext cx="167310" cy="332549"/>
            </a:xfrm>
            <a:prstGeom prst="rect">
              <a:avLst/>
            </a:prstGeom>
            <a:noFill/>
          </p:spPr>
          <p:txBody>
            <a:bodyPr wrap="square" rtlCol="0">
              <a:spAutoFit/>
            </a:bodyPr>
            <a:lstStyle/>
            <a:p>
              <a:r>
                <a:rPr lang="en-US" altLang="zh-CN" sz="6750" dirty="0">
                  <a:solidFill>
                    <a:schemeClr val="accent2">
                      <a:lumMod val="75000"/>
                    </a:schemeClr>
                  </a:solidFill>
                  <a:latin typeface="+mj-ea"/>
                  <a:ea typeface="+mj-ea"/>
                </a:rPr>
                <a:t>2</a:t>
              </a:r>
              <a:endParaRPr lang="zh-CN" altLang="en-US" sz="6750" dirty="0">
                <a:solidFill>
                  <a:schemeClr val="accent2">
                    <a:lumMod val="75000"/>
                  </a:schemeClr>
                </a:solidFill>
                <a:latin typeface="+mj-ea"/>
                <a:ea typeface="+mj-ea"/>
              </a:endParaRPr>
            </a:p>
          </p:txBody>
        </p:sp>
      </p:grpSp>
      <p:sp>
        <p:nvSpPr>
          <p:cNvPr id="7" name="文本框 6"/>
          <p:cNvSpPr txBox="1"/>
          <p:nvPr/>
        </p:nvSpPr>
        <p:spPr>
          <a:xfrm>
            <a:off x="2639854" y="2223274"/>
            <a:ext cx="6507678" cy="2400657"/>
          </a:xfrm>
          <a:prstGeom prst="rect">
            <a:avLst/>
          </a:prstGeom>
          <a:noFill/>
        </p:spPr>
        <p:txBody>
          <a:bodyPr wrap="square" rtlCol="0">
            <a:spAutoFit/>
          </a:bodyPr>
          <a:lstStyle>
            <a:defPPr>
              <a:defRPr lang="zh-CN"/>
            </a:defPPr>
            <a:lvl1pPr>
              <a:defRPr sz="4000" b="1">
                <a:solidFill>
                  <a:srgbClr val="376092"/>
                </a:solidFill>
              </a:defRPr>
            </a:lvl1pPr>
          </a:lstStyle>
          <a:p>
            <a:r>
              <a:rPr lang="zh-CN" altLang="en-US" sz="3000" dirty="0"/>
              <a:t>项目需求分析</a:t>
            </a:r>
            <a:endParaRPr lang="en-US" altLang="zh-CN" sz="3000" dirty="0"/>
          </a:p>
          <a:p>
            <a:endParaRPr lang="en-US" altLang="zh-CN" sz="3000" dirty="0"/>
          </a:p>
          <a:p>
            <a:endParaRPr lang="en-US" altLang="zh-CN" sz="3000" dirty="0"/>
          </a:p>
          <a:p>
            <a:endParaRPr lang="zh-CN" altLang="en-US" sz="3000" dirty="0"/>
          </a:p>
          <a:p>
            <a:endParaRPr lang="en-US" altLang="zh-CN"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01</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2" name="矩形 1"/>
          <p:cNvSpPr/>
          <p:nvPr/>
        </p:nvSpPr>
        <p:spPr>
          <a:xfrm>
            <a:off x="954295" y="1504605"/>
            <a:ext cx="3420982" cy="230695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在</a:t>
            </a:r>
            <a:r>
              <a:rPr lang="en-US" altLang="zh-CN" sz="1600" dirty="0">
                <a:latin typeface="微软雅黑" panose="020B0503020204020204" pitchFamily="34" charset="-122"/>
                <a:ea typeface="微软雅黑" panose="020B0503020204020204" pitchFamily="34" charset="-122"/>
              </a:rPr>
              <a:t>PLC</a:t>
            </a:r>
            <a:r>
              <a:rPr lang="zh-CN" altLang="en-US" sz="1600" dirty="0">
                <a:latin typeface="微软雅黑" panose="020B0503020204020204" pitchFamily="34" charset="-122"/>
                <a:ea typeface="微软雅黑" panose="020B0503020204020204" pitchFamily="34" charset="-122"/>
              </a:rPr>
              <a:t>上运行上位机程序（</a:t>
            </a:r>
            <a:r>
              <a:rPr lang="en-US" altLang="zh-CN" sz="1600" dirty="0">
                <a:latin typeface="微软雅黑" panose="020B0503020204020204" pitchFamily="34" charset="-122"/>
                <a:ea typeface="微软雅黑" panose="020B0503020204020204" pitchFamily="34" charset="-122"/>
              </a:rPr>
              <a:t>C#)</a:t>
            </a:r>
          </a:p>
          <a:p>
            <a:pPr marL="285750" indent="-285750">
              <a:lnSpc>
                <a:spcPct val="15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上位机与</a:t>
            </a:r>
            <a:r>
              <a:rPr lang="en-US" altLang="zh-CN" sz="1600" dirty="0">
                <a:latin typeface="微软雅黑" panose="020B0503020204020204" pitchFamily="34" charset="-122"/>
                <a:ea typeface="微软雅黑" panose="020B0503020204020204" pitchFamily="34" charset="-122"/>
              </a:rPr>
              <a:t>PLC</a:t>
            </a:r>
            <a:r>
              <a:rPr lang="zh-CN" altLang="en-US" sz="1600" dirty="0">
                <a:latin typeface="微软雅黑" panose="020B0503020204020204" pitchFamily="34" charset="-122"/>
                <a:ea typeface="微软雅黑" panose="020B0503020204020204" pitchFamily="34" charset="-122"/>
              </a:rPr>
              <a:t>通讯速率小于</a:t>
            </a:r>
            <a:r>
              <a:rPr lang="en-US" altLang="zh-CN" sz="1600" dirty="0">
                <a:latin typeface="微软雅黑" panose="020B0503020204020204" pitchFamily="34" charset="-122"/>
                <a:ea typeface="微软雅黑" panose="020B0503020204020204" pitchFamily="34" charset="-122"/>
              </a:rPr>
              <a:t>6MS</a:t>
            </a:r>
            <a:r>
              <a:rPr lang="zh-CN" altLang="en-US" sz="1600" dirty="0">
                <a:latin typeface="微软雅黑" panose="020B0503020204020204" pitchFamily="34" charset="-122"/>
                <a:ea typeface="微软雅黑" panose="020B0503020204020204" pitchFamily="34" charset="-122"/>
              </a:rPr>
              <a:t>，获取</a:t>
            </a:r>
            <a:r>
              <a:rPr lang="en-US" altLang="zh-CN" sz="1600" dirty="0">
                <a:latin typeface="微软雅黑" panose="020B0503020204020204" pitchFamily="34" charset="-122"/>
                <a:ea typeface="微软雅黑" panose="020B0503020204020204" pitchFamily="34" charset="-122"/>
              </a:rPr>
              <a:t>io</a:t>
            </a:r>
            <a:r>
              <a:rPr lang="zh-CN" altLang="en-US" sz="1600" dirty="0">
                <a:latin typeface="微软雅黑" panose="020B0503020204020204" pitchFamily="34" charset="-122"/>
                <a:ea typeface="微软雅黑" panose="020B0503020204020204" pitchFamily="34" charset="-122"/>
              </a:rPr>
              <a:t>点位速率小于</a:t>
            </a:r>
            <a:r>
              <a:rPr lang="en-US" altLang="zh-CN" sz="1600" dirty="0">
                <a:latin typeface="微软雅黑" panose="020B0503020204020204" pitchFamily="34" charset="-122"/>
                <a:ea typeface="微软雅黑" panose="020B0503020204020204" pitchFamily="34" charset="-122"/>
              </a:rPr>
              <a:t>15ms</a:t>
            </a:r>
          </a:p>
          <a:p>
            <a:pPr marL="285750" indent="-285750">
              <a:lnSpc>
                <a:spcPct val="15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读写数据分离</a:t>
            </a:r>
          </a:p>
          <a:p>
            <a:pPr marL="285750" indent="-285750">
              <a:lnSpc>
                <a:spcPct val="15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所有数据增加</a:t>
            </a:r>
            <a:r>
              <a:rPr lang="en-US" altLang="zh-CN" sz="1600" dirty="0">
                <a:latin typeface="微软雅黑" panose="020B0503020204020204" pitchFamily="34" charset="-122"/>
                <a:ea typeface="微软雅黑" panose="020B0503020204020204" pitchFamily="34" charset="-122"/>
              </a:rPr>
              <a:t>CRC</a:t>
            </a:r>
            <a:r>
              <a:rPr lang="zh-CN" altLang="en-US" sz="1600" dirty="0">
                <a:latin typeface="微软雅黑" panose="020B0503020204020204" pitchFamily="34" charset="-122"/>
                <a:ea typeface="微软雅黑" panose="020B0503020204020204" pitchFamily="34" charset="-122"/>
              </a:rPr>
              <a:t>校验</a:t>
            </a:r>
          </a:p>
          <a:p>
            <a:pPr marL="285750" indent="-285750">
              <a:lnSpc>
                <a:spcPct val="150000"/>
              </a:lnSpc>
              <a:buFont typeface="Wingdings" panose="05000000000000000000" pitchFamily="2" charset="2"/>
              <a:buChar char="u"/>
            </a:pPr>
            <a:r>
              <a:rPr lang="en-US" altLang="zh-CN" sz="1600" dirty="0">
                <a:latin typeface="微软雅黑" panose="020B0503020204020204" pitchFamily="34" charset="-122"/>
                <a:ea typeface="微软雅黑" panose="020B0503020204020204" pitchFamily="34" charset="-122"/>
              </a:rPr>
              <a:t>... ...</a:t>
            </a:r>
          </a:p>
        </p:txBody>
      </p:sp>
      <p:sp>
        <p:nvSpPr>
          <p:cNvPr id="3" name="文本框 16"/>
          <p:cNvSpPr txBox="1"/>
          <p:nvPr/>
        </p:nvSpPr>
        <p:spPr>
          <a:xfrm>
            <a:off x="954295" y="1004713"/>
            <a:ext cx="280310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t>性能指标要求：</a:t>
            </a:r>
          </a:p>
        </p:txBody>
      </p:sp>
      <p:sp>
        <p:nvSpPr>
          <p:cNvPr id="5" name="矩形 4"/>
          <p:cNvSpPr/>
          <p:nvPr/>
        </p:nvSpPr>
        <p:spPr>
          <a:xfrm>
            <a:off x="4202177" y="1004713"/>
            <a:ext cx="2827715"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t>关键技术控制要求和难点；</a:t>
            </a:r>
            <a:endParaRPr lang="en-US" altLang="zh-CN" b="1" dirty="0"/>
          </a:p>
        </p:txBody>
      </p:sp>
      <p:sp>
        <p:nvSpPr>
          <p:cNvPr id="6" name="矩形 5"/>
          <p:cNvSpPr/>
          <p:nvPr/>
        </p:nvSpPr>
        <p:spPr>
          <a:xfrm>
            <a:off x="4202177" y="1550288"/>
            <a:ext cx="3987529" cy="21558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fontAlgn="base">
              <a:lnSpc>
                <a:spcPts val="2300"/>
              </a:lnSpc>
              <a:spcBef>
                <a:spcPct val="0"/>
              </a:spcBef>
              <a:spcAft>
                <a:spcPct val="0"/>
              </a:spcAft>
              <a:buFont typeface="Wingdings" panose="05000000000000000000" pitchFamily="2" charset="2"/>
              <a:buChar char="u"/>
            </a:pPr>
            <a:r>
              <a:rPr lang="en-US" altLang="zh-CN" sz="1600" dirty="0">
                <a:latin typeface="+mn-ea"/>
                <a:cs typeface="宋体" panose="02010600030101010101" pitchFamily="2" charset="-122"/>
              </a:rPr>
              <a:t>Linux</a:t>
            </a:r>
            <a:r>
              <a:rPr lang="zh-CN" altLang="en-US" sz="1600" dirty="0">
                <a:latin typeface="+mn-ea"/>
                <a:cs typeface="宋体" panose="02010600030101010101" pitchFamily="2" charset="-122"/>
              </a:rPr>
              <a:t>同时支持</a:t>
            </a:r>
            <a:r>
              <a:rPr lang="en-US" altLang="zh-CN" sz="1600" dirty="0">
                <a:latin typeface="+mn-ea"/>
                <a:cs typeface="宋体" panose="02010600030101010101" pitchFamily="2" charset="-122"/>
              </a:rPr>
              <a:t>PLC</a:t>
            </a:r>
            <a:r>
              <a:rPr lang="zh-CN" altLang="en-US" sz="1600" dirty="0">
                <a:latin typeface="+mn-ea"/>
                <a:cs typeface="宋体" panose="02010600030101010101" pitchFamily="2" charset="-122"/>
              </a:rPr>
              <a:t>运行与上位机程序运行，且进行数据交互，并符合通讯效率要求；</a:t>
            </a:r>
          </a:p>
          <a:p>
            <a:pPr marL="285750" lvl="0" indent="-285750" fontAlgn="base">
              <a:lnSpc>
                <a:spcPts val="2300"/>
              </a:lnSpc>
              <a:spcBef>
                <a:spcPct val="0"/>
              </a:spcBef>
              <a:spcAft>
                <a:spcPct val="0"/>
              </a:spcAft>
              <a:buFont typeface="Wingdings" panose="05000000000000000000" pitchFamily="2" charset="2"/>
              <a:buChar char="u"/>
            </a:pPr>
            <a:r>
              <a:rPr lang="zh-CN" altLang="en-US" sz="1600" dirty="0">
                <a:latin typeface="+mn-ea"/>
                <a:cs typeface="宋体" panose="02010600030101010101" pitchFamily="2" charset="-122"/>
              </a:rPr>
              <a:t>读写数据分离，不能相互干涉；</a:t>
            </a:r>
          </a:p>
          <a:p>
            <a:pPr marL="285750" lvl="0" indent="-285750" fontAlgn="base">
              <a:lnSpc>
                <a:spcPts val="2300"/>
              </a:lnSpc>
              <a:spcBef>
                <a:spcPct val="0"/>
              </a:spcBef>
              <a:spcAft>
                <a:spcPct val="0"/>
              </a:spcAft>
              <a:buFont typeface="Wingdings" panose="05000000000000000000" pitchFamily="2" charset="2"/>
              <a:buChar char="u"/>
            </a:pPr>
            <a:r>
              <a:rPr lang="zh-CN" altLang="en-US" sz="1600" dirty="0">
                <a:latin typeface="+mn-ea"/>
                <a:cs typeface="宋体" panose="02010600030101010101" pitchFamily="2" charset="-122"/>
              </a:rPr>
              <a:t>上位与</a:t>
            </a:r>
            <a:r>
              <a:rPr lang="en-US" altLang="zh-CN" sz="1600" dirty="0">
                <a:latin typeface="+mn-ea"/>
                <a:cs typeface="宋体" panose="02010600030101010101" pitchFamily="2" charset="-122"/>
              </a:rPr>
              <a:t>PLC</a:t>
            </a:r>
            <a:r>
              <a:rPr lang="zh-CN" altLang="en-US" sz="1600" dirty="0">
                <a:latin typeface="+mn-ea"/>
                <a:cs typeface="宋体" panose="02010600030101010101" pitchFamily="2" charset="-122"/>
              </a:rPr>
              <a:t>相互读写捞取数据不能有误，否则会影响小车运行效率，或出现指令无法生效的情况。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02</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8" name="文本框 7"/>
          <p:cNvSpPr txBox="1"/>
          <p:nvPr/>
        </p:nvSpPr>
        <p:spPr>
          <a:xfrm>
            <a:off x="777152" y="52100"/>
            <a:ext cx="4572000" cy="369332"/>
          </a:xfrm>
          <a:prstGeom prst="rect">
            <a:avLst/>
          </a:prstGeom>
          <a:noFill/>
        </p:spPr>
        <p:txBody>
          <a:bodyPr wrap="square">
            <a:spAutoFit/>
          </a:bodyPr>
          <a:lstStyle/>
          <a:p>
            <a:pPr>
              <a:defRPr/>
            </a:pPr>
            <a:r>
              <a:rPr lang="zh-CN" altLang="en-US"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客户现有方案及痛点</a:t>
            </a:r>
          </a:p>
        </p:txBody>
      </p:sp>
      <p:sp>
        <p:nvSpPr>
          <p:cNvPr id="2" name="文本框 1"/>
          <p:cNvSpPr txBox="1"/>
          <p:nvPr/>
        </p:nvSpPr>
        <p:spPr>
          <a:xfrm>
            <a:off x="972820" y="1214755"/>
            <a:ext cx="6711315" cy="1198880"/>
          </a:xfrm>
          <a:prstGeom prst="rect">
            <a:avLst/>
          </a:prstGeom>
          <a:noFill/>
        </p:spPr>
        <p:txBody>
          <a:bodyPr wrap="square" rtlCol="0">
            <a:spAutoFit/>
          </a:bodyPr>
          <a:lstStyle/>
          <a:p>
            <a:r>
              <a:rPr lang="zh-CN" altLang="en-US" sz="1800"/>
              <a:t>客户原有方案为</a:t>
            </a:r>
            <a:r>
              <a:rPr lang="en-US" altLang="zh-CN" sz="1800"/>
              <a:t>Windows+</a:t>
            </a:r>
            <a:r>
              <a:rPr lang="zh-CN" altLang="en-US" sz="1800"/>
              <a:t>控制卡的方案，现在受终端影响要换</a:t>
            </a:r>
            <a:r>
              <a:rPr lang="en-US" altLang="zh-CN" sz="1800"/>
              <a:t>Linux</a:t>
            </a:r>
            <a:r>
              <a:rPr lang="zh-CN" altLang="en-US" sz="1800"/>
              <a:t>开源操作系统，硬件可用空间很小。</a:t>
            </a:r>
          </a:p>
          <a:p>
            <a:r>
              <a:rPr lang="zh-CN" altLang="en-US" sz="1800"/>
              <a:t>未来受国际环境与形势的影响，切换</a:t>
            </a:r>
            <a:r>
              <a:rPr lang="en-US" altLang="zh-CN" sz="1800"/>
              <a:t>Linux</a:t>
            </a:r>
            <a:r>
              <a:rPr lang="zh-CN" altLang="en-US" sz="1800"/>
              <a:t>开源操作系统与</a:t>
            </a:r>
            <a:r>
              <a:rPr lang="en-US" altLang="zh-CN" sz="1800"/>
              <a:t>PLC</a:t>
            </a:r>
            <a:r>
              <a:rPr lang="zh-CN" altLang="en-US" sz="1800"/>
              <a:t>运动控制的需求可能会逐渐增加。</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01</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4" name="矩形 3"/>
          <p:cNvSpPr/>
          <p:nvPr>
            <p:custDataLst>
              <p:tags r:id="rId3"/>
            </p:custDataLst>
          </p:nvPr>
        </p:nvSpPr>
        <p:spPr>
          <a:xfrm>
            <a:off x="-1764704" y="341330"/>
            <a:ext cx="6930157" cy="369332"/>
          </a:xfrm>
          <a:prstGeom prst="rect">
            <a:avLst/>
          </a:prstGeom>
        </p:spPr>
        <p:txBody>
          <a:bodyPr wrap="square">
            <a:spAutoFit/>
          </a:bodyPr>
          <a:lstStyle/>
          <a:p>
            <a:pPr algn="ctr">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项目需求分析</a:t>
            </a:r>
          </a:p>
        </p:txBody>
      </p:sp>
      <p:sp>
        <p:nvSpPr>
          <p:cNvPr id="3" name="文本框 16"/>
          <p:cNvSpPr txBox="1"/>
          <p:nvPr/>
        </p:nvSpPr>
        <p:spPr>
          <a:xfrm>
            <a:off x="954295" y="1004713"/>
            <a:ext cx="2803105"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t>交互内容要求：</a:t>
            </a:r>
          </a:p>
        </p:txBody>
      </p:sp>
      <p:sp>
        <p:nvSpPr>
          <p:cNvPr id="5" name="矩形 4"/>
          <p:cNvSpPr/>
          <p:nvPr/>
        </p:nvSpPr>
        <p:spPr>
          <a:xfrm>
            <a:off x="4202177" y="1004713"/>
            <a:ext cx="2827715"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t>关键技术控制要求和难点；</a:t>
            </a:r>
            <a:endParaRPr lang="en-US" altLang="zh-CN" b="1" dirty="0"/>
          </a:p>
        </p:txBody>
      </p:sp>
      <p:sp>
        <p:nvSpPr>
          <p:cNvPr id="6" name="矩形 5"/>
          <p:cNvSpPr/>
          <p:nvPr/>
        </p:nvSpPr>
        <p:spPr>
          <a:xfrm>
            <a:off x="4202430" y="1550035"/>
            <a:ext cx="3987800" cy="1631950"/>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fontAlgn="base">
              <a:lnSpc>
                <a:spcPts val="2300"/>
              </a:lnSpc>
              <a:spcBef>
                <a:spcPct val="0"/>
              </a:spcBef>
              <a:spcAft>
                <a:spcPct val="0"/>
              </a:spcAft>
              <a:buFont typeface="Wingdings" panose="05000000000000000000" pitchFamily="2" charset="2"/>
              <a:buChar char="u"/>
            </a:pPr>
            <a:r>
              <a:rPr lang="zh-CN" altLang="en-US" sz="1600" dirty="0">
                <a:latin typeface="+mn-ea"/>
                <a:cs typeface="Times New Roman" panose="02020603050405020304" pitchFamily="18" charset="0"/>
              </a:rPr>
              <a:t>通过交互的方式来进行不同伺服的</a:t>
            </a:r>
            <a:r>
              <a:rPr lang="en-US" altLang="zh-CN" sz="1600" dirty="0">
                <a:latin typeface="+mn-ea"/>
                <a:cs typeface="Times New Roman" panose="02020603050405020304" pitchFamily="18" charset="0"/>
              </a:rPr>
              <a:t>PDO</a:t>
            </a:r>
            <a:r>
              <a:rPr lang="zh-CN" altLang="en-US" sz="1600" dirty="0">
                <a:latin typeface="+mn-ea"/>
                <a:cs typeface="Times New Roman" panose="02020603050405020304" pitchFamily="18" charset="0"/>
              </a:rPr>
              <a:t>的实时获取及写入；</a:t>
            </a:r>
            <a:endParaRPr lang="zh-CN" altLang="en-US" sz="1600" dirty="0">
              <a:latin typeface="+mn-ea"/>
              <a:cs typeface="宋体" panose="02010600030101010101" pitchFamily="2" charset="-122"/>
            </a:endParaRPr>
          </a:p>
          <a:p>
            <a:pPr marL="285750" lvl="0" indent="-285750" eaLnBrk="0" fontAlgn="base" hangingPunct="0">
              <a:lnSpc>
                <a:spcPts val="2300"/>
              </a:lnSpc>
              <a:spcBef>
                <a:spcPct val="0"/>
              </a:spcBef>
              <a:spcAft>
                <a:spcPct val="0"/>
              </a:spcAft>
              <a:buFont typeface="Wingdings" panose="05000000000000000000" pitchFamily="2" charset="2"/>
              <a:buChar char="u"/>
            </a:pPr>
            <a:r>
              <a:rPr lang="zh-CN" altLang="en-US" sz="1600" dirty="0">
                <a:latin typeface="+mn-ea"/>
                <a:cs typeface="Times New Roman" panose="02020603050405020304" pitchFamily="18" charset="0"/>
              </a:rPr>
              <a:t>双方共享内存位置的对齐，大小的统一，信号之间的交互；</a:t>
            </a:r>
            <a:endParaRPr lang="zh-CN" altLang="en-US" sz="1600" dirty="0">
              <a:latin typeface="+mn-ea"/>
              <a:cs typeface="宋体" panose="02010600030101010101" pitchFamily="2" charset="-122"/>
            </a:endParaRPr>
          </a:p>
          <a:p>
            <a:pPr marL="285750" lvl="0" indent="-285750" eaLnBrk="0" fontAlgn="base" hangingPunct="0">
              <a:lnSpc>
                <a:spcPts val="2300"/>
              </a:lnSpc>
              <a:spcBef>
                <a:spcPct val="0"/>
              </a:spcBef>
              <a:spcAft>
                <a:spcPct val="0"/>
              </a:spcAft>
              <a:buFont typeface="Wingdings" panose="05000000000000000000" pitchFamily="2" charset="2"/>
              <a:buChar char="u"/>
            </a:pPr>
            <a:r>
              <a:rPr lang="zh-CN" altLang="en-US" sz="1600" dirty="0">
                <a:latin typeface="+mn-ea"/>
                <a:cs typeface="Times New Roman" panose="02020603050405020304" pitchFamily="18" charset="0"/>
              </a:rPr>
              <a:t>运行过程中，运动模式的切换速度变化以及位置变化的处理；</a:t>
            </a:r>
            <a:endParaRPr lang="zh-CN" altLang="en-US" sz="1600" dirty="0">
              <a:latin typeface="+mn-ea"/>
              <a:cs typeface="宋体" panose="02010600030101010101" pitchFamily="2" charset="-122"/>
            </a:endParaRPr>
          </a:p>
        </p:txBody>
      </p:sp>
      <p:pic>
        <p:nvPicPr>
          <p:cNvPr id="7" name="图片 6"/>
          <p:cNvPicPr>
            <a:picLocks noChangeAspect="1"/>
          </p:cNvPicPr>
          <p:nvPr/>
        </p:nvPicPr>
        <p:blipFill>
          <a:blip r:embed="rId5"/>
          <a:srcRect b="46005"/>
          <a:stretch>
            <a:fillRect/>
          </a:stretch>
        </p:blipFill>
        <p:spPr>
          <a:xfrm>
            <a:off x="0" y="1347470"/>
            <a:ext cx="3504565" cy="1296035"/>
          </a:xfrm>
          <a:prstGeom prst="rect">
            <a:avLst/>
          </a:prstGeom>
        </p:spPr>
      </p:pic>
      <p:pic>
        <p:nvPicPr>
          <p:cNvPr id="8" name="图片 7"/>
          <p:cNvPicPr>
            <a:picLocks noChangeAspect="1"/>
          </p:cNvPicPr>
          <p:nvPr/>
        </p:nvPicPr>
        <p:blipFill>
          <a:blip r:embed="rId6"/>
          <a:stretch>
            <a:fillRect/>
          </a:stretch>
        </p:blipFill>
        <p:spPr>
          <a:xfrm>
            <a:off x="0" y="2643505"/>
            <a:ext cx="3527425" cy="17132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userDrawn="1">
            <p:custDataLst>
              <p:tags r:id="rId1"/>
            </p:custDataLst>
          </p:nvPr>
        </p:nvSpPr>
        <p:spPr>
          <a:xfrm>
            <a:off x="311727" y="0"/>
            <a:ext cx="529937" cy="96635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
            </p:custDataLst>
          </p:nvPr>
        </p:nvSpPr>
        <p:spPr>
          <a:xfrm>
            <a:off x="410860" y="402506"/>
            <a:ext cx="353344" cy="353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500" dirty="0">
                <a:solidFill>
                  <a:srgbClr val="980E1B"/>
                </a:solidFill>
                <a:latin typeface="思源黑体" panose="020B0500000000000000" pitchFamily="34" charset="-122"/>
                <a:ea typeface="思源黑体" panose="020B0500000000000000" pitchFamily="34" charset="-122"/>
              </a:rPr>
              <a:t>02</a:t>
            </a:r>
            <a:endParaRPr lang="zh-CN" altLang="en-US" sz="1500" dirty="0">
              <a:solidFill>
                <a:srgbClr val="980E1B"/>
              </a:solidFill>
              <a:latin typeface="思源黑体" panose="020B0500000000000000" pitchFamily="34" charset="-122"/>
              <a:ea typeface="思源黑体" panose="020B0500000000000000" pitchFamily="34" charset="-122"/>
            </a:endParaRPr>
          </a:p>
        </p:txBody>
      </p:sp>
      <p:sp>
        <p:nvSpPr>
          <p:cNvPr id="3" name="文本框 2"/>
          <p:cNvSpPr txBox="1"/>
          <p:nvPr/>
        </p:nvSpPr>
        <p:spPr>
          <a:xfrm>
            <a:off x="841142" y="123476"/>
            <a:ext cx="11952489" cy="15995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凌臣采用方案</a:t>
            </a:r>
            <a:endParaRPr lang="en-US" altLang="zh-CN"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1600" dirty="0"/>
          </a:p>
          <a:p>
            <a:endParaRPr lang="zh-CN" altLang="en-US" sz="1600" dirty="0">
              <a:solidFill>
                <a:srgbClr val="FF0000"/>
              </a:solidFill>
            </a:endParaRPr>
          </a:p>
          <a:p>
            <a:endParaRPr lang="zh-CN" altLang="en-US" sz="1600" dirty="0">
              <a:solidFill>
                <a:srgbClr val="FF0000"/>
              </a:solidFill>
            </a:endParaRPr>
          </a:p>
          <a:p>
            <a:endParaRPr lang="en-US" altLang="zh-CN" sz="1600" dirty="0">
              <a:solidFill>
                <a:srgbClr val="FF0000"/>
              </a:solidFill>
            </a:endParaRPr>
          </a:p>
          <a:p>
            <a:r>
              <a:rPr lang="en-US" altLang="zh-CN" sz="1600" dirty="0"/>
              <a:t>      </a:t>
            </a:r>
          </a:p>
        </p:txBody>
      </p:sp>
      <p:sp>
        <p:nvSpPr>
          <p:cNvPr id="5" name="文本框 4">
            <a:extLst>
              <a:ext uri="{FF2B5EF4-FFF2-40B4-BE49-F238E27FC236}">
                <a16:creationId xmlns:a16="http://schemas.microsoft.com/office/drawing/2014/main" id="{104D119A-1825-11C0-D4AE-1D5D0BD5042D}"/>
              </a:ext>
            </a:extLst>
          </p:cNvPr>
          <p:cNvSpPr txBox="1"/>
          <p:nvPr/>
        </p:nvSpPr>
        <p:spPr>
          <a:xfrm>
            <a:off x="841142" y="553926"/>
            <a:ext cx="3481560" cy="369332"/>
          </a:xfrm>
          <a:prstGeom prst="rect">
            <a:avLst/>
          </a:prstGeom>
          <a:noFill/>
        </p:spPr>
        <p:txBody>
          <a:bodyPr wrap="square" rtlCol="0">
            <a:spAutoFit/>
          </a:bodyPr>
          <a:lstStyle/>
          <a:p>
            <a:r>
              <a:rPr lang="zh-CN" altLang="en-US" b="1" dirty="0"/>
              <a:t>定制化算控一体双域控制器</a:t>
            </a:r>
          </a:p>
        </p:txBody>
      </p:sp>
      <p:sp>
        <p:nvSpPr>
          <p:cNvPr id="10" name="文本框 9">
            <a:extLst>
              <a:ext uri="{FF2B5EF4-FFF2-40B4-BE49-F238E27FC236}">
                <a16:creationId xmlns:a16="http://schemas.microsoft.com/office/drawing/2014/main" id="{61176CCB-E777-04E5-11BD-A439729D5C2A}"/>
              </a:ext>
            </a:extLst>
          </p:cNvPr>
          <p:cNvSpPr txBox="1"/>
          <p:nvPr/>
        </p:nvSpPr>
        <p:spPr>
          <a:xfrm>
            <a:off x="764204" y="923259"/>
            <a:ext cx="8196022" cy="1569660"/>
          </a:xfrm>
          <a:prstGeom prst="rect">
            <a:avLst/>
          </a:prstGeom>
          <a:noFill/>
        </p:spPr>
        <p:txBody>
          <a:bodyPr wrap="square" rtlCol="0">
            <a:spAutoFit/>
          </a:bodyPr>
          <a:lstStyle/>
          <a:p>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为了保证</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Ubuntu</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的开放性以及控制实时性，在同一个</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CPU</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硬件平台上运行</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Linux</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双内核（桌面版</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Linux</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内核</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实时内核），实时与非实时域可根据现场使用场景分配硬件资源，保证系统的实施性。</a:t>
            </a:r>
            <a:endPar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endParaRPr>
          </a:p>
          <a:p>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相对于传统的</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PLC+</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工控机等不同产品形态，该产品通过通讯交互方式，双域可通过共享内存建立读写数据实现数据高速交互，数据所见所得。桌面版</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Linux</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内核崩溃不影响实时核</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PLC</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正常工作，达到内核隔离的功能。</a:t>
            </a:r>
          </a:p>
        </p:txBody>
      </p:sp>
      <p:pic>
        <p:nvPicPr>
          <p:cNvPr id="12" name="图片 11" descr="图示&#10;&#10;AI 生成的内容可能不正确。">
            <a:extLst>
              <a:ext uri="{FF2B5EF4-FFF2-40B4-BE49-F238E27FC236}">
                <a16:creationId xmlns:a16="http://schemas.microsoft.com/office/drawing/2014/main" id="{29E1FC43-084A-933A-38BB-086300436AD2}"/>
              </a:ext>
            </a:extLst>
          </p:cNvPr>
          <p:cNvPicPr>
            <a:picLocks noChangeAspect="1"/>
          </p:cNvPicPr>
          <p:nvPr/>
        </p:nvPicPr>
        <p:blipFill>
          <a:blip r:embed="rId4"/>
          <a:stretch>
            <a:fillRect/>
          </a:stretch>
        </p:blipFill>
        <p:spPr>
          <a:xfrm>
            <a:off x="2682248" y="2571750"/>
            <a:ext cx="3779503" cy="1484526"/>
          </a:xfrm>
          <a:prstGeom prst="rect">
            <a:avLst/>
          </a:prstGeom>
        </p:spPr>
      </p:pic>
      <p:pic>
        <p:nvPicPr>
          <p:cNvPr id="14" name="图片 13" descr="电子器材&#10;&#10;AI 生成的内容可能不正确。">
            <a:extLst>
              <a:ext uri="{FF2B5EF4-FFF2-40B4-BE49-F238E27FC236}">
                <a16:creationId xmlns:a16="http://schemas.microsoft.com/office/drawing/2014/main" id="{392AC16C-A2D6-B942-AAC3-80130EFAF52D}"/>
              </a:ext>
            </a:extLst>
          </p:cNvPr>
          <p:cNvPicPr>
            <a:picLocks noChangeAspect="1"/>
          </p:cNvPicPr>
          <p:nvPr/>
        </p:nvPicPr>
        <p:blipFill>
          <a:blip r:embed="rId5"/>
          <a:stretch>
            <a:fillRect/>
          </a:stretch>
        </p:blipFill>
        <p:spPr>
          <a:xfrm>
            <a:off x="6588224" y="3579862"/>
            <a:ext cx="1066040" cy="1340164"/>
          </a:xfrm>
          <a:prstGeom prst="rect">
            <a:avLst/>
          </a:prstGeom>
        </p:spPr>
      </p:pic>
      <p:sp>
        <p:nvSpPr>
          <p:cNvPr id="15" name="矩形 14">
            <a:extLst>
              <a:ext uri="{FF2B5EF4-FFF2-40B4-BE49-F238E27FC236}">
                <a16:creationId xmlns:a16="http://schemas.microsoft.com/office/drawing/2014/main" id="{DAA1CEF0-BAAE-1400-0A3E-30EC160814E1}"/>
              </a:ext>
            </a:extLst>
          </p:cNvPr>
          <p:cNvSpPr/>
          <p:nvPr/>
        </p:nvSpPr>
        <p:spPr>
          <a:xfrm>
            <a:off x="2682248" y="4227934"/>
            <a:ext cx="3761960" cy="216024"/>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dirty="0"/>
              <a:t>硬件平台</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U1NzdkYmY2NzA3ZjgxNTA1OWJkOTM4NjkzOGUxMzkifQ=="/>
  <p:tag name="KSO_WPP_MARK_KEY" val="f0655fd2-e003-42df-8881-31b758c85948"/>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194.02874015748034,&quot;left&quot;:310.6504724409449,&quot;top&quot;:44.36086614173228,&quot;width&quot;:287.2474803149606}"/>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194.02874015748034,&quot;left&quot;:310.6504724409449,&quot;top&quot;:44.36086614173228,&quot;width&quot;:287.2474803149606}"/>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TABLE_ENDDRAG_ORIGIN_RECT" val="630*123"/>
  <p:tag name="TABLE_ENDDRAG_RECT" val="59*172*630*123"/>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PA" val="v3.2.0"/>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PA" val="v3.2.0"/>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194.02874015748034,&quot;left&quot;:310.6504724409449,&quot;top&quot;:44.36086614173228,&quot;width&quot;:287.2474803149606}"/>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194.02874015748034,&quot;left&quot;:310.6504724409449,&quot;top&quot;:44.36086614173228,&quot;width&quot;:287.2474803149606}"/>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94.02874015748034,&quot;left&quot;:310.6504724409449,&quot;top&quot;:44.36086614173228,&quot;width&quot;:287.247480314960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思源黑体 CN Bold"/>
        <a:ea typeface="思源黑体 CN Normal"/>
        <a:cs typeface=""/>
      </a:majorFont>
      <a:minorFont>
        <a:latin typeface="思源黑体 CN Regular"/>
        <a:ea typeface="思源黑体 CN Norm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67843"/>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1162</Words>
  <Application>Microsoft Office PowerPoint</Application>
  <PresentationFormat>全屏显示(16:9)</PresentationFormat>
  <Paragraphs>133</Paragraphs>
  <Slides>23</Slides>
  <Notes>1</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Arial Unicode MS</vt:lpstr>
      <vt:lpstr>思源黑体</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肖庆林</dc:creator>
  <cp:lastModifiedBy>TOBY LEE</cp:lastModifiedBy>
  <cp:revision>2207</cp:revision>
  <dcterms:created xsi:type="dcterms:W3CDTF">2021-12-13T04:49:00Z</dcterms:created>
  <dcterms:modified xsi:type="dcterms:W3CDTF">2026-01-07T11:28:57Z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1E2051857BAA4378A1950836D50648A6_13</vt:lpwstr>
  </property>
  <property fmtid="{D5CDD505-2E9C-101B-9397-08002B2CF9AE}" pid="3" name="KSOProductBuildVer">
    <vt:lpwstr>2052-12.1.0.24034</vt:lpwstr>
  </property>
</Properties>
</file>