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1587" r:id="rId3"/>
    <p:sldId id="392" r:id="rId4"/>
    <p:sldId id="1770" r:id="rId5"/>
    <p:sldId id="1809" r:id="rId6"/>
    <p:sldId id="1834" r:id="rId8"/>
    <p:sldId id="1848" r:id="rId9"/>
    <p:sldId id="1771" r:id="rId10"/>
    <p:sldId id="1816" r:id="rId11"/>
    <p:sldId id="1837" r:id="rId12"/>
    <p:sldId id="1836" r:id="rId13"/>
    <p:sldId id="1818" r:id="rId14"/>
    <p:sldId id="1838" r:id="rId15"/>
    <p:sldId id="1825" r:id="rId16"/>
    <p:sldId id="1840" r:id="rId17"/>
    <p:sldId id="1841" r:id="rId18"/>
    <p:sldId id="1849" r:id="rId19"/>
    <p:sldId id="1842" r:id="rId20"/>
    <p:sldId id="1845" r:id="rId21"/>
    <p:sldId id="1850" r:id="rId22"/>
    <p:sldId id="1851" r:id="rId23"/>
    <p:sldId id="1843" r:id="rId24"/>
    <p:sldId id="1846" r:id="rId25"/>
    <p:sldId id="1594" r:id="rId26"/>
  </p:sldIdLst>
  <p:sldSz cx="9144000" cy="5143500" type="screen16x9"/>
  <p:notesSz cx="7099300" cy="10234295"/>
  <p:custDataLst>
    <p:tags r:id="rId3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sis" initials="l" lastIdx="3" clrIdx="0"/>
  <p:cmAuthor id="3" name="作者" initials="A" lastIdx="0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CCF"/>
    <a:srgbClr val="7EC35A"/>
    <a:srgbClr val="78C040"/>
    <a:srgbClr val="028DCF"/>
    <a:srgbClr val="F6F6F6"/>
    <a:srgbClr val="202630"/>
    <a:srgbClr val="77BF43"/>
    <a:srgbClr val="64B79E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95" autoAdjust="0"/>
    <p:restoredTop sz="96261" autoAdjust="0"/>
  </p:normalViewPr>
  <p:slideViewPr>
    <p:cSldViewPr showGuides="1">
      <p:cViewPr varScale="1">
        <p:scale>
          <a:sx n="146" d="100"/>
          <a:sy n="146" d="100"/>
        </p:scale>
        <p:origin x="450" y="114"/>
      </p:cViewPr>
      <p:guideLst>
        <p:guide orient="horz" pos="162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07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26C39E3-8B35-45E3-BC29-94A677D6CB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A07EF41-3694-421D-B7BE-BF93C347822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215" y="4731385"/>
            <a:ext cx="15544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400-036-0876</a:t>
            </a:r>
            <a:endParaRPr lang="en-US" altLang="zh-CN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0"/>
            <a:ext cx="8143875" cy="771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128492" y="4829175"/>
            <a:ext cx="1352193" cy="161925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95301" y="4829175"/>
            <a:ext cx="2994128" cy="161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43089" y="4829175"/>
            <a:ext cx="1996086" cy="161925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 flipV="1">
            <a:off x="107242" y="4921425"/>
            <a:ext cx="3250004" cy="165538"/>
            <a:chOff x="7858662" y="362607"/>
            <a:chExt cx="4333338" cy="220717"/>
          </a:xfrm>
        </p:grpSpPr>
        <p:sp>
          <p:nvSpPr>
            <p:cNvPr id="9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EC9CC9A-691B-F94B-9DD0-B59C4F8D243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34CBF0F-8388-3A4F-87D9-F297F67C7EF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13460" y="1357000"/>
            <a:ext cx="8317083" cy="2642576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13995" indent="-213995" algn="ctr">
              <a:buNone/>
              <a:defRPr lang="de-DE" dirty="0"/>
            </a:lvl1pPr>
          </a:lstStyle>
          <a:p>
            <a:r>
              <a:rPr lang="zh-CN" altLang="en-US" noProof="0" dirty="0"/>
              <a:t>请插入图片</a:t>
            </a:r>
            <a:endParaRPr lang="en-US" noProof="0" dirty="0"/>
          </a:p>
        </p:txBody>
      </p:sp>
      <p:sp>
        <p:nvSpPr>
          <p:cNvPr id="36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12010" y="685957"/>
            <a:ext cx="8317082" cy="4858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>
            <a:lvl1pPr>
              <a:defRPr lang="en-US" sz="2100" b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defTabSz="815975">
              <a:lnSpc>
                <a:spcPct val="130000"/>
              </a:lnSpc>
            </a:pPr>
            <a:r>
              <a:rPr lang="zh-CN" altLang="en-US" noProof="0" dirty="0"/>
              <a:t>请插入幻灯片主题</a:t>
            </a:r>
            <a:endParaRPr lang="en-US" noProof="0" dirty="0"/>
          </a:p>
        </p:txBody>
      </p:sp>
      <p:sp>
        <p:nvSpPr>
          <p:cNvPr id="3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413460" y="4083173"/>
            <a:ext cx="5373699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图片备注</a:t>
            </a:r>
            <a:endParaRPr lang="de-DE" dirty="0"/>
          </a:p>
        </p:txBody>
      </p:sp>
      <p:sp>
        <p:nvSpPr>
          <p:cNvPr id="38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412009" y="4568562"/>
            <a:ext cx="189025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</a:fld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20320"/>
            <a:ext cx="9144000" cy="291592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13202" y="3518144"/>
            <a:ext cx="6046221" cy="0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333856" y="3896588"/>
            <a:ext cx="2576646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地址：</a:t>
            </a:r>
            <a:r>
              <a:rPr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苏州市高新区滨河路625号创业大厦5号楼6楼</a:t>
            </a:r>
            <a:endParaRPr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en-US" altLang="zh-CN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http://www.szpcbase.com/</a:t>
            </a:r>
            <a:endParaRPr lang="en-US" altLang="zh-CN"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334010" y="3667760"/>
            <a:ext cx="230378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苏州市凌臣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采集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计算机有限公司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43124" y="357105"/>
            <a:ext cx="582291" cy="146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74458" y="341329"/>
            <a:ext cx="1143000" cy="189865"/>
          </a:xfrm>
          <a:prstGeom prst="rect">
            <a:avLst/>
          </a:prstGeom>
          <a:noFill/>
        </p:spPr>
        <p:txBody>
          <a:bodyPr wrap="none" lIns="68537" tIns="34268" rIns="68537" bIns="34268">
            <a:spAutoFit/>
          </a:bodyPr>
          <a:lstStyle/>
          <a:p>
            <a:pPr algn="ctr">
              <a:defRPr/>
            </a:pPr>
            <a:r>
              <a:rPr lang="zh-CN" altLang="en-US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 </a:t>
            </a:r>
            <a:r>
              <a:rPr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工业</a:t>
            </a:r>
            <a:r>
              <a:rPr lang="zh-CN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控制</a:t>
            </a:r>
            <a:endParaRPr lang="zh-CN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rcRect l="34731" t="28232" r="32119" b="23267"/>
          <a:stretch>
            <a:fillRect/>
          </a:stretch>
        </p:blipFill>
        <p:spPr>
          <a:xfrm>
            <a:off x="6940550" y="1541145"/>
            <a:ext cx="1105535" cy="153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5870" y="531495"/>
            <a:ext cx="1725930" cy="2656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5600" y="2263140"/>
            <a:ext cx="1643380" cy="1046480"/>
          </a:xfrm>
          <a:prstGeom prst="rect">
            <a:avLst/>
          </a:prstGeom>
        </p:spPr>
      </p:pic>
      <p:pic>
        <p:nvPicPr>
          <p:cNvPr id="17" name="图片 16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1907540" y="1564005"/>
            <a:ext cx="1370330" cy="762635"/>
          </a:xfrm>
          <a:prstGeom prst="rect">
            <a:avLst/>
          </a:prstGeom>
        </p:spPr>
      </p:pic>
      <p:pic>
        <p:nvPicPr>
          <p:cNvPr id="18" name="图片 17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2339340" y="1708150"/>
            <a:ext cx="1327785" cy="739140"/>
          </a:xfrm>
          <a:prstGeom prst="rect">
            <a:avLst/>
          </a:prstGeom>
        </p:spPr>
      </p:pic>
      <p:sp>
        <p:nvSpPr>
          <p:cNvPr id="19" name="AutoShape 4"/>
          <p:cNvSpPr/>
          <p:nvPr userDrawn="1"/>
        </p:nvSpPr>
        <p:spPr bwMode="auto">
          <a:xfrm>
            <a:off x="0" y="843280"/>
            <a:ext cx="5500370" cy="5892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Companies in line with technology</a:t>
            </a:r>
            <a:endParaRPr lang="zh-CN" altLang="en-US" sz="24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" name="图片 19" descr="工控机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5445" y="2433320"/>
            <a:ext cx="1522095" cy="706120"/>
          </a:xfrm>
          <a:prstGeom prst="rect">
            <a:avLst/>
          </a:prstGeom>
        </p:spPr>
      </p:pic>
      <p:pic>
        <p:nvPicPr>
          <p:cNvPr id="21" name="图片 20" descr="PLC-808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6175" y="2544445"/>
            <a:ext cx="320040" cy="601345"/>
          </a:xfrm>
          <a:prstGeom prst="rect">
            <a:avLst/>
          </a:prstGeom>
        </p:spPr>
      </p:pic>
      <p:pic>
        <p:nvPicPr>
          <p:cNvPr id="22" name="图片 21" descr="PLC-120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9250" y="2479675"/>
            <a:ext cx="659130" cy="685165"/>
          </a:xfrm>
          <a:prstGeom prst="rect">
            <a:avLst/>
          </a:prstGeom>
        </p:spPr>
      </p:pic>
      <p:pic>
        <p:nvPicPr>
          <p:cNvPr id="23" name="图片 22" descr="PLC-15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82520" y="2479675"/>
            <a:ext cx="728345" cy="640715"/>
          </a:xfrm>
          <a:prstGeom prst="rect">
            <a:avLst/>
          </a:prstGeom>
        </p:spPr>
      </p:pic>
      <p:pic>
        <p:nvPicPr>
          <p:cNvPr id="25" name="图片 24" descr="LC1100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3575" y="2484120"/>
            <a:ext cx="99187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.xml"/><Relationship Id="rId18" Type="http://schemas.openxmlformats.org/officeDocument/2006/relationships/tags" Target="../tags/tag1.xml"/><Relationship Id="rId17" Type="http://schemas.openxmlformats.org/officeDocument/2006/relationships/image" Target="../media/image10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4" name="图片 3" descr="LCT logo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740650" y="195580"/>
            <a:ext cx="1260475" cy="332740"/>
          </a:xfrm>
          <a:prstGeom prst="rect">
            <a:avLst/>
          </a:prstGeom>
        </p:spPr>
      </p:pic>
      <p:grpSp>
        <p:nvGrpSpPr>
          <p:cNvPr id="8194" name="组合 4"/>
          <p:cNvGrpSpPr/>
          <p:nvPr userDrawn="1"/>
        </p:nvGrpSpPr>
        <p:grpSpPr>
          <a:xfrm>
            <a:off x="179706" y="4618355"/>
            <a:ext cx="4792133" cy="41275"/>
            <a:chOff x="286711" y="714104"/>
            <a:chExt cx="4790386" cy="41870"/>
          </a:xfrm>
        </p:grpSpPr>
        <p:cxnSp>
          <p:nvCxnSpPr>
            <p:cNvPr id="6" name="直接连接符 5"/>
            <p:cNvCxnSpPr/>
            <p:nvPr userDrawn="1">
              <p:custDataLst>
                <p:tags r:id="rId18"/>
              </p:custDataLst>
            </p:nvPr>
          </p:nvCxnSpPr>
          <p:spPr>
            <a:xfrm>
              <a:off x="286711" y="714104"/>
              <a:ext cx="4790386" cy="0"/>
            </a:xfrm>
            <a:prstGeom prst="line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 userDrawn="1">
              <p:custDataLst>
                <p:tags r:id="rId19"/>
              </p:custDataLst>
            </p:nvPr>
          </p:nvCxnSpPr>
          <p:spPr>
            <a:xfrm>
              <a:off x="286711" y="755974"/>
              <a:ext cx="4790386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26" name="文本框 7"/>
          <p:cNvSpPr txBox="1"/>
          <p:nvPr userDrawn="1">
            <p:custDataLst>
              <p:tags r:id="rId20"/>
            </p:custDataLst>
          </p:nvPr>
        </p:nvSpPr>
        <p:spPr>
          <a:xfrm>
            <a:off x="179705" y="4732020"/>
            <a:ext cx="47707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苏州市凌臣采集计算机有限公司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endParaRPr lang="en-US" altLang="zh-CN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8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pn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0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1.png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pn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5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3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tags" Target="../tags/tag86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6.xml"/><Relationship Id="rId4" Type="http://schemas.openxmlformats.org/officeDocument/2006/relationships/image" Target="../media/image10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13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ïṣ1îḍe"/>
          <p:cNvSpPr/>
          <p:nvPr userDrawn="1"/>
        </p:nvSpPr>
        <p:spPr>
          <a:xfrm>
            <a:off x="7308215" y="50800"/>
            <a:ext cx="1727200" cy="6762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7260" y="123825"/>
            <a:ext cx="1667510" cy="494665"/>
          </a:xfrm>
          <a:prstGeom prst="rect">
            <a:avLst/>
          </a:prstGeom>
        </p:spPr>
      </p:pic>
      <p:sp>
        <p:nvSpPr>
          <p:cNvPr id="17409" name="文本框 1"/>
          <p:cNvSpPr txBox="1"/>
          <p:nvPr/>
        </p:nvSpPr>
        <p:spPr>
          <a:xfrm>
            <a:off x="35560" y="220980"/>
            <a:ext cx="5842635" cy="1178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凌臣科技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在水管收卷机上的解决方案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256" y="2211857"/>
            <a:ext cx="2420109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产品线：叶文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 b="21102"/>
          <a:stretch>
            <a:fillRect/>
          </a:stretch>
        </p:blipFill>
        <p:spPr>
          <a:xfrm>
            <a:off x="3419872" y="1131589"/>
            <a:ext cx="5512343" cy="24482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600" y="184358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4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06009" y="2208414"/>
            <a:ext cx="6507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凌臣解决方案及实现过程</a:t>
            </a:r>
            <a:endParaRPr lang="en-US" altLang="zh-CN" sz="3000" dirty="0"/>
          </a:p>
          <a:p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2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方案成果展示，视频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ab3ee4cce53779bd7144d0acc2f21ebd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840" y="843915"/>
            <a:ext cx="6185535" cy="3476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方案成果展示，电控柜凌臣产品图片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920" y="699770"/>
            <a:ext cx="3243580" cy="37985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821690" y="66675"/>
            <a:ext cx="6930390" cy="4616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电气控制方案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785" y="528955"/>
            <a:ext cx="1662430" cy="16624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27855" y="622935"/>
            <a:ext cx="632460" cy="227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chemeClr val="accent6"/>
                </a:solidFill>
              </a:rPr>
              <a:t>PLC</a:t>
            </a:r>
            <a:endParaRPr lang="en-US" altLang="zh-CN" sz="1400" b="1">
              <a:solidFill>
                <a:schemeClr val="accent6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685030" y="1203960"/>
            <a:ext cx="1399540" cy="12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094095" y="894080"/>
            <a:ext cx="1070610" cy="5257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372225" y="1021080"/>
            <a:ext cx="632460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chemeClr val="accent6"/>
                </a:solidFill>
              </a:rPr>
              <a:t>HMI</a:t>
            </a:r>
            <a:endParaRPr lang="en-US" altLang="zh-CN" sz="1400" b="1">
              <a:solidFill>
                <a:schemeClr val="accent6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674235" y="1541780"/>
            <a:ext cx="546100" cy="9582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147945" y="988060"/>
            <a:ext cx="1125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tx1"/>
                </a:solidFill>
              </a:rPr>
              <a:t>ModbusTcp</a:t>
            </a:r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32045" y="1946275"/>
            <a:ext cx="1125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 b="1">
                <a:solidFill>
                  <a:schemeClr val="tx1"/>
                </a:solidFill>
              </a:rPr>
              <a:t>EtherCat</a:t>
            </a:r>
            <a:endParaRPr lang="en-US" sz="1000" b="1">
              <a:solidFill>
                <a:schemeClr val="tx1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139950"/>
            <a:ext cx="1306830" cy="130683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5004435" y="3190875"/>
            <a:ext cx="632460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chemeClr val="accent6"/>
                </a:solidFill>
              </a:rPr>
              <a:t>绕卷轴</a:t>
            </a:r>
            <a:endParaRPr lang="zh-CN" altLang="en-US" sz="1400" b="1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解决方案硬件配置表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itle 6"/>
          <p:cNvSpPr txBox="1"/>
          <p:nvPr>
            <p:custDataLst>
              <p:tags r:id="rId4"/>
            </p:custDataLst>
          </p:nvPr>
        </p:nvSpPr>
        <p:spPr>
          <a:xfrm>
            <a:off x="2995295" y="1263015"/>
            <a:ext cx="3048000" cy="284734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PLC:	LC1004</a:t>
            </a:r>
            <a:endParaRPr lang="en-US" altLang="zh-CN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输入模块：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LC1486*1</a:t>
            </a:r>
            <a:endParaRPr lang="en-US" altLang="zh-CN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输出模块：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LC2486*2</a:t>
            </a:r>
            <a:endParaRPr lang="en-US" altLang="zh-CN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输入输出：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LC1188*1</a:t>
            </a:r>
            <a:endParaRPr lang="en-US" altLang="zh-CN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差分采集：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LC5002*1</a:t>
            </a:r>
            <a:endParaRPr lang="en-US" altLang="zh-CN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伺服：</a:t>
            </a:r>
            <a:r>
              <a:rPr lang="en-US" altLang="zh-CN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LS3E-12RM</a:t>
            </a:r>
            <a:endParaRPr lang="en-US" altLang="zh-CN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解决方案模块设计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695" y="843915"/>
            <a:ext cx="259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转矩、卷径处理：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65" y="123825"/>
            <a:ext cx="4366895" cy="44532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2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解决方案模块设计</a:t>
            </a: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3850" y="1212215"/>
            <a:ext cx="259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分阶段启停方案：</a:t>
            </a:r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535" y="615950"/>
            <a:ext cx="5884545" cy="3929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2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解决方案模块设计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1550" y="771525"/>
            <a:ext cx="259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伺服模式的切换</a:t>
            </a:r>
            <a:r>
              <a:rPr lang="zh-CN" altLang="en-US"/>
              <a:t>：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720" y="628015"/>
            <a:ext cx="4969510" cy="39414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2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解决方案模块设计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1550" y="771525"/>
            <a:ext cx="2590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</a:rPr>
              <a:t>喷码功能块</a:t>
            </a:r>
            <a:r>
              <a:rPr lang="zh-CN" altLang="en-US"/>
              <a:t>：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0"/>
            <a:ext cx="3251835" cy="45967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408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部分运行及参数画面</a:t>
            </a:r>
            <a:endParaRPr 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885" y="755650"/>
            <a:ext cx="6086475" cy="37401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椭圆 10"/>
          <p:cNvSpPr/>
          <p:nvPr>
            <p:custDataLst>
              <p:tags r:id="rId1"/>
            </p:custDataLst>
          </p:nvPr>
        </p:nvSpPr>
        <p:spPr>
          <a:xfrm>
            <a:off x="781855" y="1165050"/>
            <a:ext cx="2715971" cy="2715619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8" rIns="0" bIns="34298" rtlCol="0" anchor="ctr"/>
          <a:lstStyle/>
          <a:p>
            <a:pPr lvl="0" algn="ctr"/>
            <a:r>
              <a:rPr lang="zh-CN" altLang="en-US" sz="2700" dirty="0">
                <a:ln w="1270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目录</a:t>
            </a:r>
            <a:endParaRPr lang="zh-CN" altLang="en-US" sz="2700" dirty="0">
              <a:ln w="12700">
                <a:noFill/>
              </a:ln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cxnSp>
        <p:nvCxnSpPr>
          <p:cNvPr id="17" name="PA_直接连接符 16"/>
          <p:cNvCxnSpPr/>
          <p:nvPr>
            <p:custDataLst>
              <p:tags r:id="rId2"/>
            </p:custDataLst>
          </p:nvPr>
        </p:nvCxnSpPr>
        <p:spPr>
          <a:xfrm flipV="1">
            <a:off x="3774713" y="537285"/>
            <a:ext cx="0" cy="418147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3975897" y="1244574"/>
            <a:ext cx="2001579" cy="646331"/>
            <a:chOff x="1193800" y="3810236"/>
            <a:chExt cx="2223460" cy="717979"/>
          </a:xfrm>
        </p:grpSpPr>
        <p:sp>
          <p:nvSpPr>
            <p:cNvPr id="38" name="矩形 37"/>
            <p:cNvSpPr/>
            <p:nvPr>
              <p:custDataLst>
                <p:tags r:id="rId3"/>
              </p:custDataLst>
            </p:nvPr>
          </p:nvSpPr>
          <p:spPr>
            <a:xfrm>
              <a:off x="2186440" y="3810236"/>
              <a:ext cx="1230820" cy="717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工艺流程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40" name="矩形 39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3975897" y="563383"/>
            <a:ext cx="1995318" cy="371195"/>
            <a:chOff x="1193800" y="3118473"/>
            <a:chExt cx="2216506" cy="412342"/>
          </a:xfrm>
        </p:grpSpPr>
        <p:sp>
          <p:nvSpPr>
            <p:cNvPr id="22" name="矩形 21"/>
            <p:cNvSpPr/>
            <p:nvPr>
              <p:custDataLst>
                <p:tags r:id="rId6"/>
              </p:custDataLst>
            </p:nvPr>
          </p:nvSpPr>
          <p:spPr>
            <a:xfrm>
              <a:off x="2179485" y="3120543"/>
              <a:ext cx="1230821" cy="410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项目概述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193800" y="3118473"/>
              <a:ext cx="984905" cy="379502"/>
              <a:chOff x="791200" y="1398524"/>
              <a:chExt cx="984905" cy="379502"/>
            </a:xfrm>
          </p:grpSpPr>
          <p:sp>
            <p:nvSpPr>
              <p:cNvPr id="24" name="矩形 23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1200" y="1398524"/>
                <a:ext cx="984905" cy="37950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</a:t>
                </a:r>
                <a:endParaRPr lang="zh-CN" altLang="en-US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967945" y="1987103"/>
            <a:ext cx="1074435" cy="369332"/>
            <a:chOff x="1193800" y="3809466"/>
            <a:chExt cx="1193540" cy="410274"/>
          </a:xfrm>
        </p:grpSpPr>
        <p:sp>
          <p:nvSpPr>
            <p:cNvPr id="3" name="矩形 2"/>
            <p:cNvSpPr/>
            <p:nvPr>
              <p:custDataLst>
                <p:tags r:id="rId9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5" name="矩形 4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三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" name="矩形 6"/>
          <p:cNvSpPr/>
          <p:nvPr>
            <p:custDataLst>
              <p:tags r:id="rId12"/>
            </p:custDataLst>
          </p:nvPr>
        </p:nvSpPr>
        <p:spPr>
          <a:xfrm>
            <a:off x="4850900" y="19664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项目需求分析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964061" y="2714224"/>
            <a:ext cx="1074435" cy="369332"/>
            <a:chOff x="1193800" y="3809466"/>
            <a:chExt cx="1193540" cy="410274"/>
          </a:xfrm>
        </p:grpSpPr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12" name="矩形 11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四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4" name="矩形 13"/>
          <p:cNvSpPr/>
          <p:nvPr>
            <p:custDataLst>
              <p:tags r:id="rId16"/>
            </p:custDataLst>
          </p:nvPr>
        </p:nvSpPr>
        <p:spPr>
          <a:xfrm>
            <a:off x="5190486" y="137940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4869481" y="272760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>
            <p:custDataLst>
              <p:tags r:id="rId18"/>
            </p:custDataLst>
          </p:nvPr>
        </p:nvSpPr>
        <p:spPr>
          <a:xfrm>
            <a:off x="4869481" y="2717886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凌臣解决方案及实现过程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945261" y="3372104"/>
            <a:ext cx="1074435" cy="369332"/>
            <a:chOff x="1193800" y="3809466"/>
            <a:chExt cx="1193540" cy="410274"/>
          </a:xfrm>
        </p:grpSpPr>
        <p:sp>
          <p:nvSpPr>
            <p:cNvPr id="30" name="矩形 29"/>
            <p:cNvSpPr/>
            <p:nvPr>
              <p:custDataLst>
                <p:tags r:id="rId19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32" name="矩形 31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五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4" name="矩形 33"/>
          <p:cNvSpPr/>
          <p:nvPr>
            <p:custDataLst>
              <p:tags r:id="rId22"/>
            </p:custDataLst>
          </p:nvPr>
        </p:nvSpPr>
        <p:spPr>
          <a:xfrm>
            <a:off x="4850681" y="338548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>
            <p:custDataLst>
              <p:tags r:id="rId23"/>
            </p:custDataLst>
          </p:nvPr>
        </p:nvSpPr>
        <p:spPr>
          <a:xfrm>
            <a:off x="4850681" y="337576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方案亮点分析及总结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408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部分运行及参数画面</a:t>
            </a:r>
            <a:endParaRPr 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50" y="666115"/>
            <a:ext cx="6315710" cy="38601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600" y="184358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5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06009" y="2208414"/>
            <a:ext cx="6507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方案总结</a:t>
            </a:r>
            <a:endParaRPr lang="en-US" altLang="zh-CN" sz="3000" dirty="0"/>
          </a:p>
          <a:p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方案实施总结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3" name="组合 182"/>
          <p:cNvGrpSpPr/>
          <p:nvPr>
            <p:custDataLst>
              <p:tags r:id="rId4"/>
            </p:custDataLst>
          </p:nvPr>
        </p:nvGrpSpPr>
        <p:grpSpPr>
          <a:xfrm>
            <a:off x="2534920" y="116205"/>
            <a:ext cx="4316095" cy="4430395"/>
            <a:chOff x="3326" y="2176"/>
            <a:chExt cx="7022" cy="7843"/>
          </a:xfrm>
        </p:grpSpPr>
        <p:sp>
          <p:nvSpPr>
            <p:cNvPr id="184" name="矩形 183"/>
            <p:cNvSpPr/>
            <p:nvPr>
              <p:custDataLst>
                <p:tags r:id="rId5"/>
              </p:custDataLst>
            </p:nvPr>
          </p:nvSpPr>
          <p:spPr>
            <a:xfrm>
              <a:off x="3566" y="2422"/>
              <a:ext cx="6542" cy="7348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85" name="组合 184"/>
            <p:cNvGrpSpPr/>
            <p:nvPr>
              <p:custDataLst>
                <p:tags r:id="rId6"/>
              </p:custDataLst>
            </p:nvPr>
          </p:nvGrpSpPr>
          <p:grpSpPr>
            <a:xfrm>
              <a:off x="3326" y="2182"/>
              <a:ext cx="7022" cy="7828"/>
              <a:chOff x="4105275" y="2075815"/>
              <a:chExt cx="3987800" cy="2844800"/>
            </a:xfrm>
          </p:grpSpPr>
          <p:cxnSp>
            <p:nvCxnSpPr>
              <p:cNvPr id="186" name="直接连接符 185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4257675" y="20758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7051675" y="20758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7051675" y="49206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4257675" y="4920615"/>
                <a:ext cx="889007" cy="0"/>
              </a:xfrm>
              <a:prstGeom prst="line">
                <a:avLst/>
              </a:prstGeom>
              <a:ln w="12700">
                <a:solidFill>
                  <a:srgbClr val="4040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4105275" y="2479675"/>
                <a:ext cx="0" cy="189992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8093075" y="2479040"/>
                <a:ext cx="0" cy="189992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2" name="矩形 191"/>
            <p:cNvSpPr/>
            <p:nvPr>
              <p:custDataLst>
                <p:tags r:id="rId13"/>
              </p:custDataLst>
            </p:nvPr>
          </p:nvSpPr>
          <p:spPr>
            <a:xfrm>
              <a:off x="3337" y="2176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3" name="矩形 192"/>
            <p:cNvSpPr/>
            <p:nvPr>
              <p:custDataLst>
                <p:tags r:id="rId14"/>
              </p:custDataLst>
            </p:nvPr>
          </p:nvSpPr>
          <p:spPr>
            <a:xfrm>
              <a:off x="10108" y="2176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4" name="矩形 193"/>
            <p:cNvSpPr/>
            <p:nvPr>
              <p:custDataLst>
                <p:tags r:id="rId15"/>
              </p:custDataLst>
            </p:nvPr>
          </p:nvSpPr>
          <p:spPr>
            <a:xfrm>
              <a:off x="3337" y="9779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95" name="矩形 194"/>
            <p:cNvSpPr/>
            <p:nvPr>
              <p:custDataLst>
                <p:tags r:id="rId16"/>
              </p:custDataLst>
            </p:nvPr>
          </p:nvSpPr>
          <p:spPr>
            <a:xfrm>
              <a:off x="10108" y="9779"/>
              <a:ext cx="233" cy="24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96" name="Title 6"/>
          <p:cNvSpPr txBox="1"/>
          <p:nvPr>
            <p:custDataLst>
              <p:tags r:id="rId17"/>
            </p:custDataLst>
          </p:nvPr>
        </p:nvSpPr>
        <p:spPr>
          <a:xfrm>
            <a:off x="2798459" y="411967"/>
            <a:ext cx="3752850" cy="366204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本绕卷设备主要为伺服扭矩模式的应用，通过计算实时卷径，再根据设定的张力等参数，计算出所需的扭矩，让绕卷保持恒线速度。</a:t>
            </a:r>
            <a:endParaRPr lang="zh-CN" altLang="en-US" sz="14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具备物联网远程穿透</a:t>
            </a:r>
            <a:r>
              <a:rPr lang="en-US" altLang="zh-CN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PLC</a:t>
            </a: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功能，支持远程监控，便于后续更新维护程序。</a:t>
            </a:r>
            <a:endParaRPr lang="zh-CN" altLang="en-US" sz="14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替换的信捷绕卷方案不支持实时更改相关绕卷参数，且绕卷结束前无法中途暂停，画面操作也极为不便，我司方案优化了相关问题，目前该设备已打样</a:t>
            </a:r>
            <a:r>
              <a:rPr lang="en-US" altLang="zh-CN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套试产中，暂无异常反馈，持续跟进中。</a:t>
            </a:r>
            <a:endParaRPr lang="zh-CN" altLang="en-US" sz="14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83485" y="2860040"/>
            <a:ext cx="29756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公司总部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／苏州市凌臣采集计算机有限公司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苏州市相城区巨华路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　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网站地址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en-US" altLang="zh-C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www.szpcbase.com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24275" y="2059940"/>
            <a:ext cx="385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苏州市凌臣采集计算机有限公司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780155" y="2423160"/>
            <a:ext cx="3331210" cy="5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 descr="LCT 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91640" y="2139315"/>
            <a:ext cx="2032635" cy="5365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724275" y="2436495"/>
            <a:ext cx="43389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</a:rPr>
              <a:t>Suzhou Lingchen Acquisition Computer Co.,Ltd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52801" y="192367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1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923928" y="2355726"/>
            <a:ext cx="6507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项目概述</a:t>
            </a:r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3" name="矩形 32"/>
          <p:cNvSpPr/>
          <p:nvPr>
            <p:custDataLst>
              <p:tags r:id="rId1"/>
            </p:custDataLst>
          </p:nvPr>
        </p:nvSpPr>
        <p:spPr>
          <a:xfrm>
            <a:off x="899592" y="98040"/>
            <a:ext cx="5167517" cy="387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项目概述：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itle 6"/>
          <p:cNvSpPr txBox="1"/>
          <p:nvPr>
            <p:custDataLst>
              <p:tags r:id="rId2"/>
            </p:custDataLst>
          </p:nvPr>
        </p:nvSpPr>
        <p:spPr>
          <a:xfrm>
            <a:off x="755650" y="1203960"/>
            <a:ext cx="3166110" cy="355155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296545" lvl="0" indent="-296545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厂家生产用于农田节水灌溉的水管，水管成型后需根据设定的长度自动绕卷，完成绕卷后贴上胶带打包出售。现客户需求协助开发一套收卷设备，要求具备上述功能，且加装的喷码机根据收卷长度自动喷码。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39" name="Title 6"/>
          <p:cNvSpPr txBox="1"/>
          <p:nvPr>
            <p:custDataLst>
              <p:tags r:id="rId3"/>
            </p:custDataLst>
          </p:nvPr>
        </p:nvSpPr>
        <p:spPr>
          <a:xfrm>
            <a:off x="5290820" y="4274185"/>
            <a:ext cx="3070225" cy="31940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u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设备整体布局</a:t>
            </a:r>
            <a:endParaRPr lang="zh-CN" altLang="en-US" sz="16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320" y="675640"/>
            <a:ext cx="4801235" cy="350393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52801" y="192367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2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87540" y="2283718"/>
            <a:ext cx="6507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工艺流程分析</a:t>
            </a:r>
            <a:endParaRPr lang="zh-CN" altLang="en-US" sz="3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592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工艺流程图说明</a:t>
            </a:r>
            <a:r>
              <a:rPr lang="zh-CN" altLang="en-US" sz="1800" b="1" dirty="0">
                <a:solidFill>
                  <a:schemeClr val="tx1"/>
                </a:solidFill>
              </a:rPr>
              <a:t>：</a:t>
            </a:r>
            <a:endParaRPr lang="en-US" altLang="zh-CN" sz="1800" b="1" dirty="0">
              <a:solidFill>
                <a:schemeClr val="tx1"/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3037840" y="967105"/>
            <a:ext cx="6054725" cy="3137535"/>
            <a:chOff x="1425" y="1102"/>
            <a:chExt cx="10896" cy="4988"/>
          </a:xfrm>
        </p:grpSpPr>
        <p:sp>
          <p:nvSpPr>
            <p:cNvPr id="4" name="椭圆 3"/>
            <p:cNvSpPr/>
            <p:nvPr/>
          </p:nvSpPr>
          <p:spPr>
            <a:xfrm>
              <a:off x="4025" y="2463"/>
              <a:ext cx="1134" cy="114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365" y="4277"/>
              <a:ext cx="454" cy="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5272" y="3256"/>
              <a:ext cx="454" cy="45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754" y="3937"/>
              <a:ext cx="454" cy="45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5953" y="3143"/>
              <a:ext cx="255" cy="243"/>
            </a:xfrm>
            <a:prstGeom prst="ellipse">
              <a:avLst/>
            </a:prstGeom>
            <a:solidFill>
              <a:schemeClr val="bg1">
                <a:alpha val="67843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7087" y="2933"/>
              <a:ext cx="454" cy="45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>
              <a:stCxn id="5" idx="0"/>
              <a:endCxn id="10" idx="4"/>
            </p:cNvCxnSpPr>
            <p:nvPr/>
          </p:nvCxnSpPr>
          <p:spPr>
            <a:xfrm flipV="1">
              <a:off x="4592" y="3386"/>
              <a:ext cx="2722" cy="89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7654" y="4276"/>
              <a:ext cx="907" cy="454"/>
            </a:xfrm>
            <a:prstGeom prst="rect">
              <a:avLst/>
            </a:prstGeom>
            <a:solidFill>
              <a:schemeClr val="bg1">
                <a:alpha val="6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8488" y="2631"/>
              <a:ext cx="486" cy="47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4422" y="2122"/>
              <a:ext cx="340" cy="341"/>
            </a:xfrm>
            <a:prstGeom prst="ellipse">
              <a:avLst/>
            </a:prstGeom>
            <a:solidFill>
              <a:srgbClr val="7EC3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9184" y="2642"/>
              <a:ext cx="471" cy="46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7" name="曲线连接符 16"/>
            <p:cNvCxnSpPr/>
            <p:nvPr/>
          </p:nvCxnSpPr>
          <p:spPr>
            <a:xfrm flipV="1">
              <a:off x="7314" y="2463"/>
              <a:ext cx="3288" cy="923"/>
            </a:xfrm>
            <a:prstGeom prst="curvedConnector3">
              <a:avLst>
                <a:gd name="adj1" fmla="val 5003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流程图: 直接访问存储器 17"/>
            <p:cNvSpPr/>
            <p:nvPr/>
          </p:nvSpPr>
          <p:spPr>
            <a:xfrm>
              <a:off x="10375" y="2479"/>
              <a:ext cx="1588" cy="907"/>
            </a:xfrm>
            <a:prstGeom prst="flowChartMagneticDrum">
              <a:avLst/>
            </a:prstGeom>
            <a:solidFill>
              <a:schemeClr val="bg1">
                <a:alpha val="67843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139" y="1669"/>
              <a:ext cx="894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编码器</a:t>
              </a:r>
              <a:endParaRPr lang="zh-CN" altLang="en-US" sz="1000" b="1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57" y="2864"/>
              <a:ext cx="796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夹辊</a:t>
              </a:r>
              <a:endParaRPr lang="zh-CN" altLang="en-US" sz="1000" b="1"/>
            </a:p>
          </p:txBody>
        </p:sp>
        <p:sp>
          <p:nvSpPr>
            <p:cNvPr id="23" name="矩形 22"/>
            <p:cNvSpPr/>
            <p:nvPr/>
          </p:nvSpPr>
          <p:spPr>
            <a:xfrm>
              <a:off x="3685" y="4957"/>
              <a:ext cx="1846" cy="56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输送带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401" y="4338"/>
              <a:ext cx="907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绕卷轴</a:t>
              </a:r>
              <a:endParaRPr lang="zh-CN" altLang="en-US" sz="1000" b="1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122" y="3946"/>
              <a:ext cx="796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夹辊</a:t>
              </a:r>
              <a:endParaRPr lang="zh-CN" altLang="en-US" sz="1000" b="1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376" y="2689"/>
              <a:ext cx="1135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水管放卷</a:t>
              </a:r>
              <a:endParaRPr lang="zh-CN" altLang="en-US" sz="1000" b="1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107" y="2075"/>
              <a:ext cx="980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>
                  <a:sym typeface="+mn-ea"/>
                </a:rPr>
                <a:t>穿线</a:t>
              </a:r>
              <a:r>
                <a:rPr lang="zh-CN" altLang="en-US" sz="1000" b="1"/>
                <a:t>辊</a:t>
              </a:r>
              <a:endParaRPr lang="zh-CN" altLang="en-US" sz="1000" b="1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015" y="3104"/>
              <a:ext cx="980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穿线辊</a:t>
              </a:r>
              <a:endParaRPr lang="zh-CN" altLang="en-US" sz="1000" b="1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973" y="2467"/>
              <a:ext cx="794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压带轮</a:t>
              </a:r>
              <a:endParaRPr lang="zh-CN" altLang="en-US" sz="1000" b="1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714" y="4315"/>
              <a:ext cx="971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取纸管</a:t>
              </a:r>
              <a:endParaRPr lang="zh-CN" altLang="en-US" sz="1000" b="1"/>
            </a:p>
          </p:txBody>
        </p:sp>
        <p:sp>
          <p:nvSpPr>
            <p:cNvPr id="32" name="矩形 31"/>
            <p:cNvSpPr/>
            <p:nvPr/>
          </p:nvSpPr>
          <p:spPr>
            <a:xfrm>
              <a:off x="1425" y="1102"/>
              <a:ext cx="10896" cy="49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67843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3" name="直接箭头连接符 32"/>
            <p:cNvCxnSpPr>
              <a:endCxn id="13" idx="7"/>
            </p:cNvCxnSpPr>
            <p:nvPr/>
          </p:nvCxnSpPr>
          <p:spPr>
            <a:xfrm flipH="1">
              <a:off x="8903" y="2087"/>
              <a:ext cx="1840" cy="6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flipH="1">
              <a:off x="4932" y="4504"/>
              <a:ext cx="260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>
              <a:stCxn id="4" idx="4"/>
              <a:endCxn id="5" idx="0"/>
            </p:cNvCxnSpPr>
            <p:nvPr/>
          </p:nvCxnSpPr>
          <p:spPr>
            <a:xfrm>
              <a:off x="4592" y="3605"/>
              <a:ext cx="0" cy="6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 flipH="1">
              <a:off x="7654" y="2824"/>
              <a:ext cx="1" cy="4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 flipH="1">
              <a:off x="4365" y="4504"/>
              <a:ext cx="226" cy="4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>
              <a:stCxn id="8" idx="1"/>
              <a:endCxn id="7" idx="5"/>
            </p:cNvCxnSpPr>
            <p:nvPr/>
          </p:nvCxnSpPr>
          <p:spPr>
            <a:xfrm flipH="1" flipV="1">
              <a:off x="5660" y="3643"/>
              <a:ext cx="160" cy="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5784" y="2804"/>
              <a:ext cx="796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切刀</a:t>
              </a:r>
              <a:endParaRPr lang="zh-CN" altLang="en-US" sz="1000" b="1"/>
            </a:p>
          </p:txBody>
        </p:sp>
        <p:cxnSp>
          <p:nvCxnSpPr>
            <p:cNvPr id="43" name="直接箭头连接符 42"/>
            <p:cNvCxnSpPr/>
            <p:nvPr/>
          </p:nvCxnSpPr>
          <p:spPr>
            <a:xfrm flipH="1">
              <a:off x="5839" y="3256"/>
              <a:ext cx="229" cy="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>
              <a:stCxn id="10" idx="2"/>
            </p:cNvCxnSpPr>
            <p:nvPr/>
          </p:nvCxnSpPr>
          <p:spPr>
            <a:xfrm flipH="1">
              <a:off x="4640" y="3160"/>
              <a:ext cx="2447" cy="1053"/>
            </a:xfrm>
            <a:prstGeom prst="straightConnector1">
              <a:avLst/>
            </a:prstGeom>
            <a:ln w="31750" cap="rnd">
              <a:solidFill>
                <a:schemeClr val="accent1"/>
              </a:solidFill>
              <a:prstDash val="sysDot"/>
              <a:round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9290" y="2099"/>
              <a:ext cx="167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1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7714" y="2741"/>
              <a:ext cx="320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2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6590" y="3195"/>
              <a:ext cx="167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3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4365" y="3660"/>
              <a:ext cx="167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4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474" y="3850"/>
              <a:ext cx="167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5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231" y="3496"/>
              <a:ext cx="167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6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955" y="3370"/>
              <a:ext cx="167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7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141" y="4504"/>
              <a:ext cx="167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8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097" y="2479"/>
              <a:ext cx="486" cy="47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871" y="2236"/>
              <a:ext cx="331" cy="32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2507" y="2349"/>
              <a:ext cx="894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胶带轮</a:t>
              </a:r>
              <a:endParaRPr lang="zh-CN" altLang="en-US" sz="1000" b="1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613" y="1844"/>
              <a:ext cx="1123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胶带刹车</a:t>
              </a:r>
              <a:endParaRPr lang="zh-CN" altLang="en-US" sz="1000" b="1"/>
            </a:p>
          </p:txBody>
        </p:sp>
        <p:sp>
          <p:nvSpPr>
            <p:cNvPr id="57" name="椭圆 56"/>
            <p:cNvSpPr/>
            <p:nvPr/>
          </p:nvSpPr>
          <p:spPr>
            <a:xfrm>
              <a:off x="2252" y="3013"/>
              <a:ext cx="255" cy="243"/>
            </a:xfrm>
            <a:prstGeom prst="ellipse">
              <a:avLst/>
            </a:prstGeom>
            <a:solidFill>
              <a:schemeClr val="bg1">
                <a:alpha val="67843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870" y="3268"/>
              <a:ext cx="1142" cy="3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1000" b="1"/>
                <a:t>胶带切刀</a:t>
              </a:r>
              <a:endParaRPr lang="zh-CN" altLang="en-US" sz="1000" b="1"/>
            </a:p>
          </p:txBody>
        </p:sp>
        <p:cxnSp>
          <p:nvCxnSpPr>
            <p:cNvPr id="59" name="直接箭头连接符 58"/>
            <p:cNvCxnSpPr/>
            <p:nvPr/>
          </p:nvCxnSpPr>
          <p:spPr>
            <a:xfrm>
              <a:off x="2551" y="2824"/>
              <a:ext cx="1814" cy="15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5754" y="2576"/>
              <a:ext cx="167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9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057" y="3496"/>
              <a:ext cx="586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10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613" y="2824"/>
              <a:ext cx="586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11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4640" y="4594"/>
              <a:ext cx="586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12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6208" y="4594"/>
              <a:ext cx="586" cy="3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000">
                  <a:solidFill>
                    <a:srgbClr val="C00000"/>
                  </a:solidFill>
                </a:rPr>
                <a:t>13</a:t>
              </a:r>
              <a:endParaRPr lang="en-US" altLang="zh-CN" sz="1000">
                <a:solidFill>
                  <a:srgbClr val="C00000"/>
                </a:solidFill>
              </a:endParaRPr>
            </a:p>
          </p:txBody>
        </p:sp>
      </p:grpSp>
      <p:sp>
        <p:nvSpPr>
          <p:cNvPr id="99" name="文本框 98"/>
          <p:cNvSpPr txBox="1"/>
          <p:nvPr>
            <p:custDataLst>
              <p:tags r:id="rId1"/>
            </p:custDataLst>
          </p:nvPr>
        </p:nvSpPr>
        <p:spPr>
          <a:xfrm>
            <a:off x="251460" y="1038860"/>
            <a:ext cx="2742565" cy="313499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首次上料，人工穿料至压带轮处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按下穿料按钮，压带轮压下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送带送至绕卷轴处，夹片压下，压带松开送带退回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编码轮下降贴合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主轴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，主轴按照设定的参数开始收卷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收卷完成，夹辊伸出夹紧水带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压带轮压下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切刀伸出切水带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编码轮退回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夹辊松开退回，切刀退回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胶带伸出，主轴按设定值转相应度数，切胶带吹气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11.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胶带，切刀退回，胶带刹车松开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夹片松开，绕卷轴后退，水管受阻挡掉落至输送带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13.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绕卷轴再次伸出，取纸管气缸给主轴装填纸管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重复上述</a:t>
            </a:r>
            <a:r>
              <a:rPr lang="en-US" altLang="zh-CN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3-13</a:t>
            </a:r>
            <a:r>
              <a:rPr lang="zh-CN" altLang="en-US" sz="8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步骤连续生产</a:t>
            </a: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endParaRPr lang="zh-CN" altLang="en-US" sz="8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38676" y="1878806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3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39854" y="2223274"/>
            <a:ext cx="65076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项目需求分析</a:t>
            </a:r>
            <a:endParaRPr lang="en-US" altLang="zh-CN" sz="3000" dirty="0"/>
          </a:p>
          <a:p>
            <a:endParaRPr lang="en-US" altLang="zh-CN" sz="3000" dirty="0"/>
          </a:p>
          <a:p>
            <a:endParaRPr lang="en-US" altLang="zh-CN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-1764704" y="341330"/>
            <a:ext cx="6930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项目需求分析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9" name="组合 188"/>
          <p:cNvGrpSpPr/>
          <p:nvPr>
            <p:custDataLst>
              <p:tags r:id="rId4"/>
            </p:custDataLst>
          </p:nvPr>
        </p:nvGrpSpPr>
        <p:grpSpPr>
          <a:xfrm>
            <a:off x="1330325" y="556895"/>
            <a:ext cx="6784340" cy="3773170"/>
            <a:chOff x="1530" y="1329"/>
            <a:chExt cx="11898" cy="8352"/>
          </a:xfrm>
        </p:grpSpPr>
        <p:sp>
          <p:nvSpPr>
            <p:cNvPr id="190" name="圆角矩形 189"/>
            <p:cNvSpPr/>
            <p:nvPr>
              <p:custDataLst>
                <p:tags r:id="rId5"/>
              </p:custDataLst>
            </p:nvPr>
          </p:nvSpPr>
          <p:spPr>
            <a:xfrm>
              <a:off x="1530" y="2231"/>
              <a:ext cx="11898" cy="7450"/>
            </a:xfrm>
            <a:prstGeom prst="roundRect">
              <a:avLst>
                <a:gd name="adj" fmla="val 6016"/>
              </a:avLst>
            </a:prstGeom>
            <a:pattFill prst="dotGrid">
              <a:fgClr>
                <a:schemeClr val="accent1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270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91" name="组合 190"/>
            <p:cNvGrpSpPr/>
            <p:nvPr>
              <p:custDataLst>
                <p:tags r:id="rId6"/>
              </p:custDataLst>
            </p:nvPr>
          </p:nvGrpSpPr>
          <p:grpSpPr>
            <a:xfrm>
              <a:off x="7001" y="1329"/>
              <a:ext cx="956" cy="817"/>
              <a:chOff x="9122" y="2387"/>
              <a:chExt cx="956" cy="817"/>
            </a:xfrm>
          </p:grpSpPr>
          <p:sp>
            <p:nvSpPr>
              <p:cNvPr id="192" name="任意多边形 191"/>
              <p:cNvSpPr/>
              <p:nvPr>
                <p:custDataLst>
                  <p:tags r:id="rId7"/>
                </p:custDataLst>
              </p:nvPr>
            </p:nvSpPr>
            <p:spPr>
              <a:xfrm>
                <a:off x="9122" y="2450"/>
                <a:ext cx="957" cy="755"/>
              </a:xfrm>
              <a:custGeom>
                <a:avLst/>
                <a:gdLst>
                  <a:gd name="connsiteX0" fmla="*/ 0 w 957"/>
                  <a:gd name="connsiteY0" fmla="*/ 739 h 755"/>
                  <a:gd name="connsiteX1" fmla="*/ 471 w 957"/>
                  <a:gd name="connsiteY1" fmla="*/ 0 h 755"/>
                  <a:gd name="connsiteX2" fmla="*/ 957 w 957"/>
                  <a:gd name="connsiteY2" fmla="*/ 755 h 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7" h="755">
                    <a:moveTo>
                      <a:pt x="0" y="739"/>
                    </a:moveTo>
                    <a:lnTo>
                      <a:pt x="471" y="0"/>
                    </a:lnTo>
                    <a:lnTo>
                      <a:pt x="957" y="755"/>
                    </a:lnTo>
                  </a:path>
                </a:pathLst>
              </a:custGeom>
              <a:noFill/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3" name="椭圆 192"/>
              <p:cNvSpPr/>
              <p:nvPr>
                <p:custDataLst>
                  <p:tags r:id="rId8"/>
                </p:custDataLst>
              </p:nvPr>
            </p:nvSpPr>
            <p:spPr>
              <a:xfrm>
                <a:off x="9441" y="2387"/>
                <a:ext cx="320" cy="32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</p:grpSp>
      <p:sp>
        <p:nvSpPr>
          <p:cNvPr id="194" name="Title 6"/>
          <p:cNvSpPr txBox="1"/>
          <p:nvPr>
            <p:custDataLst>
              <p:tags r:id="rId9"/>
            </p:custDataLst>
          </p:nvPr>
        </p:nvSpPr>
        <p:spPr>
          <a:xfrm>
            <a:off x="1464945" y="1223645"/>
            <a:ext cx="6570345" cy="220789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 3" panose="05040102010807070707" charset="0"/>
              <a:buNone/>
            </a:pPr>
            <a:r>
              <a:rPr lang="zh-CN" altLang="en-US" sz="1200" spc="16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技术控制要求</a:t>
            </a:r>
            <a:r>
              <a:rPr lang="zh-CN" altLang="en-US" sz="1200" spc="160" dirty="0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喷码机按照固定距离，每隔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米进行喷码，且喷码的起始位置可以设定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扭矩上下限，张力，线速度等工艺参数支持不停机在线修改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设备运行后支持暂停功能，启动后在当前位置继续绕卷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触摸屏字体放大，能显示实时收卷米数，线速度，反馈扭矩，收卷半径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 3" panose="05040102010807070707" charset="0"/>
              <a:buChar char="u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绕卷半径，线速度以及扭矩的计算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841375" y="411480"/>
            <a:ext cx="11952605" cy="55562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凌臣采用方案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/>
          </a:p>
          <a:p>
            <a:endParaRPr lang="zh-CN" altLang="en-US" sz="1600" dirty="0"/>
          </a:p>
        </p:txBody>
      </p:sp>
      <p:sp>
        <p:nvSpPr>
          <p:cNvPr id="69" name="Title 6"/>
          <p:cNvSpPr txBox="1"/>
          <p:nvPr>
            <p:custDataLst>
              <p:tags r:id="rId3"/>
            </p:custDataLst>
          </p:nvPr>
        </p:nvSpPr>
        <p:spPr>
          <a:xfrm>
            <a:off x="899795" y="987425"/>
            <a:ext cx="4013835" cy="54419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296545" lvl="0" indent="-296545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喷码机自动打码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96545" lvl="0" indent="-296545" algn="l" eaLnBrk="1" fontAlgn="ctr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伺服扭矩控制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41" name="组合 340"/>
          <p:cNvGrpSpPr/>
          <p:nvPr>
            <p:custDataLst>
              <p:tags r:id="rId4"/>
            </p:custDataLst>
          </p:nvPr>
        </p:nvGrpSpPr>
        <p:grpSpPr>
          <a:xfrm>
            <a:off x="961390" y="2414270"/>
            <a:ext cx="3265170" cy="2074545"/>
            <a:chOff x="1740" y="3326"/>
            <a:chExt cx="9421" cy="6466"/>
          </a:xfrm>
        </p:grpSpPr>
        <p:sp>
          <p:nvSpPr>
            <p:cNvPr id="342" name="折角形 341"/>
            <p:cNvSpPr/>
            <p:nvPr>
              <p:custDataLst>
                <p:tags r:id="rId5"/>
              </p:custDataLst>
            </p:nvPr>
          </p:nvSpPr>
          <p:spPr>
            <a:xfrm>
              <a:off x="1740" y="3326"/>
              <a:ext cx="9421" cy="6466"/>
            </a:xfrm>
            <a:prstGeom prst="foldedCorner">
              <a:avLst>
                <a:gd name="adj" fmla="val 24325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43" name="任意多边形 342"/>
            <p:cNvSpPr/>
            <p:nvPr>
              <p:custDataLst>
                <p:tags r:id="rId6"/>
              </p:custDataLst>
            </p:nvPr>
          </p:nvSpPr>
          <p:spPr>
            <a:xfrm>
              <a:off x="2439" y="3326"/>
              <a:ext cx="729" cy="1047"/>
            </a:xfrm>
            <a:custGeom>
              <a:avLst/>
              <a:gdLst>
                <a:gd name="connsiteX0" fmla="*/ 0 w 1500"/>
                <a:gd name="connsiteY0" fmla="*/ 0 h 1449"/>
                <a:gd name="connsiteX1" fmla="*/ 1500 w 1500"/>
                <a:gd name="connsiteY1" fmla="*/ 0 h 1449"/>
                <a:gd name="connsiteX2" fmla="*/ 1500 w 1500"/>
                <a:gd name="connsiteY2" fmla="*/ 1449 h 1449"/>
                <a:gd name="connsiteX3" fmla="*/ 768 w 1500"/>
                <a:gd name="connsiteY3" fmla="*/ 1098 h 1449"/>
                <a:gd name="connsiteX4" fmla="*/ 0 w 1500"/>
                <a:gd name="connsiteY4" fmla="*/ 1449 h 1449"/>
                <a:gd name="connsiteX5" fmla="*/ 0 w 1500"/>
                <a:gd name="connsiteY5" fmla="*/ 0 h 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0" h="1449">
                  <a:moveTo>
                    <a:pt x="0" y="0"/>
                  </a:moveTo>
                  <a:lnTo>
                    <a:pt x="1500" y="0"/>
                  </a:lnTo>
                  <a:lnTo>
                    <a:pt x="1500" y="1449"/>
                  </a:lnTo>
                  <a:lnTo>
                    <a:pt x="768" y="1098"/>
                  </a:lnTo>
                  <a:lnTo>
                    <a:pt x="0" y="1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44" name="Title 6"/>
          <p:cNvSpPr txBox="1"/>
          <p:nvPr>
            <p:custDataLst>
              <p:tags r:id="rId7"/>
            </p:custDataLst>
          </p:nvPr>
        </p:nvSpPr>
        <p:spPr>
          <a:xfrm>
            <a:off x="685165" y="2796540"/>
            <a:ext cx="3394710" cy="169164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喷码机自动打码</a:t>
            </a:r>
            <a:endParaRPr lang="zh-CN" altLang="en-US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实时比较收卷长度与喷码位置的关系，考虑到触发以及喷码延时等因素，接近目标位置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1cm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范围时，触发喷码，具备清零功能，手动状态下，亦可自动喷码，观察喷码位置是否准确</a:t>
            </a:r>
            <a:endParaRPr lang="zh-CN" altLang="en-US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45" name="组合 344"/>
          <p:cNvGrpSpPr/>
          <p:nvPr>
            <p:custDataLst>
              <p:tags r:id="rId8"/>
            </p:custDataLst>
          </p:nvPr>
        </p:nvGrpSpPr>
        <p:grpSpPr>
          <a:xfrm>
            <a:off x="4716145" y="2414270"/>
            <a:ext cx="3367405" cy="2073910"/>
            <a:chOff x="1740" y="3326"/>
            <a:chExt cx="9421" cy="6466"/>
          </a:xfrm>
        </p:grpSpPr>
        <p:sp>
          <p:nvSpPr>
            <p:cNvPr id="346" name="折角形 345"/>
            <p:cNvSpPr/>
            <p:nvPr>
              <p:custDataLst>
                <p:tags r:id="rId9"/>
              </p:custDataLst>
            </p:nvPr>
          </p:nvSpPr>
          <p:spPr>
            <a:xfrm>
              <a:off x="1740" y="3326"/>
              <a:ext cx="9421" cy="6466"/>
            </a:xfrm>
            <a:prstGeom prst="foldedCorner">
              <a:avLst>
                <a:gd name="adj" fmla="val 24325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47" name="任意多边形 346"/>
            <p:cNvSpPr/>
            <p:nvPr>
              <p:custDataLst>
                <p:tags r:id="rId10"/>
              </p:custDataLst>
            </p:nvPr>
          </p:nvSpPr>
          <p:spPr>
            <a:xfrm>
              <a:off x="2439" y="3326"/>
              <a:ext cx="729" cy="1047"/>
            </a:xfrm>
            <a:custGeom>
              <a:avLst/>
              <a:gdLst>
                <a:gd name="connsiteX0" fmla="*/ 0 w 1500"/>
                <a:gd name="connsiteY0" fmla="*/ 0 h 1449"/>
                <a:gd name="connsiteX1" fmla="*/ 1500 w 1500"/>
                <a:gd name="connsiteY1" fmla="*/ 0 h 1449"/>
                <a:gd name="connsiteX2" fmla="*/ 1500 w 1500"/>
                <a:gd name="connsiteY2" fmla="*/ 1449 h 1449"/>
                <a:gd name="connsiteX3" fmla="*/ 768 w 1500"/>
                <a:gd name="connsiteY3" fmla="*/ 1098 h 1449"/>
                <a:gd name="connsiteX4" fmla="*/ 0 w 1500"/>
                <a:gd name="connsiteY4" fmla="*/ 1449 h 1449"/>
                <a:gd name="connsiteX5" fmla="*/ 0 w 1500"/>
                <a:gd name="connsiteY5" fmla="*/ 0 h 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0" h="1449">
                  <a:moveTo>
                    <a:pt x="0" y="0"/>
                  </a:moveTo>
                  <a:lnTo>
                    <a:pt x="1500" y="0"/>
                  </a:lnTo>
                  <a:lnTo>
                    <a:pt x="1500" y="1449"/>
                  </a:lnTo>
                  <a:lnTo>
                    <a:pt x="768" y="1098"/>
                  </a:lnTo>
                  <a:lnTo>
                    <a:pt x="0" y="1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48" name="Title 6"/>
          <p:cNvSpPr txBox="1"/>
          <p:nvPr>
            <p:custDataLst>
              <p:tags r:id="rId11"/>
            </p:custDataLst>
          </p:nvPr>
        </p:nvSpPr>
        <p:spPr>
          <a:xfrm>
            <a:off x="4439920" y="2796540"/>
            <a:ext cx="3394710" cy="169164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伺服扭矩控制</a:t>
            </a:r>
            <a:endParaRPr lang="zh-CN" altLang="en-US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因旋转轴带原位光电，实时卷径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实时卷径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料带厚度，每感应一次触发一次计算，其中实时卷径的初值为初始卷径。</a:t>
            </a:r>
            <a:endParaRPr lang="zh-CN" altLang="en-US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转矩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设定张力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实时半径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/5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（齿轮比）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补偿（定值）</a:t>
            </a:r>
            <a:endParaRPr lang="zh-CN" altLang="en-US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12"/>
            </p:custDataLst>
          </p:nvPr>
        </p:nvGrpSpPr>
        <p:grpSpPr>
          <a:xfrm>
            <a:off x="3060065" y="123825"/>
            <a:ext cx="3367405" cy="2073910"/>
            <a:chOff x="1740" y="3326"/>
            <a:chExt cx="9421" cy="6466"/>
          </a:xfrm>
        </p:grpSpPr>
        <p:sp>
          <p:nvSpPr>
            <p:cNvPr id="4" name="折角形 3"/>
            <p:cNvSpPr/>
            <p:nvPr>
              <p:custDataLst>
                <p:tags r:id="rId13"/>
              </p:custDataLst>
            </p:nvPr>
          </p:nvSpPr>
          <p:spPr>
            <a:xfrm>
              <a:off x="1740" y="3326"/>
              <a:ext cx="9421" cy="6466"/>
            </a:xfrm>
            <a:prstGeom prst="foldedCorner">
              <a:avLst>
                <a:gd name="adj" fmla="val 24325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" name="任意多边形 4"/>
            <p:cNvSpPr/>
            <p:nvPr>
              <p:custDataLst>
                <p:tags r:id="rId14"/>
              </p:custDataLst>
            </p:nvPr>
          </p:nvSpPr>
          <p:spPr>
            <a:xfrm>
              <a:off x="2439" y="3326"/>
              <a:ext cx="729" cy="1047"/>
            </a:xfrm>
            <a:custGeom>
              <a:avLst/>
              <a:gdLst>
                <a:gd name="connsiteX0" fmla="*/ 0 w 1500"/>
                <a:gd name="connsiteY0" fmla="*/ 0 h 1449"/>
                <a:gd name="connsiteX1" fmla="*/ 1500 w 1500"/>
                <a:gd name="connsiteY1" fmla="*/ 0 h 1449"/>
                <a:gd name="connsiteX2" fmla="*/ 1500 w 1500"/>
                <a:gd name="connsiteY2" fmla="*/ 1449 h 1449"/>
                <a:gd name="connsiteX3" fmla="*/ 768 w 1500"/>
                <a:gd name="connsiteY3" fmla="*/ 1098 h 1449"/>
                <a:gd name="connsiteX4" fmla="*/ 0 w 1500"/>
                <a:gd name="connsiteY4" fmla="*/ 1449 h 1449"/>
                <a:gd name="connsiteX5" fmla="*/ 0 w 1500"/>
                <a:gd name="connsiteY5" fmla="*/ 0 h 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0" h="1449">
                  <a:moveTo>
                    <a:pt x="0" y="0"/>
                  </a:moveTo>
                  <a:lnTo>
                    <a:pt x="1500" y="0"/>
                  </a:lnTo>
                  <a:lnTo>
                    <a:pt x="1500" y="1449"/>
                  </a:lnTo>
                  <a:lnTo>
                    <a:pt x="768" y="1098"/>
                  </a:lnTo>
                  <a:lnTo>
                    <a:pt x="0" y="1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6" name="Title 6"/>
          <p:cNvSpPr txBox="1"/>
          <p:nvPr>
            <p:custDataLst>
              <p:tags r:id="rId15"/>
            </p:custDataLst>
          </p:nvPr>
        </p:nvSpPr>
        <p:spPr>
          <a:xfrm>
            <a:off x="2783840" y="506095"/>
            <a:ext cx="3394710" cy="169164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绕卷启停方案</a:t>
            </a:r>
            <a:endParaRPr lang="zh-CN" altLang="en-US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第一阶段，以计算扭矩的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30%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启动</a:t>
            </a:r>
            <a:endParaRPr lang="zh-CN" altLang="en-US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第二阶段，以计算扭矩的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30%-100%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运行，且在设定时间内完成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30%-100%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的提升</a:t>
            </a:r>
            <a:endParaRPr lang="zh-CN" altLang="en-US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PS-Bullets" pitchFamily="2" charset="0"/>
              <a:buChar char=""/>
            </a:pP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第三阶段，以计算扭矩的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100%</a:t>
            </a:r>
            <a:r>
              <a:rPr lang="zh-CN" altLang="en-US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运行，并实时比较与最大值的关系，若需暂停扭矩赋</a:t>
            </a:r>
            <a:r>
              <a: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endParaRPr lang="en-US" altLang="zh-CN" sz="10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UNIT_TEXTBOXSTYLE_SHAPETYPE" val="1"/>
  <p:tag name="KSO_WM_UNIT_TEXTBOXSTYLE_ADJUSTLEFT" val="0_-27.24985"/>
  <p:tag name="KSO_WM_UNIT_TEXTBOXSTYLE_ADJUSTTOP" val="100_20.86176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mixed20201941_174*i*1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101.xml><?xml version="1.0" encoding="utf-8"?>
<p:tagLst xmlns:p="http://schemas.openxmlformats.org/presentationml/2006/main">
  <p:tag name="KSO_WM_UNIT_TEXTBOXSTYLE_SHAPETYPE" val="1"/>
  <p:tag name="KSO_WM_UNIT_TEXTBOXSTYLE_ADJUSTLEFT" val="100_15.79944"/>
  <p:tag name="KSO_WM_UNIT_TEXTBOXSTYLE_ADJUSTTOP" val="100_20.86176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mixed20201941_174*i*1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102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的文字来表述；但请您尽可能提炼思想的精髓。"/>
  <p:tag name="KSO_WM_UNIT_NOCLEAR" val="1"/>
  <p:tag name="KSO_WM_UNIT_VALUE" val="7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74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  <p:tag name="KSO_WM_UNIT_TEXTBOXSTYLE_TEMPLATEID" val="3135364"/>
  <p:tag name="KSO_WM_UNIT_TEXTBOXSTYLE_TYPE" val="8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COMMONDATA" val="eyJoZGlkIjoiMjU1NzdkYmY2NzA3ZjgxNTA1OWJkOTM4NjkzOGUxMzkifQ=="/>
  <p:tag name="KSO_WPP_MARK_KEY" val="f0655fd2-e003-42df-8881-31b758c85948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1267a0a8-69ea-419f-b3f3-ef32fb2ad824}"/>
  <p:tag name="KSO_WM_UNIT_TEXTBOXSTYLE_TEMPLATEID" val="3132716"/>
  <p:tag name="KSO_WM_UNIT_TEXTBOXSTYLE_TYPE" val="8"/>
</p:tagLst>
</file>

<file path=ppt/tags/tag29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9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c6d33fdd-9348-493f-bfb2-76c46c34fccf}"/>
  <p:tag name="KSO_WM_UNIT_TEXTBOXSTYLE_TEMPLATEID" val="3132666"/>
  <p:tag name="KSO_WM_UNIT_TEXTBOXSTYLE_TYPE" val="8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PRESET_TEXT" val="我们能实现，图文排版，让我们能实现，图文排版，让图图片&#13;您的正文已经经简明扼要，字字珠玑。&#13;您的正文已经经简明扼要，字字珠玑。&#13;您的正文已经经简明扼要，字字珠玑。&#13;您的正文已经经简明扼要，字字珠玑。&#13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mixed20202551_1*f*1"/>
  <p:tag name="KSO_WM_TEMPLATE_CATEGORY" val="mixed"/>
  <p:tag name="KSO_WM_TEMPLATE_INDEX" val="20202551"/>
  <p:tag name="KSO_WM_UNIT_LAYERLEVEL" val="1"/>
  <p:tag name="KSO_WM_TAG_VERSION" val="1.0"/>
  <p:tag name="KSO_WM_BEAUTIFY_FLAG" val="#wm#"/>
  <p:tag name="KSO_WM_UNIT_TEXTBOXSTYLE_SHAPETYPE" val="0"/>
  <p:tag name="KSO_WM_UNIT_TEXTBOXSTYLE_TEMPLATETYPE" val="9"/>
  <p:tag name="KSO_WM_UNIT_TEXTBOXSTYLE_GUID" val="{0131be1f-bf12-45b8-acdc-99e154e50664}"/>
  <p:tag name="KSO_WM_UNIT_TEXTBOXSTYLE_TEMPLATEID" val="3139424"/>
  <p:tag name="KSO_WM_UNIT_TEXTBOXSTYLE_TYPE" val="8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TEXTBOXSTYLE_GUID" val="{a6b2d8a0-fb3d-477e-a228-f71c2d5553e4}"/>
</p:tagLst>
</file>

<file path=ppt/tags/tag35.xml><?xml version="1.0" encoding="utf-8"?>
<p:tagLst xmlns:p="http://schemas.openxmlformats.org/presentationml/2006/main">
  <p:tag name="KSO_WM_UNIT_TEXTBOXSTYLE_SHAPETYPE" val="1"/>
  <p:tag name="KSO_WM_UNIT_TEXTBOXSTYLE_ADJUSTLEFT" val="0_-38.84999"/>
  <p:tag name="KSO_WM_UNIT_TEXTBOXSTYLE_ADJUSTTOP" val="0_-30"/>
  <p:tag name="KSO_WM_UNIT_TEXTBOXSTYLE_ADJUSTWIDTH" val="100_77.55002"/>
  <p:tag name="KSO_WM_UNIT_TEXTBOXSTYLE_ADJUSTHEIGTH" val="100_6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40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6b2d8a0-fb3d-477e-a228-f71c2d5553e4}"/>
</p:tagLst>
</file>

<file path=ppt/tags/tag36.xml><?xml version="1.0" encoding="utf-8"?>
<p:tagLst xmlns:p="http://schemas.openxmlformats.org/presentationml/2006/main">
  <p:tag name="KSO_WM_UNIT_TEXTBOXSTYLE_SHAPETYPE" val="1"/>
  <p:tag name="KSO_WM_UNIT_TEXTBOXSTYLE_ADJUSTLEFT" val="50_-23.97499"/>
  <p:tag name="KSO_WM_UNIT_TEXTBOXSTYLE_ADJUSTTOP" val="0_-75.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40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6b2d8a0-fb3d-477e-a228-f71c2d5553e4}"/>
</p:tagLst>
</file>

<file path=ppt/tags/tag37.xml><?xml version="1.0" encoding="utf-8"?>
<p:tagLst xmlns:p="http://schemas.openxmlformats.org/presentationml/2006/main">
  <p:tag name="KSO_WM_UNIT_TEXTBOXSTYLE_SHAPETYPE" val="1"/>
  <p:tag name="KSO_WM_UNIT_TEXTBOXSTYLE_ADJUSTLEFT" val="50_-23.97499"/>
  <p:tag name="KSO_WM_UNIT_TEXTBOXSTYLE_ADJUSTTOP" val="0_-71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409*i*3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TEXTBOXSTYLE_SHAPETYPE" val="1"/>
  <p:tag name="KSO_WM_UNIT_TEXTBOXSTYLE_ADJUSTLEFT" val="50_-8.025009"/>
  <p:tag name="KSO_WM_UNIT_TEXTBOXSTYLE_ADJUSTTOP" val="0_-75.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mixed20201941_409*i*4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40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6b2d8a0-fb3d-477e-a228-f71c2d5553e4}"/>
  <p:tag name="KSO_WM_UNIT_TEXTBOXSTYLE_TEMPLATEID" val="3135599"/>
  <p:tag name="KSO_WM_UNIT_TEXTBOXSTYLE_TYPE" val="8"/>
</p:tagLst>
</file>

<file path=ppt/tags/tag4.xml><?xml version="1.0" encoding="utf-8"?>
<p:tagLst xmlns:p="http://schemas.openxmlformats.org/presentationml/2006/main">
  <p:tag name="PA" val="v3.2.0"/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9be218b7-f418-4f12-9fa1-307f47356780}"/>
  <p:tag name="KSO_WM_UNIT_TEXTBOXSTYLE_TEMPLATEID" val="3132716"/>
  <p:tag name="KSO_WM_UNIT_TEXTBOXSTYLE_TYPE" val="8"/>
</p:tagLst>
</file>

<file path=ppt/tags/tag43.xml><?xml version="1.0" encoding="utf-8"?>
<p:tagLst xmlns:p="http://schemas.openxmlformats.org/presentationml/2006/main">
  <p:tag name="KSO_WM_UNIT_TEXTBOXSTYLE_GUID" val="{c229d57f-907c-46b0-9d3d-10c58c873cf9}"/>
</p:tagLst>
</file>

<file path=ppt/tags/tag44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28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45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28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46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28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  <p:tag name="KSO_WM_UNIT_TEXTBOXSTYLE_TEMPLATEID" val="3135479"/>
  <p:tag name="KSO_WM_UNIT_TEXTBOXSTYLE_TYPE" val="8"/>
</p:tagLst>
</file>

<file path=ppt/tags/tag47.xml><?xml version="1.0" encoding="utf-8"?>
<p:tagLst xmlns:p="http://schemas.openxmlformats.org/presentationml/2006/main">
  <p:tag name="KSO_WM_UNIT_TEXTBOXSTYLE_GUID" val="{c229d57f-907c-46b0-9d3d-10c58c873cf9}"/>
</p:tagLst>
</file>

<file path=ppt/tags/tag48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28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49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28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5.xml><?xml version="1.0" encoding="utf-8"?>
<p:tagLst xmlns:p="http://schemas.openxmlformats.org/presentationml/2006/main">
  <p:tag name="PA" val="v3.2.0"/>
  <p:tag name="KSO_WM_BEAUTIFY_FLAG" val=""/>
</p:tagLst>
</file>

<file path=ppt/tags/tag50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28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  <p:tag name="KSO_WM_UNIT_TEXTBOXSTYLE_TEMPLATEID" val="3135479"/>
  <p:tag name="KSO_WM_UNIT_TEXTBOXSTYLE_TYPE" val="8"/>
</p:tagLst>
</file>

<file path=ppt/tags/tag51.xml><?xml version="1.0" encoding="utf-8"?>
<p:tagLst xmlns:p="http://schemas.openxmlformats.org/presentationml/2006/main">
  <p:tag name="KSO_WM_UNIT_TEXTBOXSTYLE_GUID" val="{c229d57f-907c-46b0-9d3d-10c58c873cf9}"/>
</p:tagLst>
</file>

<file path=ppt/tags/tag52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28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53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28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</p:tagLst>
</file>

<file path=ppt/tags/tag54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28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229d57f-907c-46b0-9d3d-10c58c873cf9}"/>
  <p:tag name="KSO_WM_UNIT_TEXTBOXSTYLE_TEMPLATEID" val="3135479"/>
  <p:tag name="KSO_WM_UNIT_TEXTBOXSTYLE_TYPE" val="8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6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9e0c49b1-02fe-453a-a5b2-156f20d25523}"/>
  <p:tag name="KSO_WM_UNIT_TEXTBOXSTYLE_TEMPLATEID" val="3132718"/>
  <p:tag name="KSO_WM_UNIT_TEXTBOXSTYLE_TYPE" val="8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UNIT_TEXTBOXSTYLE_GUID" val="{fcf2187a-a934-4c6b-88ed-a3e8e50527fb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TEXTBOXSTYLE_SHAPETYPE" val="1"/>
  <p:tag name="KSO_WM_UNIT_TEXTBOXSTYLE_ADJUSTLEFT" val="0_-15.80112"/>
  <p:tag name="KSO_WM_UNIT_TEXTBOXSTYLE_ADJUSTTOP" val="0_-20.42583"/>
  <p:tag name="KSO_WM_UNIT_TEXTBOXSTYLE_ADJUSTWIDTH" val="100_31.60229"/>
  <p:tag name="KSO_WM_UNIT_TEXTBOXSTYLE_ADJUSTHEIGTH" val="100_40.85158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174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91.xml><?xml version="1.0" encoding="utf-8"?>
<p:tagLst xmlns:p="http://schemas.openxmlformats.org/presentationml/2006/main">
  <p:tag name="KSO_WM_UNIT_TEXTBOXSTYLE_SHAPETYPE" val="1"/>
  <p:tag name="KSO_WM_UNIT_TEXTBOXSTYLE_ADJUSTLEFT" val="0_-27.80112"/>
  <p:tag name="KSO_WM_UNIT_TEXTBOXSTYLE_ADJUSTTOP" val="0_-32.42583"/>
  <p:tag name="KSO_WM_UNIT_TEXTBOXSTYLE_ADJUSTWIDTH" val="100_55.60001"/>
  <p:tag name="KSO_WM_UNIT_TEXTBOXSTYLE_ADJUSTHEIGTH" val="100_64.85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174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92.xml><?xml version="1.0" encoding="utf-8"?>
<p:tagLst xmlns:p="http://schemas.openxmlformats.org/presentationml/2006/main">
  <p:tag name="KSO_WM_UNIT_TEXTBOXSTYLE_SHAPETYPE" val="1"/>
  <p:tag name="KSO_WM_UNIT_TEXTBOXSTYLE_ADJUSTLEFT" val="0_-15.54999"/>
  <p:tag name="KSO_WM_UNIT_TEXTBOXSTYLE_ADJUSTTOP" val="0_-27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174*i*3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TEXTBOXSTYLE_SHAPETYPE" val="1"/>
  <p:tag name="KSO_WM_UNIT_TEXTBOXSTYLE_ADJUSTLEFT" val="100_-53.94998"/>
  <p:tag name="KSO_WM_UNIT_TEXTBOXSTYLE_ADJUSTTOP" val="0_-27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mixed20201941_174*i*4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TEXTBOXSTYLE_SHAPETYPE" val="1"/>
  <p:tag name="KSO_WM_UNIT_TEXTBOXSTYLE_ADJUSTLEFT" val="100_-53.94998"/>
  <p:tag name="KSO_WM_UNIT_TEXTBOXSTYLE_ADJUSTTOP" val="100_37.85002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mixed20201941_174*i*5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TEXTBOXSTYLE_SHAPETYPE" val="1"/>
  <p:tag name="KSO_WM_UNIT_TEXTBOXSTYLE_ADJUSTLEFT" val="0_-15.54999"/>
  <p:tag name="KSO_WM_UNIT_TEXTBOXSTYLE_ADJUSTTOP" val="100_37.85002"/>
  <p:tag name="KSO_WM_UNIT_TEXTBOXSTYLE_ADJUSTWIDTH" val="100_-188.399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mixed20201941_174*i*6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TEXTBOXSTYLE_SHAPETYPE" val="1"/>
  <p:tag name="KSO_WM_UNIT_TEXTBOXSTYLE_ADJUSTLEFT" val="0_-27.54999"/>
  <p:tag name="KSO_WM_UNIT_TEXTBOXSTYLE_ADJUSTTOP" val="50_-74.77499"/>
  <p:tag name="KSO_WM_UNIT_TEXTBOXSTYLE_ADJUSTHEIGTH" val="100_-9.549988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mixed20201941_174*i*7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TEXTBOXSTYLE_SHAPETYPE" val="1"/>
  <p:tag name="KSO_WM_UNIT_TEXTBOXSTYLE_ADJUSTLEFT" val="100_28.05002"/>
  <p:tag name="KSO_WM_UNIT_TEXTBOXSTYLE_ADJUSTTOP" val="50_-74.82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mixed20201941_174*i*8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TEXTBOXSTYLE_SHAPETYPE" val="1"/>
  <p:tag name="KSO_WM_UNIT_TEXTBOXSTYLE_ADJUSTLEFT" val="0_-27.24435"/>
  <p:tag name="KSO_WM_UNIT_TEXTBOXSTYLE_ADJUSTTOP" val="0_-32.7383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mixed20201941_174*i*9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ags/tag99.xml><?xml version="1.0" encoding="utf-8"?>
<p:tagLst xmlns:p="http://schemas.openxmlformats.org/presentationml/2006/main">
  <p:tag name="KSO_WM_UNIT_TEXTBOXSTYLE_SHAPETYPE" val="1"/>
  <p:tag name="KSO_WM_UNIT_TEXTBOXSTYLE_ADJUSTLEFT" val="100_15.79346"/>
  <p:tag name="KSO_WM_UNIT_TEXTBOXSTYLE_ADJUSTTOP" val="0_-32.7383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mixed20201941_174*i*10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cf2187a-a934-4c6b-88ed-a3e8e50527fb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Bold"/>
        <a:ea typeface="思源黑体 CN Normal"/>
        <a:cs typeface=""/>
      </a:majorFont>
      <a:minorFont>
        <a:latin typeface="思源黑体 CN Regular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7843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1498</Words>
  <Application>WPS 演示</Application>
  <PresentationFormat>全屏显示(16:9)</PresentationFormat>
  <Paragraphs>270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Calibri</vt:lpstr>
      <vt:lpstr>Helvetica Light</vt:lpstr>
      <vt:lpstr>思源黑体 CN Normal</vt:lpstr>
      <vt:lpstr>黑体</vt:lpstr>
      <vt:lpstr>Arial</vt:lpstr>
      <vt:lpstr>思源黑体</vt:lpstr>
      <vt:lpstr>Wingdings</vt:lpstr>
      <vt:lpstr>Wingdings 3</vt:lpstr>
      <vt:lpstr>Symbol</vt:lpstr>
      <vt:lpstr>WPS-Bullets</vt:lpstr>
      <vt:lpstr>Segoe Print</vt:lpstr>
      <vt:lpstr>思源黑体 CN Regular</vt:lpstr>
      <vt:lpstr>Arial Unicode MS</vt:lpstr>
      <vt:lpstr>思源黑体 CN Bold</vt:lpstr>
      <vt:lpstr>思源黑体 CN Normal</vt:lpstr>
      <vt:lpstr>Retro Cute Light</vt:lpstr>
      <vt:lpstr>方正大黑体_GBK</vt:lpstr>
      <vt:lpstr>DFHSGothic-W3</vt:lpstr>
      <vt:lpstr>汉仪楷体S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肖庆林</dc:creator>
  <cp:lastModifiedBy>有人</cp:lastModifiedBy>
  <cp:revision>2245</cp:revision>
  <dcterms:created xsi:type="dcterms:W3CDTF">2021-12-13T04:49:00Z</dcterms:created>
  <dcterms:modified xsi:type="dcterms:W3CDTF">2026-02-09T03:24:48Z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EC55878A6B2944BF9244AB64F07C7FB8_13</vt:lpwstr>
  </property>
  <property fmtid="{D5CDD505-2E9C-101B-9397-08002B2CF9AE}" pid="3" name="KSOProductBuildVer">
    <vt:lpwstr>2052-12.1.0.24657</vt:lpwstr>
  </property>
</Properties>
</file>