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5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1665" r:id="rId3"/>
    <p:sldId id="336" r:id="rId4"/>
    <p:sldId id="717" r:id="rId5"/>
    <p:sldId id="507" r:id="rId6"/>
    <p:sldId id="1740" r:id="rId7"/>
    <p:sldId id="1741" r:id="rId8"/>
    <p:sldId id="420" r:id="rId9"/>
    <p:sldId id="422" r:id="rId10"/>
    <p:sldId id="1742" r:id="rId11"/>
    <p:sldId id="1745" r:id="rId12"/>
    <p:sldId id="1746" r:id="rId13"/>
    <p:sldId id="1747" r:id="rId14"/>
    <p:sldId id="425" r:id="rId15"/>
    <p:sldId id="426" r:id="rId16"/>
    <p:sldId id="427" r:id="rId17"/>
    <p:sldId id="443" r:id="rId18"/>
    <p:sldId id="1748" r:id="rId19"/>
    <p:sldId id="1749" r:id="rId20"/>
    <p:sldId id="428" r:id="rId21"/>
    <p:sldId id="430" r:id="rId22"/>
    <p:sldId id="429" r:id="rId23"/>
    <p:sldId id="432" r:id="rId24"/>
    <p:sldId id="340" r:id="rId25"/>
    <p:sldId id="1733" r:id="rId26"/>
    <p:sldId id="1750" r:id="rId27"/>
    <p:sldId id="1751" r:id="rId28"/>
    <p:sldId id="1752" r:id="rId29"/>
    <p:sldId id="1753" r:id="rId30"/>
    <p:sldId id="1686" r:id="rId31"/>
    <p:sldId id="1754" r:id="rId32"/>
    <p:sldId id="433" r:id="rId33"/>
    <p:sldId id="325" r:id="rId34"/>
    <p:sldId id="434" r:id="rId35"/>
    <p:sldId id="444" r:id="rId36"/>
    <p:sldId id="1755" r:id="rId37"/>
    <p:sldId id="435" r:id="rId38"/>
    <p:sldId id="437" r:id="rId39"/>
    <p:sldId id="436" r:id="rId40"/>
    <p:sldId id="1756" r:id="rId41"/>
    <p:sldId id="1757" r:id="rId42"/>
    <p:sldId id="1758" r:id="rId43"/>
    <p:sldId id="442" r:id="rId44"/>
    <p:sldId id="449" r:id="rId45"/>
    <p:sldId id="295" r:id="rId46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BM" initials="I" lastIdx="3" clrIdx="0"/>
  <p:cmAuthor id="1" name="刘 伟" initials="刘" lastIdx="1" clrIdx="0"/>
  <p:cmAuthor id="3" name="作者" initials="A" lastIdx="0" clrIdx="3"/>
  <p:cmAuthor id="4" name="TOBY LEE" initials="TL" lastIdx="2" clrIdx="4">
    <p:extLst>
      <p:ext uri="{19B8F6BF-5375-455C-9EA6-DF929625EA0E}">
        <p15:presenceInfo xmlns:p15="http://schemas.microsoft.com/office/powerpoint/2012/main" userId="e563eababf2e3e1e" providerId="Windows Live"/>
      </p:ext>
    </p:extLst>
  </p:cmAuthor>
  <p:cmAuthor id="5" name="李建荣" initials="李建荣" lastIdx="1" clrIdx="5">
    <p:extLst>
      <p:ext uri="{19B8F6BF-5375-455C-9EA6-DF929625EA0E}">
        <p15:presenceInfo xmlns:p15="http://schemas.microsoft.com/office/powerpoint/2012/main" userId="S-1-5-21-2954379447-99414138-521460324-180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303"/>
    <a:srgbClr val="C7180B"/>
    <a:srgbClr val="E9210D"/>
    <a:srgbClr val="F93D3D"/>
    <a:srgbClr val="FF7373"/>
    <a:srgbClr val="FFA9A9"/>
    <a:srgbClr val="FA6060"/>
    <a:srgbClr val="F33925"/>
    <a:srgbClr val="C01A04"/>
    <a:srgbClr val="EA6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47DADB-6724-49A9-9C2D-67B68730A1D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60BB50D4-D137-4C50-8F6A-53C9724D9706}">
      <dgm:prSet phldrT="[文本]" custT="1"/>
      <dgm:spPr/>
      <dgm:t>
        <a:bodyPr/>
        <a:lstStyle/>
        <a:p>
          <a:endParaRPr lang="en-US" altLang="zh-CN" sz="1600" dirty="0">
            <a:solidFill>
              <a:srgbClr val="000000"/>
            </a:solidFill>
            <a:latin typeface="SourceHanSansCN-Normal"/>
          </a:endParaRPr>
        </a:p>
        <a:p>
          <a:r>
            <a:rPr lang="en-US" altLang="zh-CN" sz="1800" dirty="0">
              <a:solidFill>
                <a:srgbClr val="000000"/>
              </a:solidFill>
              <a:latin typeface="SourceHanSansCN-Normal"/>
            </a:rPr>
            <a:t>LC1200 </a:t>
          </a:r>
          <a:r>
            <a:rPr lang="zh-CN" altLang="en-US" sz="1800" dirty="0">
              <a:solidFill>
                <a:srgbClr val="000000"/>
              </a:solidFill>
              <a:latin typeface="SourceHanSansCN-Normal"/>
            </a:rPr>
            <a:t>控制器插补</a:t>
          </a:r>
          <a:r>
            <a:rPr lang="zh-CN" altLang="en-US" sz="1800" b="0" i="0" dirty="0">
              <a:solidFill>
                <a:srgbClr val="000000"/>
              </a:solidFill>
              <a:effectLst/>
              <a:latin typeface="SourceHanSansCN-Normal"/>
            </a:rPr>
            <a:t>器除了支持 </a:t>
          </a:r>
          <a:r>
            <a:rPr lang="en-US" altLang="zh-CN" sz="1800" b="0" i="0" dirty="0">
              <a:solidFill>
                <a:srgbClr val="000000"/>
              </a:solidFill>
              <a:effectLst/>
              <a:latin typeface="SourceHanSansCN-Normal"/>
            </a:rPr>
            <a:t>X/Y/Z </a:t>
          </a:r>
          <a:r>
            <a:rPr lang="zh-CN" altLang="en-US" sz="1800" b="0" i="0" dirty="0">
              <a:solidFill>
                <a:srgbClr val="000000"/>
              </a:solidFill>
              <a:effectLst/>
              <a:latin typeface="SourceHanSansCN-Normal"/>
            </a:rPr>
            <a:t>轴轨迹插补外，同时支持 </a:t>
          </a:r>
          <a:r>
            <a:rPr lang="en-US" altLang="zh-CN" sz="1800" b="0" i="0" dirty="0">
              <a:solidFill>
                <a:srgbClr val="000000"/>
              </a:solidFill>
              <a:effectLst/>
              <a:latin typeface="SourceHanSansCN-Normal"/>
            </a:rPr>
            <a:t>A/B/C/U/V/W/P/Q </a:t>
          </a:r>
          <a:r>
            <a:rPr lang="zh-CN" altLang="en-US" sz="1800" b="0" i="0" dirty="0">
              <a:solidFill>
                <a:srgbClr val="000000"/>
              </a:solidFill>
              <a:effectLst/>
              <a:latin typeface="SourceHanSansCN-Normal"/>
            </a:rPr>
            <a:t>等附加轴的同 步定位控制，可以实现机械的多动作协调运动；</a:t>
          </a:r>
          <a:br>
            <a:rPr lang="zh-CN" altLang="en-US" sz="1400" b="0" i="0" dirty="0">
              <a:solidFill>
                <a:srgbClr val="000000"/>
              </a:solidFill>
              <a:effectLst/>
              <a:latin typeface="SourceHanSansCN-Normal"/>
            </a:rPr>
          </a:br>
          <a:endParaRPr lang="zh-CN" altLang="en-US" sz="1400" dirty="0"/>
        </a:p>
      </dgm:t>
    </dgm:pt>
    <dgm:pt modelId="{EFD21432-2B5D-4225-9339-81182A34A259}" type="parTrans" cxnId="{87A58605-6A2E-4553-839C-B27D5799E2BB}">
      <dgm:prSet/>
      <dgm:spPr/>
      <dgm:t>
        <a:bodyPr/>
        <a:lstStyle/>
        <a:p>
          <a:endParaRPr lang="zh-CN" altLang="en-US"/>
        </a:p>
      </dgm:t>
    </dgm:pt>
    <dgm:pt modelId="{4D161D26-DB66-4258-A166-01378C905E17}" type="sibTrans" cxnId="{87A58605-6A2E-4553-839C-B27D5799E2BB}">
      <dgm:prSet/>
      <dgm:spPr/>
      <dgm:t>
        <a:bodyPr/>
        <a:lstStyle/>
        <a:p>
          <a:endParaRPr lang="zh-CN" altLang="en-US"/>
        </a:p>
      </dgm:t>
    </dgm:pt>
    <dgm:pt modelId="{7ED9801E-7C3F-40E1-B58E-543BDF86829C}">
      <dgm:prSet phldrT="[文本]"/>
      <dgm:spPr/>
      <dgm:t>
        <a:bodyPr/>
        <a:lstStyle/>
        <a:p>
          <a:r>
            <a:rPr lang="zh-CN" altLang="en-US" b="0" i="0" dirty="0">
              <a:solidFill>
                <a:srgbClr val="000000"/>
              </a:solidFill>
              <a:effectLst/>
              <a:latin typeface="SourceHanSansCN-Normal"/>
            </a:rPr>
            <a:t>支持 </a:t>
          </a:r>
          <a:r>
            <a:rPr lang="en-US" altLang="zh-CN" b="0" i="0" dirty="0">
              <a:solidFill>
                <a:srgbClr val="000000"/>
              </a:solidFill>
              <a:effectLst/>
              <a:latin typeface="SourceHanSansCN-Normal"/>
            </a:rPr>
            <a:t>M</a:t>
          </a:r>
          <a:r>
            <a:rPr lang="zh-CN" altLang="en-US" b="0" i="0" dirty="0">
              <a:solidFill>
                <a:srgbClr val="000000"/>
              </a:solidFill>
              <a:effectLst/>
              <a:latin typeface="SourceHanSansCN-Normal"/>
            </a:rPr>
            <a:t>、 </a:t>
          </a:r>
          <a:r>
            <a:rPr lang="en-US" altLang="zh-CN" b="0" i="0" dirty="0">
              <a:solidFill>
                <a:srgbClr val="000000"/>
              </a:solidFill>
              <a:effectLst/>
              <a:latin typeface="SourceHanSansCN-Normal"/>
            </a:rPr>
            <a:t>H </a:t>
          </a:r>
          <a:r>
            <a:rPr lang="zh-CN" altLang="en-US" b="0" i="0" dirty="0">
              <a:solidFill>
                <a:srgbClr val="000000"/>
              </a:solidFill>
              <a:effectLst/>
              <a:latin typeface="SourceHanSansCN-Normal"/>
            </a:rPr>
            <a:t>等指令，使得轨迹控制中与逻辑控制的精确配合；</a:t>
          </a:r>
          <a:endParaRPr lang="zh-CN" altLang="en-US" dirty="0"/>
        </a:p>
      </dgm:t>
    </dgm:pt>
    <dgm:pt modelId="{1E0412FE-CEB6-4729-8255-F270A496E98A}" type="parTrans" cxnId="{8891678E-4547-431F-9672-C4433E0BE9F1}">
      <dgm:prSet/>
      <dgm:spPr/>
      <dgm:t>
        <a:bodyPr/>
        <a:lstStyle/>
        <a:p>
          <a:endParaRPr lang="zh-CN" altLang="en-US"/>
        </a:p>
      </dgm:t>
    </dgm:pt>
    <dgm:pt modelId="{65644BB3-936B-4E39-8BF7-16BE2B36F099}" type="sibTrans" cxnId="{8891678E-4547-431F-9672-C4433E0BE9F1}">
      <dgm:prSet/>
      <dgm:spPr/>
      <dgm:t>
        <a:bodyPr/>
        <a:lstStyle/>
        <a:p>
          <a:endParaRPr lang="zh-CN" altLang="en-US"/>
        </a:p>
      </dgm:t>
    </dgm:pt>
    <dgm:pt modelId="{8D3300A8-EA10-40A1-9FAD-B05B5FC65133}">
      <dgm:prSet phldrT="[文本]" custT="1"/>
      <dgm:spPr/>
      <dgm:t>
        <a:bodyPr/>
        <a:lstStyle/>
        <a:p>
          <a:r>
            <a:rPr lang="zh-CN" altLang="en-US" sz="1800" kern="1200" dirty="0">
              <a:solidFill>
                <a:srgbClr val="000000"/>
              </a:solidFill>
              <a:latin typeface="SourceHanSansCN-Normal"/>
              <a:ea typeface="微软雅黑" panose="020B0503020204020204" pitchFamily="34" charset="-122"/>
              <a:cs typeface="+mn-cs"/>
            </a:rPr>
            <a:t>控制器还提供有轨迹平滑倒角、刀具补偿、坐标变换等功能块，功能强大而灵活。</a:t>
          </a:r>
        </a:p>
      </dgm:t>
    </dgm:pt>
    <dgm:pt modelId="{91848CE5-F20E-4387-923D-A3537A1CB58D}" type="parTrans" cxnId="{07519C07-8197-4EC5-A3D0-1D901A884AC4}">
      <dgm:prSet/>
      <dgm:spPr/>
      <dgm:t>
        <a:bodyPr/>
        <a:lstStyle/>
        <a:p>
          <a:endParaRPr lang="zh-CN" altLang="en-US"/>
        </a:p>
      </dgm:t>
    </dgm:pt>
    <dgm:pt modelId="{4600FC8B-D983-4812-BBEA-0986412C8701}" type="sibTrans" cxnId="{07519C07-8197-4EC5-A3D0-1D901A884AC4}">
      <dgm:prSet/>
      <dgm:spPr/>
      <dgm:t>
        <a:bodyPr/>
        <a:lstStyle/>
        <a:p>
          <a:endParaRPr lang="zh-CN" altLang="en-US"/>
        </a:p>
      </dgm:t>
    </dgm:pt>
    <dgm:pt modelId="{A22F67D4-38F9-415A-8F33-C9405D832965}" type="pres">
      <dgm:prSet presAssocID="{5047DADB-6724-49A9-9C2D-67B68730A1DF}" presName="Name0" presStyleCnt="0">
        <dgm:presLayoutVars>
          <dgm:chMax val="7"/>
          <dgm:chPref val="7"/>
          <dgm:dir/>
        </dgm:presLayoutVars>
      </dgm:prSet>
      <dgm:spPr/>
    </dgm:pt>
    <dgm:pt modelId="{0FEFA8EC-EC69-4133-8731-3E821EA2FA00}" type="pres">
      <dgm:prSet presAssocID="{5047DADB-6724-49A9-9C2D-67B68730A1DF}" presName="Name1" presStyleCnt="0"/>
      <dgm:spPr/>
    </dgm:pt>
    <dgm:pt modelId="{BC2F05FB-B729-45D9-BC58-32D3B025DF6D}" type="pres">
      <dgm:prSet presAssocID="{5047DADB-6724-49A9-9C2D-67B68730A1DF}" presName="cycle" presStyleCnt="0"/>
      <dgm:spPr/>
    </dgm:pt>
    <dgm:pt modelId="{43C586FD-1613-43F9-B4E8-835A920EE311}" type="pres">
      <dgm:prSet presAssocID="{5047DADB-6724-49A9-9C2D-67B68730A1DF}" presName="srcNode" presStyleLbl="node1" presStyleIdx="0" presStyleCnt="3"/>
      <dgm:spPr/>
    </dgm:pt>
    <dgm:pt modelId="{7E10312A-B14E-4A0A-94F3-7B3CC6B02D3D}" type="pres">
      <dgm:prSet presAssocID="{5047DADB-6724-49A9-9C2D-67B68730A1DF}" presName="conn" presStyleLbl="parChTrans1D2" presStyleIdx="0" presStyleCnt="1" custLinFactNeighborX="-24832" custLinFactNeighborY="-313"/>
      <dgm:spPr/>
    </dgm:pt>
    <dgm:pt modelId="{252EE2B8-A6BA-4B7E-973C-7C4B68ABC3DE}" type="pres">
      <dgm:prSet presAssocID="{5047DADB-6724-49A9-9C2D-67B68730A1DF}" presName="extraNode" presStyleLbl="node1" presStyleIdx="0" presStyleCnt="3"/>
      <dgm:spPr/>
    </dgm:pt>
    <dgm:pt modelId="{212A13D0-C770-4329-9873-7024000B41CD}" type="pres">
      <dgm:prSet presAssocID="{5047DADB-6724-49A9-9C2D-67B68730A1DF}" presName="dstNode" presStyleLbl="node1" presStyleIdx="0" presStyleCnt="3"/>
      <dgm:spPr/>
    </dgm:pt>
    <dgm:pt modelId="{9AD3C22A-8CCE-4261-A079-8E5637FCF617}" type="pres">
      <dgm:prSet presAssocID="{60BB50D4-D137-4C50-8F6A-53C9724D9706}" presName="text_1" presStyleLbl="node1" presStyleIdx="0" presStyleCnt="3" custLinFactNeighborX="1582" custLinFactNeighborY="-4441">
        <dgm:presLayoutVars>
          <dgm:bulletEnabled val="1"/>
        </dgm:presLayoutVars>
      </dgm:prSet>
      <dgm:spPr/>
    </dgm:pt>
    <dgm:pt modelId="{091B484C-0A96-499E-9DBB-2FDF6074B731}" type="pres">
      <dgm:prSet presAssocID="{60BB50D4-D137-4C50-8F6A-53C9724D9706}" presName="accent_1" presStyleCnt="0"/>
      <dgm:spPr/>
    </dgm:pt>
    <dgm:pt modelId="{B078BA9E-BE77-439A-83D1-860FD08B1486}" type="pres">
      <dgm:prSet presAssocID="{60BB50D4-D137-4C50-8F6A-53C9724D9706}" presName="accentRepeatNode" presStyleLbl="solidFgAcc1" presStyleIdx="0" presStyleCnt="3"/>
      <dgm:spPr/>
    </dgm:pt>
    <dgm:pt modelId="{05E832AD-1415-40D2-94C0-64782DC86F2C}" type="pres">
      <dgm:prSet presAssocID="{7ED9801E-7C3F-40E1-B58E-543BDF86829C}" presName="text_2" presStyleLbl="node1" presStyleIdx="1" presStyleCnt="3">
        <dgm:presLayoutVars>
          <dgm:bulletEnabled val="1"/>
        </dgm:presLayoutVars>
      </dgm:prSet>
      <dgm:spPr/>
    </dgm:pt>
    <dgm:pt modelId="{0B79DD09-3E77-4E24-9CB7-D3DCA305D001}" type="pres">
      <dgm:prSet presAssocID="{7ED9801E-7C3F-40E1-B58E-543BDF86829C}" presName="accent_2" presStyleCnt="0"/>
      <dgm:spPr/>
    </dgm:pt>
    <dgm:pt modelId="{2C720137-4DCE-4A6E-A9AE-693E0D8013A1}" type="pres">
      <dgm:prSet presAssocID="{7ED9801E-7C3F-40E1-B58E-543BDF86829C}" presName="accentRepeatNode" presStyleLbl="solidFgAcc1" presStyleIdx="1" presStyleCnt="3"/>
      <dgm:spPr/>
    </dgm:pt>
    <dgm:pt modelId="{33A60B87-AF41-439B-B8B3-9D8263F89B45}" type="pres">
      <dgm:prSet presAssocID="{8D3300A8-EA10-40A1-9FAD-B05B5FC65133}" presName="text_3" presStyleLbl="node1" presStyleIdx="2" presStyleCnt="3" custLinFactNeighborX="-252" custLinFactNeighborY="-808">
        <dgm:presLayoutVars>
          <dgm:bulletEnabled val="1"/>
        </dgm:presLayoutVars>
      </dgm:prSet>
      <dgm:spPr/>
    </dgm:pt>
    <dgm:pt modelId="{D68353BF-FAA4-4664-94D2-952F486BB0D5}" type="pres">
      <dgm:prSet presAssocID="{8D3300A8-EA10-40A1-9FAD-B05B5FC65133}" presName="accent_3" presStyleCnt="0"/>
      <dgm:spPr/>
    </dgm:pt>
    <dgm:pt modelId="{0B0626FE-7DC1-4FA0-8977-BE0D1183F069}" type="pres">
      <dgm:prSet presAssocID="{8D3300A8-EA10-40A1-9FAD-B05B5FC65133}" presName="accentRepeatNode" presStyleLbl="solidFgAcc1" presStyleIdx="2" presStyleCnt="3"/>
      <dgm:spPr/>
    </dgm:pt>
  </dgm:ptLst>
  <dgm:cxnLst>
    <dgm:cxn modelId="{87A58605-6A2E-4553-839C-B27D5799E2BB}" srcId="{5047DADB-6724-49A9-9C2D-67B68730A1DF}" destId="{60BB50D4-D137-4C50-8F6A-53C9724D9706}" srcOrd="0" destOrd="0" parTransId="{EFD21432-2B5D-4225-9339-81182A34A259}" sibTransId="{4D161D26-DB66-4258-A166-01378C905E17}"/>
    <dgm:cxn modelId="{07519C07-8197-4EC5-A3D0-1D901A884AC4}" srcId="{5047DADB-6724-49A9-9C2D-67B68730A1DF}" destId="{8D3300A8-EA10-40A1-9FAD-B05B5FC65133}" srcOrd="2" destOrd="0" parTransId="{91848CE5-F20E-4387-923D-A3537A1CB58D}" sibTransId="{4600FC8B-D983-4812-BBEA-0986412C8701}"/>
    <dgm:cxn modelId="{CBE6643A-D030-4DC3-B87D-6F2EFC8FC7E8}" type="presOf" srcId="{5047DADB-6724-49A9-9C2D-67B68730A1DF}" destId="{A22F67D4-38F9-415A-8F33-C9405D832965}" srcOrd="0" destOrd="0" presId="urn:microsoft.com/office/officeart/2008/layout/VerticalCurvedList"/>
    <dgm:cxn modelId="{8891678E-4547-431F-9672-C4433E0BE9F1}" srcId="{5047DADB-6724-49A9-9C2D-67B68730A1DF}" destId="{7ED9801E-7C3F-40E1-B58E-543BDF86829C}" srcOrd="1" destOrd="0" parTransId="{1E0412FE-CEB6-4729-8255-F270A496E98A}" sibTransId="{65644BB3-936B-4E39-8BF7-16BE2B36F099}"/>
    <dgm:cxn modelId="{B270EBB3-DC35-45DB-B5BD-6819E238C614}" type="presOf" srcId="{4D161D26-DB66-4258-A166-01378C905E17}" destId="{7E10312A-B14E-4A0A-94F3-7B3CC6B02D3D}" srcOrd="0" destOrd="0" presId="urn:microsoft.com/office/officeart/2008/layout/VerticalCurvedList"/>
    <dgm:cxn modelId="{077FF1BD-6FB8-4ABB-B939-DF017D56A793}" type="presOf" srcId="{60BB50D4-D137-4C50-8F6A-53C9724D9706}" destId="{9AD3C22A-8CCE-4261-A079-8E5637FCF617}" srcOrd="0" destOrd="0" presId="urn:microsoft.com/office/officeart/2008/layout/VerticalCurvedList"/>
    <dgm:cxn modelId="{27599AC0-7797-4A5F-BB47-35C22266021E}" type="presOf" srcId="{8D3300A8-EA10-40A1-9FAD-B05B5FC65133}" destId="{33A60B87-AF41-439B-B8B3-9D8263F89B45}" srcOrd="0" destOrd="0" presId="urn:microsoft.com/office/officeart/2008/layout/VerticalCurvedList"/>
    <dgm:cxn modelId="{444AE2E0-4684-4712-83D1-EB3BDDDC41ED}" type="presOf" srcId="{7ED9801E-7C3F-40E1-B58E-543BDF86829C}" destId="{05E832AD-1415-40D2-94C0-64782DC86F2C}" srcOrd="0" destOrd="0" presId="urn:microsoft.com/office/officeart/2008/layout/VerticalCurvedList"/>
    <dgm:cxn modelId="{D675A710-04D7-4CC9-B90E-22472DD40CDA}" type="presParOf" srcId="{A22F67D4-38F9-415A-8F33-C9405D832965}" destId="{0FEFA8EC-EC69-4133-8731-3E821EA2FA00}" srcOrd="0" destOrd="0" presId="urn:microsoft.com/office/officeart/2008/layout/VerticalCurvedList"/>
    <dgm:cxn modelId="{E070B19E-BA64-4E8E-90ED-58E543F4B73C}" type="presParOf" srcId="{0FEFA8EC-EC69-4133-8731-3E821EA2FA00}" destId="{BC2F05FB-B729-45D9-BC58-32D3B025DF6D}" srcOrd="0" destOrd="0" presId="urn:microsoft.com/office/officeart/2008/layout/VerticalCurvedList"/>
    <dgm:cxn modelId="{2C6CD912-9951-4ACE-8E15-FCCDBC94B125}" type="presParOf" srcId="{BC2F05FB-B729-45D9-BC58-32D3B025DF6D}" destId="{43C586FD-1613-43F9-B4E8-835A920EE311}" srcOrd="0" destOrd="0" presId="urn:microsoft.com/office/officeart/2008/layout/VerticalCurvedList"/>
    <dgm:cxn modelId="{D3E96042-4569-4EF7-8D5D-8B7989ACE702}" type="presParOf" srcId="{BC2F05FB-B729-45D9-BC58-32D3B025DF6D}" destId="{7E10312A-B14E-4A0A-94F3-7B3CC6B02D3D}" srcOrd="1" destOrd="0" presId="urn:microsoft.com/office/officeart/2008/layout/VerticalCurvedList"/>
    <dgm:cxn modelId="{4ACFA9B7-D2D0-4856-B9EB-1B34C54497FE}" type="presParOf" srcId="{BC2F05FB-B729-45D9-BC58-32D3B025DF6D}" destId="{252EE2B8-A6BA-4B7E-973C-7C4B68ABC3DE}" srcOrd="2" destOrd="0" presId="urn:microsoft.com/office/officeart/2008/layout/VerticalCurvedList"/>
    <dgm:cxn modelId="{827DEC6D-15F6-4DAB-AA3B-3C722C875A8C}" type="presParOf" srcId="{BC2F05FB-B729-45D9-BC58-32D3B025DF6D}" destId="{212A13D0-C770-4329-9873-7024000B41CD}" srcOrd="3" destOrd="0" presId="urn:microsoft.com/office/officeart/2008/layout/VerticalCurvedList"/>
    <dgm:cxn modelId="{1145FB0A-E7FF-414B-A8CB-CEE06420C67E}" type="presParOf" srcId="{0FEFA8EC-EC69-4133-8731-3E821EA2FA00}" destId="{9AD3C22A-8CCE-4261-A079-8E5637FCF617}" srcOrd="1" destOrd="0" presId="urn:microsoft.com/office/officeart/2008/layout/VerticalCurvedList"/>
    <dgm:cxn modelId="{0BA27002-2E3C-493B-94EB-A27050A980D7}" type="presParOf" srcId="{0FEFA8EC-EC69-4133-8731-3E821EA2FA00}" destId="{091B484C-0A96-499E-9DBB-2FDF6074B731}" srcOrd="2" destOrd="0" presId="urn:microsoft.com/office/officeart/2008/layout/VerticalCurvedList"/>
    <dgm:cxn modelId="{8DE395E6-76B6-45CA-9EB0-CDD50CBA0BB4}" type="presParOf" srcId="{091B484C-0A96-499E-9DBB-2FDF6074B731}" destId="{B078BA9E-BE77-439A-83D1-860FD08B1486}" srcOrd="0" destOrd="0" presId="urn:microsoft.com/office/officeart/2008/layout/VerticalCurvedList"/>
    <dgm:cxn modelId="{CF08E15E-DF03-4485-9465-43F622F3CF5A}" type="presParOf" srcId="{0FEFA8EC-EC69-4133-8731-3E821EA2FA00}" destId="{05E832AD-1415-40D2-94C0-64782DC86F2C}" srcOrd="3" destOrd="0" presId="urn:microsoft.com/office/officeart/2008/layout/VerticalCurvedList"/>
    <dgm:cxn modelId="{3A4A3CFB-16A9-4EB0-BD52-D4C9B9E65A02}" type="presParOf" srcId="{0FEFA8EC-EC69-4133-8731-3E821EA2FA00}" destId="{0B79DD09-3E77-4E24-9CB7-D3DCA305D001}" srcOrd="4" destOrd="0" presId="urn:microsoft.com/office/officeart/2008/layout/VerticalCurvedList"/>
    <dgm:cxn modelId="{F9FDBAC0-7F8D-4073-9A18-1D5F184B2766}" type="presParOf" srcId="{0B79DD09-3E77-4E24-9CB7-D3DCA305D001}" destId="{2C720137-4DCE-4A6E-A9AE-693E0D8013A1}" srcOrd="0" destOrd="0" presId="urn:microsoft.com/office/officeart/2008/layout/VerticalCurvedList"/>
    <dgm:cxn modelId="{2D0A3A25-B499-4678-BDE3-5FB70D4149D3}" type="presParOf" srcId="{0FEFA8EC-EC69-4133-8731-3E821EA2FA00}" destId="{33A60B87-AF41-439B-B8B3-9D8263F89B45}" srcOrd="5" destOrd="0" presId="urn:microsoft.com/office/officeart/2008/layout/VerticalCurvedList"/>
    <dgm:cxn modelId="{AB41874A-28BF-4950-A8A8-882DC13DEA10}" type="presParOf" srcId="{0FEFA8EC-EC69-4133-8731-3E821EA2FA00}" destId="{D68353BF-FAA4-4664-94D2-952F486BB0D5}" srcOrd="6" destOrd="0" presId="urn:microsoft.com/office/officeart/2008/layout/VerticalCurvedList"/>
    <dgm:cxn modelId="{8DFF8E63-07BE-416D-AAED-D70CCB17AA3C}" type="presParOf" srcId="{D68353BF-FAA4-4664-94D2-952F486BB0D5}" destId="{0B0626FE-7DC1-4FA0-8977-BE0D1183F0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0312A-B14E-4A0A-94F3-7B3CC6B02D3D}">
      <dsp:nvSpPr>
        <dsp:cNvPr id="0" name=""/>
        <dsp:cNvSpPr/>
      </dsp:nvSpPr>
      <dsp:spPr>
        <a:xfrm>
          <a:off x="-5595775" y="-877642"/>
          <a:ext cx="6663487" cy="6663487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3C22A-8CCE-4261-A079-8E5637FCF617}">
      <dsp:nvSpPr>
        <dsp:cNvPr id="0" name=""/>
        <dsp:cNvSpPr/>
      </dsp:nvSpPr>
      <dsp:spPr>
        <a:xfrm>
          <a:off x="755357" y="451026"/>
          <a:ext cx="8695582" cy="9899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579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1600" kern="1200" dirty="0">
            <a:solidFill>
              <a:srgbClr val="000000"/>
            </a:solidFill>
            <a:latin typeface="SourceHanSansCN-Normal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rgbClr val="000000"/>
              </a:solidFill>
              <a:latin typeface="SourceHanSansCN-Normal"/>
            </a:rPr>
            <a:t>LC1200 </a:t>
          </a:r>
          <a:r>
            <a:rPr lang="zh-CN" altLang="en-US" sz="1800" kern="1200" dirty="0">
              <a:solidFill>
                <a:srgbClr val="000000"/>
              </a:solidFill>
              <a:latin typeface="SourceHanSansCN-Normal"/>
            </a:rPr>
            <a:t>控制器插补</a:t>
          </a:r>
          <a:r>
            <a:rPr lang="zh-CN" altLang="en-US" sz="1800" b="0" i="0" kern="1200" dirty="0">
              <a:solidFill>
                <a:srgbClr val="000000"/>
              </a:solidFill>
              <a:effectLst/>
              <a:latin typeface="SourceHanSansCN-Normal"/>
            </a:rPr>
            <a:t>器除了支持 </a:t>
          </a:r>
          <a:r>
            <a:rPr lang="en-US" altLang="zh-CN" sz="1800" b="0" i="0" kern="1200" dirty="0">
              <a:solidFill>
                <a:srgbClr val="000000"/>
              </a:solidFill>
              <a:effectLst/>
              <a:latin typeface="SourceHanSansCN-Normal"/>
            </a:rPr>
            <a:t>X/Y/Z </a:t>
          </a:r>
          <a:r>
            <a:rPr lang="zh-CN" altLang="en-US" sz="1800" b="0" i="0" kern="1200" dirty="0">
              <a:solidFill>
                <a:srgbClr val="000000"/>
              </a:solidFill>
              <a:effectLst/>
              <a:latin typeface="SourceHanSansCN-Normal"/>
            </a:rPr>
            <a:t>轴轨迹插补外，同时支持 </a:t>
          </a:r>
          <a:r>
            <a:rPr lang="en-US" altLang="zh-CN" sz="1800" b="0" i="0" kern="1200" dirty="0">
              <a:solidFill>
                <a:srgbClr val="000000"/>
              </a:solidFill>
              <a:effectLst/>
              <a:latin typeface="SourceHanSansCN-Normal"/>
            </a:rPr>
            <a:t>A/B/C/U/V/W/P/Q </a:t>
          </a:r>
          <a:r>
            <a:rPr lang="zh-CN" altLang="en-US" sz="1800" b="0" i="0" kern="1200" dirty="0">
              <a:solidFill>
                <a:srgbClr val="000000"/>
              </a:solidFill>
              <a:effectLst/>
              <a:latin typeface="SourceHanSansCN-Normal"/>
            </a:rPr>
            <a:t>等附加轴的同 步定位控制，可以实现机械的多动作协调运动；</a:t>
          </a:r>
          <a:br>
            <a:rPr lang="zh-CN" altLang="en-US" sz="1400" b="0" i="0" kern="1200" dirty="0">
              <a:solidFill>
                <a:srgbClr val="000000"/>
              </a:solidFill>
              <a:effectLst/>
              <a:latin typeface="SourceHanSansCN-Normal"/>
            </a:rPr>
          </a:br>
          <a:endParaRPr lang="zh-CN" altLang="en-US" sz="1400" kern="1200" dirty="0"/>
        </a:p>
      </dsp:txBody>
      <dsp:txXfrm>
        <a:off x="755357" y="451026"/>
        <a:ext cx="8695582" cy="989983"/>
      </dsp:txXfrm>
    </dsp:sp>
    <dsp:sp modelId="{B078BA9E-BE77-439A-83D1-860FD08B1486}">
      <dsp:nvSpPr>
        <dsp:cNvPr id="0" name=""/>
        <dsp:cNvSpPr/>
      </dsp:nvSpPr>
      <dsp:spPr>
        <a:xfrm>
          <a:off x="68308" y="371243"/>
          <a:ext cx="1237479" cy="1237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832AD-1415-40D2-94C0-64782DC86F2C}">
      <dsp:nvSpPr>
        <dsp:cNvPr id="0" name=""/>
        <dsp:cNvSpPr/>
      </dsp:nvSpPr>
      <dsp:spPr>
        <a:xfrm>
          <a:off x="1046907" y="1979966"/>
          <a:ext cx="8335723" cy="989983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5799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i="0" kern="1200" dirty="0">
              <a:solidFill>
                <a:srgbClr val="000000"/>
              </a:solidFill>
              <a:effectLst/>
              <a:latin typeface="SourceHanSansCN-Normal"/>
            </a:rPr>
            <a:t>支持 </a:t>
          </a:r>
          <a:r>
            <a:rPr lang="en-US" altLang="zh-CN" sz="2200" b="0" i="0" kern="1200" dirty="0">
              <a:solidFill>
                <a:srgbClr val="000000"/>
              </a:solidFill>
              <a:effectLst/>
              <a:latin typeface="SourceHanSansCN-Normal"/>
            </a:rPr>
            <a:t>M</a:t>
          </a:r>
          <a:r>
            <a:rPr lang="zh-CN" altLang="en-US" sz="2200" b="0" i="0" kern="1200" dirty="0">
              <a:solidFill>
                <a:srgbClr val="000000"/>
              </a:solidFill>
              <a:effectLst/>
              <a:latin typeface="SourceHanSansCN-Normal"/>
            </a:rPr>
            <a:t>、 </a:t>
          </a:r>
          <a:r>
            <a:rPr lang="en-US" altLang="zh-CN" sz="2200" b="0" i="0" kern="1200" dirty="0">
              <a:solidFill>
                <a:srgbClr val="000000"/>
              </a:solidFill>
              <a:effectLst/>
              <a:latin typeface="SourceHanSansCN-Normal"/>
            </a:rPr>
            <a:t>H </a:t>
          </a:r>
          <a:r>
            <a:rPr lang="zh-CN" altLang="en-US" sz="2200" b="0" i="0" kern="1200" dirty="0">
              <a:solidFill>
                <a:srgbClr val="000000"/>
              </a:solidFill>
              <a:effectLst/>
              <a:latin typeface="SourceHanSansCN-Normal"/>
            </a:rPr>
            <a:t>等指令，使得轨迹控制中与逻辑控制的精确配合；</a:t>
          </a:r>
          <a:endParaRPr lang="zh-CN" altLang="en-US" sz="2200" kern="1200" dirty="0"/>
        </a:p>
      </dsp:txBody>
      <dsp:txXfrm>
        <a:off x="1046907" y="1979966"/>
        <a:ext cx="8335723" cy="989983"/>
      </dsp:txXfrm>
    </dsp:sp>
    <dsp:sp modelId="{2C720137-4DCE-4A6E-A9AE-693E0D8013A1}">
      <dsp:nvSpPr>
        <dsp:cNvPr id="0" name=""/>
        <dsp:cNvSpPr/>
      </dsp:nvSpPr>
      <dsp:spPr>
        <a:xfrm>
          <a:off x="428167" y="1856218"/>
          <a:ext cx="1237479" cy="1237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60B87-AF41-439B-B8B3-9D8263F89B45}">
      <dsp:nvSpPr>
        <dsp:cNvPr id="0" name=""/>
        <dsp:cNvSpPr/>
      </dsp:nvSpPr>
      <dsp:spPr>
        <a:xfrm>
          <a:off x="665135" y="3456942"/>
          <a:ext cx="8695582" cy="98998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579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rgbClr val="000000"/>
              </a:solidFill>
              <a:latin typeface="SourceHanSansCN-Normal"/>
              <a:ea typeface="微软雅黑" panose="020B0503020204020204" pitchFamily="34" charset="-122"/>
              <a:cs typeface="+mn-cs"/>
            </a:rPr>
            <a:t>控制器还提供有轨迹平滑倒角、刀具补偿、坐标变换等功能块，功能强大而灵活。</a:t>
          </a:r>
        </a:p>
      </dsp:txBody>
      <dsp:txXfrm>
        <a:off x="665135" y="3456942"/>
        <a:ext cx="8695582" cy="989983"/>
      </dsp:txXfrm>
    </dsp:sp>
    <dsp:sp modelId="{0B0626FE-7DC1-4FA0-8977-BE0D1183F069}">
      <dsp:nvSpPr>
        <dsp:cNvPr id="0" name=""/>
        <dsp:cNvSpPr/>
      </dsp:nvSpPr>
      <dsp:spPr>
        <a:xfrm>
          <a:off x="68308" y="3341193"/>
          <a:ext cx="1237479" cy="1237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F110D-F366-45D6-BBFE-E6C30D72381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179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617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sz="1800" b="1" dirty="0">
                <a:latin typeface="Arial" panose="020B0604020202020204" pitchFamily="34" charset="0"/>
                <a:ea typeface="宋体" panose="02010600030101010101" pitchFamily="2" charset="-122"/>
              </a:rPr>
              <a:t>4</a:t>
            </a:fld>
            <a:endParaRPr lang="zh-CN" altLang="en-US" sz="1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313C-6B84-469A-A8BF-E1E0C9F599A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86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313C-6B84-469A-A8BF-E1E0C9F599A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68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CT logo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48825" y="365125"/>
            <a:ext cx="2223770" cy="586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/>
      </p:transition>
    </mc:Choice>
    <mc:Fallback xmlns="">
      <p:transition spd="med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99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3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LCT logo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648825" y="365125"/>
            <a:ext cx="2223770" cy="5861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3" Type="http://schemas.openxmlformats.org/officeDocument/2006/relationships/tags" Target="../tags/tag8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1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58140" y="3975526"/>
            <a:ext cx="4531995" cy="1165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dirty="0"/>
              <a:t>报告要求：</a:t>
            </a:r>
          </a:p>
          <a:p>
            <a:r>
              <a:rPr lang="zh-CN" altLang="en-US" sz="1400" dirty="0"/>
              <a:t>目的：让客户能快速使用</a:t>
            </a:r>
            <a:r>
              <a:rPr lang="en-US" altLang="zh-CN" sz="1400" dirty="0"/>
              <a:t>LC1200 PLC</a:t>
            </a:r>
            <a:r>
              <a:rPr lang="zh-CN" altLang="en-US" sz="1400" dirty="0"/>
              <a:t>的</a:t>
            </a:r>
            <a:r>
              <a:rPr lang="en-US" altLang="zh-CN" sz="1400" dirty="0"/>
              <a:t>CNC</a:t>
            </a:r>
            <a:r>
              <a:rPr lang="zh-CN" altLang="en-US" sz="1400" dirty="0"/>
              <a:t>插补功能</a:t>
            </a:r>
            <a:endParaRPr lang="en-US" altLang="zh-CN" sz="1400" dirty="0"/>
          </a:p>
          <a:p>
            <a:endParaRPr lang="en-US" altLang="zh-CN" sz="2400" b="1" dirty="0">
              <a:solidFill>
                <a:srgbClr val="FF0000"/>
              </a:solidFill>
            </a:endParaRPr>
          </a:p>
          <a:p>
            <a:r>
              <a:rPr lang="zh-CN" altLang="en-US" sz="24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产品线：李建荣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477702" y="3059404"/>
            <a:ext cx="3845560" cy="1143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95"/>
          <p:cNvSpPr/>
          <p:nvPr/>
        </p:nvSpPr>
        <p:spPr>
          <a:xfrm>
            <a:off x="358140" y="3113196"/>
            <a:ext cx="5228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LC1200 CNC</a:t>
            </a:r>
            <a:r>
              <a:rPr lang="zh-CN" altLang="en-US" sz="24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插补运动控制功能</a:t>
            </a:r>
            <a:endParaRPr lang="en-US" altLang="zh-CN" sz="2400" b="1" spc="3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253147" y="1716611"/>
            <a:ext cx="30911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</a:t>
            </a:r>
            <a:r>
              <a:rPr lang="en-US" sz="8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23</a:t>
            </a:r>
          </a:p>
        </p:txBody>
      </p:sp>
      <p:pic>
        <p:nvPicPr>
          <p:cNvPr id="3" name="图片 2" descr="工业网络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181" y="961812"/>
            <a:ext cx="6314440" cy="4464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C9D0E66-655B-6421-1EAF-0B5D75BD300E}"/>
              </a:ext>
            </a:extLst>
          </p:cNvPr>
          <p:cNvSpPr txBox="1"/>
          <p:nvPr/>
        </p:nvSpPr>
        <p:spPr>
          <a:xfrm>
            <a:off x="567088" y="477759"/>
            <a:ext cx="11165305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rgbClr val="000000"/>
                </a:solidFill>
                <a:latin typeface="SourceHanSansCN-Bold"/>
              </a:rPr>
              <a:t>LC1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SourceHanSansCN-Bold"/>
              </a:rPr>
              <a:t>200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SourceHanSansCN-Bold"/>
              </a:rPr>
              <a:t>系统的 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SourceHanSansCN-Bold"/>
              </a:rPr>
              <a:t>CNC </a:t>
            </a:r>
            <a:r>
              <a:rPr lang="zh-CN" altLang="en-US" sz="1800" b="1" i="0" dirty="0">
                <a:solidFill>
                  <a:srgbClr val="000000"/>
                </a:solidFill>
                <a:effectLst/>
                <a:latin typeface="SourceHanSansCN-Bold"/>
              </a:rPr>
              <a:t>功能还具有如下特点，方便一些特殊控制应用：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br>
              <a:rPr lang="zh-CN" altLang="en-US" dirty="0"/>
            </a:b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7B3460-3793-9725-E9A5-F640AC4B3FAA}"/>
              </a:ext>
            </a:extLst>
          </p:cNvPr>
          <p:cNvSpPr txBox="1"/>
          <p:nvPr/>
        </p:nvSpPr>
        <p:spPr>
          <a:xfrm>
            <a:off x="52137" y="232189"/>
            <a:ext cx="6097604" cy="42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21" eaLnBrk="0">
              <a:lnSpc>
                <a:spcPct val="91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1.2 CNC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应用场景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1124B36E-6415-3339-E417-41AF9B1221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701216"/>
              </p:ext>
            </p:extLst>
          </p:nvPr>
        </p:nvGraphicFramePr>
        <p:xfrm>
          <a:off x="1136850" y="1075498"/>
          <a:ext cx="9450940" cy="494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DC91A58E-A69E-7DFD-43A1-534AE9351F4A}"/>
              </a:ext>
            </a:extLst>
          </p:cNvPr>
          <p:cNvSpPr txBox="1"/>
          <p:nvPr/>
        </p:nvSpPr>
        <p:spPr>
          <a:xfrm>
            <a:off x="327259" y="6025414"/>
            <a:ext cx="115472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+mn-ea"/>
              </a:rPr>
              <a:t>LC1200</a:t>
            </a:r>
            <a:r>
              <a:rPr lang="zh-CN" altLang="en-US" sz="2000" dirty="0">
                <a:latin typeface="+mn-ea"/>
              </a:rPr>
              <a:t>可以胜任激光切割、激光焊接、玻璃切割、木工机械、点胶控制等多轴轨迹  运动控制的应用， 用户可根据应用设备的所需的控制精度和响应，选择合适的机型。 </a:t>
            </a:r>
          </a:p>
        </p:txBody>
      </p:sp>
    </p:spTree>
    <p:extLst>
      <p:ext uri="{BB962C8B-B14F-4D97-AF65-F5344CB8AC3E}">
        <p14:creationId xmlns:p14="http://schemas.microsoft.com/office/powerpoint/2010/main" val="271399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A27C3C2-321B-BEF6-019C-6416D832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381000"/>
            <a:ext cx="6096000" cy="65215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BDB4D3B-0F3D-B277-3A0A-1C1F6C6C31C4}"/>
              </a:ext>
            </a:extLst>
          </p:cNvPr>
          <p:cNvSpPr txBox="1"/>
          <p:nvPr/>
        </p:nvSpPr>
        <p:spPr>
          <a:xfrm>
            <a:off x="0" y="554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1.3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轨迹插补功能处理环节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8049517-0AA3-BEBF-57A3-833B7E7F83AE}"/>
              </a:ext>
            </a:extLst>
          </p:cNvPr>
          <p:cNvSpPr txBox="1"/>
          <p:nvPr/>
        </p:nvSpPr>
        <p:spPr>
          <a:xfrm>
            <a:off x="5322772" y="654138"/>
            <a:ext cx="7154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/>
              <a:t>Codesys</a:t>
            </a:r>
            <a:endParaRPr lang="zh-CN" altLang="en-US" sz="10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096A3B-02C5-A27D-8D67-8CB09479C33D}"/>
              </a:ext>
            </a:extLst>
          </p:cNvPr>
          <p:cNvSpPr txBox="1"/>
          <p:nvPr/>
        </p:nvSpPr>
        <p:spPr>
          <a:xfrm>
            <a:off x="5335607" y="927249"/>
            <a:ext cx="7154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/>
              <a:t>Codesys</a:t>
            </a:r>
            <a:endParaRPr lang="zh-CN" altLang="en-US" sz="10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7EFBD1-BD22-B1E8-345C-18C86064F94D}"/>
              </a:ext>
            </a:extLst>
          </p:cNvPr>
          <p:cNvSpPr txBox="1"/>
          <p:nvPr/>
        </p:nvSpPr>
        <p:spPr>
          <a:xfrm>
            <a:off x="5322771" y="1173471"/>
            <a:ext cx="10972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/>
              <a:t>Codesys</a:t>
            </a:r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775296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BDB4D3B-0F3D-B277-3A0A-1C1F6C6C31C4}"/>
              </a:ext>
            </a:extLst>
          </p:cNvPr>
          <p:cNvSpPr txBox="1"/>
          <p:nvPr/>
        </p:nvSpPr>
        <p:spPr>
          <a:xfrm>
            <a:off x="0" y="1443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1.4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控制器支持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G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代码指令集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4C93AF-8C6A-3CDF-A064-62CC651BD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75"/>
          <a:stretch/>
        </p:blipFill>
        <p:spPr>
          <a:xfrm>
            <a:off x="368300" y="1248172"/>
            <a:ext cx="11498178" cy="568288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B394AA0-DF11-9E5B-75EE-43D96B05E7E9}"/>
              </a:ext>
            </a:extLst>
          </p:cNvPr>
          <p:cNvSpPr txBox="1"/>
          <p:nvPr/>
        </p:nvSpPr>
        <p:spPr>
          <a:xfrm>
            <a:off x="368300" y="727045"/>
            <a:ext cx="278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G</a:t>
            </a:r>
            <a:r>
              <a:rPr lang="zh-CN" altLang="en-US" sz="2000" b="1" dirty="0"/>
              <a:t>代码关键字</a:t>
            </a:r>
          </a:p>
        </p:txBody>
      </p:sp>
    </p:spTree>
    <p:extLst>
      <p:ext uri="{BB962C8B-B14F-4D97-AF65-F5344CB8AC3E}">
        <p14:creationId xmlns:p14="http://schemas.microsoft.com/office/powerpoint/2010/main" val="391528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583035-2841-8C88-703E-68B0BE73C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74" y="963841"/>
            <a:ext cx="11126652" cy="574979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34BB04F-12CE-3A7E-103B-520FE2EC284F}"/>
              </a:ext>
            </a:extLst>
          </p:cNvPr>
          <p:cNvSpPr txBox="1"/>
          <p:nvPr/>
        </p:nvSpPr>
        <p:spPr>
          <a:xfrm>
            <a:off x="0" y="1443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1.4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控制器支持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G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代码指令集</a:t>
            </a:r>
          </a:p>
        </p:txBody>
      </p:sp>
    </p:spTree>
    <p:extLst>
      <p:ext uri="{BB962C8B-B14F-4D97-AF65-F5344CB8AC3E}">
        <p14:creationId xmlns:p14="http://schemas.microsoft.com/office/powerpoint/2010/main" val="373026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98" y="970295"/>
            <a:ext cx="11083992" cy="588770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0BBA456-C385-6F7A-B25B-B9594C438065}"/>
              </a:ext>
            </a:extLst>
          </p:cNvPr>
          <p:cNvSpPr txBox="1"/>
          <p:nvPr/>
        </p:nvSpPr>
        <p:spPr>
          <a:xfrm>
            <a:off x="0" y="1443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1.4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控制器支持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G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代码指令集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37" y="876300"/>
            <a:ext cx="11106488" cy="583733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3189A60-8179-BBFA-1F2C-62541D1C06E6}"/>
              </a:ext>
            </a:extLst>
          </p:cNvPr>
          <p:cNvSpPr txBox="1"/>
          <p:nvPr/>
        </p:nvSpPr>
        <p:spPr>
          <a:xfrm>
            <a:off x="0" y="1443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1.4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控制器支持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G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代码指令集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86" y="1353970"/>
            <a:ext cx="10788650" cy="536575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295686" y="874174"/>
            <a:ext cx="4790665" cy="4258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zh-CN" dirty="0">
                <a:latin typeface="+mj-ea"/>
              </a:rPr>
              <a:t>直线插补指令</a:t>
            </a:r>
            <a:r>
              <a:rPr lang="en-US" altLang="zh-CN" dirty="0">
                <a:latin typeface="+mj-ea"/>
              </a:rPr>
              <a:t> (G01)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982335" y="46678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CED6830-D4DB-4CD2-DB5F-AA533E7716CB}"/>
              </a:ext>
            </a:extLst>
          </p:cNvPr>
          <p:cNvSpPr txBox="1"/>
          <p:nvPr/>
        </p:nvSpPr>
        <p:spPr>
          <a:xfrm>
            <a:off x="0" y="1443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1.4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控制器支持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G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代码指令集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4495" y="1238250"/>
            <a:ext cx="1218120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/>
              <a:t>G2/G3 圆弧插补指令支持 3D 轴 XYZ 空间定义的圆弧插补（配合 G16/G17/G18/G19 指令）。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4495" y="161604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G2 X500 Y400 Z20 R100 F8 E130 E-130</a:t>
            </a:r>
          </a:p>
          <a:p>
            <a:r>
              <a:rPr lang="zh-CN" altLang="en-US" dirty="0"/>
              <a:t>G2 X600 Y500 Z30 I280 J270 K20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2493770"/>
            <a:ext cx="8646160" cy="4221356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235294" y="812387"/>
            <a:ext cx="4790665" cy="425863"/>
          </a:xfrm>
        </p:spPr>
        <p:txBody>
          <a:bodyPr>
            <a:normAutofit fontScale="92500" lnSpcReduction="10000"/>
          </a:bodyPr>
          <a:lstStyle/>
          <a:p>
            <a:r>
              <a:rPr lang="zh-CN" altLang="zh-CN" dirty="0">
                <a:latin typeface="+mj-ea"/>
              </a:rPr>
              <a:t>圆弧插补指令</a:t>
            </a:r>
            <a:r>
              <a:rPr lang="en-US" altLang="zh-CN" dirty="0">
                <a:latin typeface="+mj-ea"/>
              </a:rPr>
              <a:t> (G02/G03)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F6E75BF-420E-A7E1-A671-D566FB45AACD}"/>
              </a:ext>
            </a:extLst>
          </p:cNvPr>
          <p:cNvSpPr txBox="1"/>
          <p:nvPr/>
        </p:nvSpPr>
        <p:spPr>
          <a:xfrm>
            <a:off x="0" y="1443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1.4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控制器支持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G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代码指令集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DCB41A-95BB-07DB-83F5-D3D242B1D7A0}"/>
              </a:ext>
            </a:extLst>
          </p:cNvPr>
          <p:cNvSpPr txBox="1"/>
          <p:nvPr/>
        </p:nvSpPr>
        <p:spPr>
          <a:xfrm>
            <a:off x="0" y="14436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1.5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控制器支持的轴类型及其运行特点 </a:t>
            </a: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F2C902-BE14-5F05-2329-A32355FCEE73}"/>
              </a:ext>
            </a:extLst>
          </p:cNvPr>
          <p:cNvSpPr txBox="1"/>
          <p:nvPr/>
        </p:nvSpPr>
        <p:spPr>
          <a:xfrm>
            <a:off x="190500" y="1022895"/>
            <a:ext cx="11264900" cy="128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000" dirty="0">
                <a:latin typeface="+mn-ea"/>
              </a:rPr>
              <a:t>CNC </a:t>
            </a:r>
            <a:r>
              <a:rPr lang="zh-CN" altLang="en-US" sz="2000" dirty="0">
                <a:latin typeface="+mn-ea"/>
              </a:rPr>
              <a:t>运动控制部分除了支持 </a:t>
            </a:r>
            <a:r>
              <a:rPr lang="en-US" altLang="zh-CN" sz="2000" dirty="0">
                <a:latin typeface="+mn-ea"/>
              </a:rPr>
              <a:t>X/Y/Z </a:t>
            </a:r>
            <a:r>
              <a:rPr lang="zh-CN" altLang="en-US" sz="2000" dirty="0">
                <a:latin typeface="+mn-ea"/>
              </a:rPr>
              <a:t>轴插补运动外，另外还支持 </a:t>
            </a:r>
            <a:r>
              <a:rPr lang="en-US" altLang="zh-CN" sz="2000" dirty="0">
                <a:latin typeface="+mn-ea"/>
              </a:rPr>
              <a:t>A/B/C/P/Q/U/V/W</a:t>
            </a:r>
            <a:r>
              <a:rPr lang="zh-CN" altLang="en-US" sz="2000" dirty="0">
                <a:latin typeface="+mn-ea"/>
              </a:rPr>
              <a:t>等 </a:t>
            </a:r>
            <a:r>
              <a:rPr lang="en-US" altLang="zh-CN" sz="2000" dirty="0">
                <a:latin typeface="+mn-ea"/>
              </a:rPr>
              <a:t>8 </a:t>
            </a:r>
            <a:r>
              <a:rPr lang="zh-CN" altLang="en-US" sz="2000" dirty="0">
                <a:latin typeface="+mn-ea"/>
              </a:rPr>
              <a:t>个辅助轴的定位控制，以便在机械设备的插补运动轴在运动过程中，让辅助轴可以配合运行，这些辅助轴的运行起止时间可以由用户 </a:t>
            </a:r>
            <a:r>
              <a:rPr lang="en-US" altLang="zh-CN" sz="2000" dirty="0">
                <a:latin typeface="+mn-ea"/>
              </a:rPr>
              <a:t>G-Code </a:t>
            </a:r>
            <a:r>
              <a:rPr lang="zh-CN" altLang="en-US" sz="2000" dirty="0">
                <a:latin typeface="+mn-ea"/>
              </a:rPr>
              <a:t>代码程序决定，但与 </a:t>
            </a:r>
            <a:r>
              <a:rPr lang="en-US" altLang="zh-CN" sz="2000" dirty="0">
                <a:latin typeface="+mn-ea"/>
              </a:rPr>
              <a:t>XYZ </a:t>
            </a:r>
            <a:r>
              <a:rPr lang="zh-CN" altLang="en-US" sz="2000" dirty="0">
                <a:latin typeface="+mn-ea"/>
              </a:rPr>
              <a:t>轴运动并没有完全同步关系。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ED849A-0F8B-2A23-BE9F-628954D2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25" y="2603501"/>
            <a:ext cx="10797749" cy="34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28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97E3DDE-1B57-C7BF-58C4-7C835C7D2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08" y="609601"/>
            <a:ext cx="8115056" cy="61155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520431-116E-356D-2778-EB6B30401517}"/>
              </a:ext>
            </a:extLst>
          </p:cNvPr>
          <p:cNvSpPr txBox="1"/>
          <p:nvPr/>
        </p:nvSpPr>
        <p:spPr>
          <a:xfrm>
            <a:off x="0" y="1328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1.5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控制器支持的轴类型及其运行特点 </a:t>
            </a:r>
          </a:p>
        </p:txBody>
      </p:sp>
    </p:spTree>
    <p:extLst>
      <p:ext uri="{BB962C8B-B14F-4D97-AF65-F5344CB8AC3E}">
        <p14:creationId xmlns:p14="http://schemas.microsoft.com/office/powerpoint/2010/main" val="15709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flipV="1">
            <a:off x="0" y="0"/>
            <a:ext cx="2743200" cy="2770909"/>
          </a:xfrm>
          <a:prstGeom prst="triangle">
            <a:avLst>
              <a:gd name="adj" fmla="val 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"/>
          </a:p>
        </p:txBody>
      </p:sp>
      <p:sp>
        <p:nvSpPr>
          <p:cNvPr id="4" name="等腰三角形 3"/>
          <p:cNvSpPr/>
          <p:nvPr/>
        </p:nvSpPr>
        <p:spPr>
          <a:xfrm>
            <a:off x="5694219" y="512619"/>
            <a:ext cx="6497783" cy="6345383"/>
          </a:xfrm>
          <a:prstGeom prst="triangle">
            <a:avLst>
              <a:gd name="adj" fmla="val 10000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"/>
          </a:p>
        </p:txBody>
      </p:sp>
      <p:grpSp>
        <p:nvGrpSpPr>
          <p:cNvPr id="22" name="组合 21"/>
          <p:cNvGrpSpPr/>
          <p:nvPr/>
        </p:nvGrpSpPr>
        <p:grpSpPr>
          <a:xfrm>
            <a:off x="3718357" y="1457693"/>
            <a:ext cx="4892237" cy="898195"/>
            <a:chOff x="3869381" y="1470061"/>
            <a:chExt cx="4892237" cy="898193"/>
          </a:xfrm>
        </p:grpSpPr>
        <p:grpSp>
          <p:nvGrpSpPr>
            <p:cNvPr id="7" name="组合 6"/>
            <p:cNvGrpSpPr/>
            <p:nvPr/>
          </p:nvGrpSpPr>
          <p:grpSpPr>
            <a:xfrm>
              <a:off x="3869381" y="1470061"/>
              <a:ext cx="4892237" cy="547256"/>
              <a:chOff x="2968835" y="1071744"/>
              <a:chExt cx="4892237" cy="547256"/>
            </a:xfrm>
          </p:grpSpPr>
          <p:sp>
            <p:nvSpPr>
              <p:cNvPr id="5" name="平行四边形 4"/>
              <p:cNvSpPr/>
              <p:nvPr/>
            </p:nvSpPr>
            <p:spPr>
              <a:xfrm>
                <a:off x="2968835" y="1071744"/>
                <a:ext cx="1385455" cy="547256"/>
              </a:xfrm>
              <a:prstGeom prst="parallelogram">
                <a:avLst>
                  <a:gd name="adj" fmla="val 96739"/>
                </a:avLst>
              </a:prstGeom>
              <a:solidFill>
                <a:srgbClr val="C00000"/>
              </a:solidFill>
              <a:ln>
                <a:noFill/>
              </a:ln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spc="400" dirty="0">
                    <a:latin typeface="Impact" panose="020B0806030902050204" pitchFamily="34" charset="0"/>
                  </a:rPr>
                  <a:t>01</a:t>
                </a:r>
                <a:endParaRPr lang="zh-CN" altLang="en-US" sz="2400" spc="400" dirty="0">
                  <a:latin typeface="Impact" panose="020B0806030902050204" pitchFamily="34" charset="0"/>
                </a:endParaRPr>
              </a:p>
            </p:txBody>
          </p:sp>
          <p:sp>
            <p:nvSpPr>
              <p:cNvPr id="6" name="平行四边形 5"/>
              <p:cNvSpPr/>
              <p:nvPr/>
            </p:nvSpPr>
            <p:spPr>
              <a:xfrm>
                <a:off x="4120345" y="1071744"/>
                <a:ext cx="3740727" cy="547256"/>
              </a:xfrm>
              <a:prstGeom prst="parallelogram">
                <a:avLst>
                  <a:gd name="adj" fmla="val 9673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3" dirty="0"/>
              </a:p>
            </p:txBody>
          </p:sp>
        </p:grpSp>
        <p:sp>
          <p:nvSpPr>
            <p:cNvPr id="20" name="文本框 19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4999001" y="1598815"/>
              <a:ext cx="332142" cy="769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4713">
                <a:defRPr/>
              </a:pPr>
              <a:r>
                <a:rPr lang="en-US" altLang="zh-CN" sz="2200" kern="0" dirty="0">
                  <a:solidFill>
                    <a:srgbClr val="C00000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 </a:t>
              </a:r>
              <a:r>
                <a:rPr lang="en-US" altLang="zh-CN" sz="2200" kern="0" dirty="0">
                  <a:solidFill>
                    <a:srgbClr val="C00000"/>
                  </a:solidFill>
                  <a:ea typeface="Adobe 黑体 Std R" panose="020B0400000000000000" pitchFamily="34" charset="-122"/>
                </a:rPr>
                <a:t> </a:t>
              </a:r>
              <a:endParaRPr lang="zh-CN" altLang="en-US" sz="2200" kern="0" dirty="0">
                <a:solidFill>
                  <a:srgbClr val="C00000"/>
                </a:solidFill>
                <a:ea typeface="Adobe 黑体 Std R" panose="020B0400000000000000" pitchFamily="34" charset="-122"/>
              </a:endParaRPr>
            </a:p>
            <a:p>
              <a:pPr defTabSz="1624713">
                <a:defRPr/>
              </a:pPr>
              <a:endParaRPr lang="zh-CN" altLang="en-US" sz="2200" kern="0" dirty="0">
                <a:solidFill>
                  <a:srgbClr val="C0000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834154" y="2518611"/>
            <a:ext cx="4866110" cy="1210138"/>
            <a:chOff x="3834545" y="1513606"/>
            <a:chExt cx="4866110" cy="1210135"/>
          </a:xfrm>
        </p:grpSpPr>
        <p:grpSp>
          <p:nvGrpSpPr>
            <p:cNvPr id="24" name="组合 23"/>
            <p:cNvGrpSpPr/>
            <p:nvPr/>
          </p:nvGrpSpPr>
          <p:grpSpPr>
            <a:xfrm>
              <a:off x="3834545" y="1513606"/>
              <a:ext cx="4866110" cy="547256"/>
              <a:chOff x="2933999" y="1115289"/>
              <a:chExt cx="4866110" cy="547256"/>
            </a:xfrm>
          </p:grpSpPr>
          <p:sp>
            <p:nvSpPr>
              <p:cNvPr id="27" name="平行四边形 26"/>
              <p:cNvSpPr/>
              <p:nvPr/>
            </p:nvSpPr>
            <p:spPr>
              <a:xfrm>
                <a:off x="2933999" y="1115289"/>
                <a:ext cx="1385455" cy="547256"/>
              </a:xfrm>
              <a:prstGeom prst="parallelogram">
                <a:avLst>
                  <a:gd name="adj" fmla="val 96739"/>
                </a:avLst>
              </a:prstGeom>
              <a:solidFill>
                <a:srgbClr val="C00000"/>
              </a:solidFill>
              <a:ln>
                <a:noFill/>
              </a:ln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spc="400" dirty="0">
                    <a:latin typeface="Impact" panose="020B0806030902050204" pitchFamily="34" charset="0"/>
                  </a:rPr>
                  <a:t>02</a:t>
                </a:r>
                <a:endParaRPr lang="zh-CN" altLang="en-US" sz="2400" spc="400" dirty="0">
                  <a:latin typeface="Impact" panose="020B0806030902050204" pitchFamily="34" charset="0"/>
                </a:endParaRPr>
              </a:p>
            </p:txBody>
          </p:sp>
          <p:sp>
            <p:nvSpPr>
              <p:cNvPr id="28" name="平行四边形 27"/>
              <p:cNvSpPr/>
              <p:nvPr/>
            </p:nvSpPr>
            <p:spPr>
              <a:xfrm>
                <a:off x="4059382" y="1115289"/>
                <a:ext cx="3740727" cy="547256"/>
              </a:xfrm>
              <a:prstGeom prst="parallelogram">
                <a:avLst>
                  <a:gd name="adj" fmla="val 9673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3"/>
              </a:p>
            </p:txBody>
          </p:sp>
        </p:grpSp>
        <p:sp>
          <p:nvSpPr>
            <p:cNvPr id="25" name="文本框 2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5206116" y="1615748"/>
              <a:ext cx="248786" cy="1107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4713">
                <a:defRPr/>
              </a:pPr>
              <a:r>
                <a:rPr lang="zh-CN" altLang="en-US" sz="2200" kern="0" dirty="0">
                  <a:solidFill>
                    <a:srgbClr val="5F5F5F"/>
                  </a:solidFill>
                  <a:ea typeface="Adobe 黑体 Std R" panose="020B0400000000000000" pitchFamily="34" charset="-122"/>
                </a:rPr>
                <a:t> </a:t>
              </a:r>
            </a:p>
            <a:p>
              <a:pPr defTabSz="1624713">
                <a:defRPr/>
              </a:pPr>
              <a:r>
                <a:rPr lang="en-US" altLang="zh-CN" sz="2200" kern="0" dirty="0">
                  <a:ea typeface="Adobe 黑体 Std R" panose="020B0400000000000000" pitchFamily="34" charset="-122"/>
                </a:rPr>
                <a:t> </a:t>
              </a:r>
              <a:endParaRPr lang="zh-CN" altLang="en-US" sz="2200" kern="0" dirty="0">
                <a:ea typeface="Adobe 黑体 Std R" panose="020B0400000000000000" pitchFamily="34" charset="-122"/>
              </a:endParaRPr>
            </a:p>
            <a:p>
              <a:pPr defTabSz="1624713">
                <a:defRPr/>
              </a:pPr>
              <a:endParaRPr lang="zh-CN" altLang="en-US" sz="2200" kern="0" dirty="0">
                <a:solidFill>
                  <a:srgbClr val="5F5F5F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68766" y="4826035"/>
            <a:ext cx="4944490" cy="547257"/>
            <a:chOff x="2855619" y="1115289"/>
            <a:chExt cx="4944490" cy="547256"/>
          </a:xfrm>
        </p:grpSpPr>
        <p:sp>
          <p:nvSpPr>
            <p:cNvPr id="33" name="平行四边形 32"/>
            <p:cNvSpPr/>
            <p:nvPr/>
          </p:nvSpPr>
          <p:spPr>
            <a:xfrm>
              <a:off x="2855619" y="1115289"/>
              <a:ext cx="1385455" cy="547256"/>
            </a:xfrm>
            <a:prstGeom prst="parallelogram">
              <a:avLst>
                <a:gd name="adj" fmla="val 96739"/>
              </a:avLst>
            </a:prstGeom>
            <a:solidFill>
              <a:srgbClr val="C00000"/>
            </a:solidFill>
            <a:ln>
              <a:noFill/>
            </a:ln>
            <a:effectLst>
              <a:outerShdw blurRad="1016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spc="400" dirty="0">
                  <a:latin typeface="Impact" panose="020B0806030902050204" pitchFamily="34" charset="0"/>
                </a:rPr>
                <a:t>04</a:t>
              </a:r>
              <a:endParaRPr lang="zh-CN" altLang="en-US" sz="2400" spc="400" dirty="0">
                <a:latin typeface="Impact" panose="020B0806030902050204" pitchFamily="34" charset="0"/>
              </a:endParaRPr>
            </a:p>
          </p:txBody>
        </p:sp>
        <p:sp>
          <p:nvSpPr>
            <p:cNvPr id="34" name="平行四边形 33"/>
            <p:cNvSpPr/>
            <p:nvPr/>
          </p:nvSpPr>
          <p:spPr>
            <a:xfrm>
              <a:off x="4059382" y="1115289"/>
              <a:ext cx="3740727" cy="547256"/>
            </a:xfrm>
            <a:prstGeom prst="parallelogram">
              <a:avLst>
                <a:gd name="adj" fmla="val 9673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303215" y="970676"/>
            <a:ext cx="3541283" cy="2762136"/>
            <a:chOff x="368530" y="918424"/>
            <a:chExt cx="3541283" cy="2762136"/>
          </a:xfrm>
        </p:grpSpPr>
        <p:grpSp>
          <p:nvGrpSpPr>
            <p:cNvPr id="75" name="组合 74"/>
            <p:cNvGrpSpPr/>
            <p:nvPr/>
          </p:nvGrpSpPr>
          <p:grpSpPr>
            <a:xfrm>
              <a:off x="493917" y="1125634"/>
              <a:ext cx="3415896" cy="1922461"/>
              <a:chOff x="493917" y="1125634"/>
              <a:chExt cx="3415896" cy="1922461"/>
            </a:xfrm>
          </p:grpSpPr>
          <p:sp>
            <p:nvSpPr>
              <p:cNvPr id="47" name="文本框 46"/>
              <p:cNvSpPr txBox="1"/>
              <p:nvPr/>
            </p:nvSpPr>
            <p:spPr>
              <a:xfrm rot="18928575">
                <a:off x="493917" y="2401764"/>
                <a:ext cx="12105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b="1" spc="4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rPr>
                  <a:t>目录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18928575">
                <a:off x="1303133" y="1125634"/>
                <a:ext cx="26066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3200" b="1" dirty="0">
                    <a:solidFill>
                      <a:srgbClr val="5F5F5F"/>
                    </a:solidFill>
                    <a:latin typeface="Aparajita" panose="020B0604020202020204" pitchFamily="34" charset="0"/>
                    <a:ea typeface="微软雅黑" panose="020B0503020204020204" pitchFamily="34" charset="-122"/>
                    <a:cs typeface="Aparajita" panose="020B0604020202020204" pitchFamily="34" charset="0"/>
                  </a:rPr>
                  <a:t>CONTENT</a:t>
                </a:r>
                <a:endParaRPr lang="zh-CN" altLang="en-US" sz="3200" b="1" dirty="0">
                  <a:solidFill>
                    <a:srgbClr val="5F5F5F"/>
                  </a:solidFill>
                  <a:latin typeface="Aparajita" panose="020B0604020202020204" pitchFamily="34" charset="0"/>
                  <a:ea typeface="微软雅黑" panose="020B0503020204020204" pitchFamily="34" charset="-122"/>
                  <a:cs typeface="Aparajita" panose="020B0604020202020204" pitchFamily="34" charset="0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18900000">
              <a:off x="368530" y="918424"/>
              <a:ext cx="3439048" cy="2762136"/>
              <a:chOff x="6070465" y="-829578"/>
              <a:chExt cx="3439048" cy="2762136"/>
            </a:xfrm>
          </p:grpSpPr>
          <p:sp>
            <p:nvSpPr>
              <p:cNvPr id="49" name="平行四边形 48"/>
              <p:cNvSpPr/>
              <p:nvPr/>
            </p:nvSpPr>
            <p:spPr>
              <a:xfrm>
                <a:off x="6070465" y="561026"/>
                <a:ext cx="1108366" cy="72401"/>
              </a:xfrm>
              <a:prstGeom prst="parallelogram">
                <a:avLst>
                  <a:gd name="adj" fmla="val 110021"/>
                </a:avLst>
              </a:prstGeom>
              <a:solidFill>
                <a:srgbClr val="025A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3"/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 rot="2700000" flipV="1">
                <a:off x="6747377" y="-829578"/>
                <a:ext cx="2762136" cy="2762136"/>
              </a:xfrm>
              <a:prstGeom prst="line">
                <a:avLst/>
              </a:prstGeom>
              <a:ln>
                <a:solidFill>
                  <a:srgbClr val="5F5F5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平行四边形 56"/>
          <p:cNvSpPr/>
          <p:nvPr/>
        </p:nvSpPr>
        <p:spPr>
          <a:xfrm rot="18850806">
            <a:off x="5740106" y="4981442"/>
            <a:ext cx="1922973" cy="85107"/>
          </a:xfrm>
          <a:prstGeom prst="parallelogram">
            <a:avLst>
              <a:gd name="adj" fmla="val 83824"/>
            </a:avLst>
          </a:prstGeom>
          <a:solidFill>
            <a:srgbClr val="5F5F5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"/>
          </a:p>
        </p:txBody>
      </p:sp>
      <p:sp>
        <p:nvSpPr>
          <p:cNvPr id="63" name="文本框 62"/>
          <p:cNvSpPr txBox="1"/>
          <p:nvPr/>
        </p:nvSpPr>
        <p:spPr>
          <a:xfrm>
            <a:off x="9163645" y="5380307"/>
            <a:ext cx="2904962" cy="6001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3300" dirty="0">
                <a:solidFill>
                  <a:schemeClr val="bg1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起航</a:t>
            </a:r>
            <a:r>
              <a:rPr lang="en-US" altLang="zh-CN" sz="3300" dirty="0">
                <a:solidFill>
                  <a:schemeClr val="bg1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/</a:t>
            </a:r>
            <a:r>
              <a:rPr lang="zh-CN" altLang="en-US" sz="3300" dirty="0">
                <a:solidFill>
                  <a:schemeClr val="bg1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在创辉煌</a:t>
            </a:r>
            <a:endParaRPr lang="en-US" altLang="zh-CN" sz="827" dirty="0">
              <a:solidFill>
                <a:schemeClr val="bg1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0345649" y="5904835"/>
            <a:ext cx="1696297" cy="5727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82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以人为本，诚信经营</a:t>
            </a:r>
          </a:p>
          <a:p>
            <a:pPr algn="r">
              <a:lnSpc>
                <a:spcPct val="130000"/>
              </a:lnSpc>
            </a:pPr>
            <a:r>
              <a:rPr lang="zh-CN" altLang="en-US" sz="82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高效高质，同建和谐，实现共赢</a:t>
            </a:r>
          </a:p>
          <a:p>
            <a:pPr algn="r">
              <a:lnSpc>
                <a:spcPct val="130000"/>
              </a:lnSpc>
            </a:pPr>
            <a:r>
              <a:rPr lang="zh-CN" altLang="en-US" sz="82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立足产品，打造精品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10696147" y="5111998"/>
            <a:ext cx="1338828" cy="3231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我们心怀梦想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48260" y="6405880"/>
            <a:ext cx="474133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1074" y="6575213"/>
            <a:ext cx="4741333" cy="4064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CFB2DF4-1B47-D342-E0DF-8DEFC4AE7668}"/>
              </a:ext>
            </a:extLst>
          </p:cNvPr>
          <p:cNvGrpSpPr/>
          <p:nvPr/>
        </p:nvGrpSpPr>
        <p:grpSpPr>
          <a:xfrm>
            <a:off x="1952085" y="3672527"/>
            <a:ext cx="4918364" cy="547257"/>
            <a:chOff x="3782291" y="1513606"/>
            <a:chExt cx="4918364" cy="547256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0E47B43-807D-DF66-D13B-508BD8AA0EAD}"/>
                </a:ext>
              </a:extLst>
            </p:cNvPr>
            <p:cNvGrpSpPr/>
            <p:nvPr/>
          </p:nvGrpSpPr>
          <p:grpSpPr>
            <a:xfrm>
              <a:off x="3782291" y="1513606"/>
              <a:ext cx="4918364" cy="547256"/>
              <a:chOff x="2881745" y="1115289"/>
              <a:chExt cx="4918364" cy="547256"/>
            </a:xfrm>
          </p:grpSpPr>
          <p:sp>
            <p:nvSpPr>
              <p:cNvPr id="13" name="平行四边形 12">
                <a:extLst>
                  <a:ext uri="{FF2B5EF4-FFF2-40B4-BE49-F238E27FC236}">
                    <a16:creationId xmlns:a16="http://schemas.microsoft.com/office/drawing/2014/main" id="{CA79CA33-C209-3EC3-BB47-FF500CCB85B4}"/>
                  </a:ext>
                </a:extLst>
              </p:cNvPr>
              <p:cNvSpPr/>
              <p:nvPr/>
            </p:nvSpPr>
            <p:spPr>
              <a:xfrm>
                <a:off x="2881745" y="1115289"/>
                <a:ext cx="1385455" cy="547256"/>
              </a:xfrm>
              <a:prstGeom prst="parallelogram">
                <a:avLst>
                  <a:gd name="adj" fmla="val 96739"/>
                </a:avLst>
              </a:prstGeom>
              <a:solidFill>
                <a:srgbClr val="C00000"/>
              </a:solidFill>
              <a:ln>
                <a:noFill/>
              </a:ln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spc="400" dirty="0">
                    <a:latin typeface="Impact" panose="020B0806030902050204" pitchFamily="34" charset="0"/>
                  </a:rPr>
                  <a:t>03</a:t>
                </a:r>
                <a:endParaRPr lang="zh-CN" altLang="en-US" sz="2400" spc="400" dirty="0">
                  <a:latin typeface="Impact" panose="020B0806030902050204" pitchFamily="34" charset="0"/>
                </a:endParaRPr>
              </a:p>
            </p:txBody>
          </p:sp>
          <p:sp>
            <p:nvSpPr>
              <p:cNvPr id="14" name="平行四边形 13">
                <a:extLst>
                  <a:ext uri="{FF2B5EF4-FFF2-40B4-BE49-F238E27FC236}">
                    <a16:creationId xmlns:a16="http://schemas.microsoft.com/office/drawing/2014/main" id="{0E817B38-8062-BA64-B5F1-09D83069A413}"/>
                  </a:ext>
                </a:extLst>
              </p:cNvPr>
              <p:cNvSpPr/>
              <p:nvPr/>
            </p:nvSpPr>
            <p:spPr>
              <a:xfrm>
                <a:off x="4059382" y="1115289"/>
                <a:ext cx="3740727" cy="547256"/>
              </a:xfrm>
              <a:prstGeom prst="parallelogram">
                <a:avLst>
                  <a:gd name="adj" fmla="val 9673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016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3"/>
              </a:p>
            </p:txBody>
          </p:sp>
        </p:grpSp>
        <p:sp>
          <p:nvSpPr>
            <p:cNvPr id="12" name="文本框 1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  <a:extLst>
                <a:ext uri="{FF2B5EF4-FFF2-40B4-BE49-F238E27FC236}">
                  <a16:creationId xmlns:a16="http://schemas.microsoft.com/office/drawing/2014/main" id="{817F3A61-6F9E-218E-26A3-ACB7A90AF25A}"/>
                </a:ext>
              </a:extLst>
            </p:cNvPr>
            <p:cNvSpPr txBox="1"/>
            <p:nvPr/>
          </p:nvSpPr>
          <p:spPr>
            <a:xfrm>
              <a:off x="5260728" y="1628441"/>
              <a:ext cx="184731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4713">
                <a:defRPr/>
              </a:pPr>
              <a:endParaRPr lang="zh-CN" altLang="en-US" sz="2200" kern="0" dirty="0">
                <a:solidFill>
                  <a:srgbClr val="C00000"/>
                </a:solidFill>
                <a:ea typeface="Adobe 黑体 Std R" panose="020B0400000000000000" pitchFamily="34" charset="-122"/>
              </a:endParaRPr>
            </a:p>
          </p:txBody>
        </p:sp>
      </p:grpSp>
      <p:sp>
        <p:nvSpPr>
          <p:cNvPr id="15" name="文本框 1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<a:extLst>
              <a:ext uri="{FF2B5EF4-FFF2-40B4-BE49-F238E27FC236}">
                <a16:creationId xmlns:a16="http://schemas.microsoft.com/office/drawing/2014/main" id="{F546D847-D43B-2EEF-6A26-FEFC4D5C7990}"/>
              </a:ext>
            </a:extLst>
          </p:cNvPr>
          <p:cNvSpPr txBox="1"/>
          <p:nvPr/>
        </p:nvSpPr>
        <p:spPr>
          <a:xfrm>
            <a:off x="3070620" y="4635188"/>
            <a:ext cx="2487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4713">
              <a:defRPr/>
            </a:pPr>
            <a:r>
              <a:rPr lang="zh-CN" altLang="en-US" sz="22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 </a:t>
            </a:r>
          </a:p>
          <a:p>
            <a:pPr defTabSz="1624713">
              <a:defRPr/>
            </a:pPr>
            <a:r>
              <a:rPr lang="en-US" altLang="zh-CN" sz="2200" kern="0" dirty="0">
                <a:ea typeface="Adobe 黑体 Std R" panose="020B0400000000000000" pitchFamily="34" charset="-122"/>
              </a:rPr>
              <a:t> </a:t>
            </a:r>
            <a:endParaRPr lang="zh-CN" altLang="en-US" sz="2200" kern="0" dirty="0">
              <a:ea typeface="Adobe 黑体 Std R" panose="020B0400000000000000" pitchFamily="34" charset="-122"/>
            </a:endParaRPr>
          </a:p>
          <a:p>
            <a:pPr defTabSz="1624713">
              <a:defRPr/>
            </a:pPr>
            <a:endParaRPr lang="zh-CN" altLang="en-US" sz="2200" kern="0" dirty="0">
              <a:solidFill>
                <a:srgbClr val="5F5F5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6" name="文本框 1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<a:extLst>
              <a:ext uri="{FF2B5EF4-FFF2-40B4-BE49-F238E27FC236}">
                <a16:creationId xmlns:a16="http://schemas.microsoft.com/office/drawing/2014/main" id="{6847269A-B67B-C39C-C071-1C950CFD16A0}"/>
              </a:ext>
            </a:extLst>
          </p:cNvPr>
          <p:cNvSpPr txBox="1"/>
          <p:nvPr/>
        </p:nvSpPr>
        <p:spPr>
          <a:xfrm>
            <a:off x="5120787" y="1600638"/>
            <a:ext cx="2988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4713">
              <a:defRPr/>
            </a:pPr>
            <a:r>
              <a:rPr lang="zh-CN" altLang="en-US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 </a:t>
            </a:r>
            <a:r>
              <a:rPr lang="en-US" altLang="zh-CN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CNC</a:t>
            </a:r>
            <a:r>
              <a:rPr lang="zh-CN" altLang="en-US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基本编程概念，功能</a:t>
            </a:r>
          </a:p>
          <a:p>
            <a:pPr defTabSz="1624713">
              <a:defRPr/>
            </a:pPr>
            <a:r>
              <a:rPr lang="en-US" altLang="zh-CN" sz="2000" kern="0" dirty="0">
                <a:ea typeface="Adobe 黑体 Std R" panose="020B0400000000000000" pitchFamily="34" charset="-122"/>
              </a:rPr>
              <a:t> </a:t>
            </a:r>
            <a:endParaRPr lang="zh-CN" altLang="en-US" sz="2000" kern="0" dirty="0">
              <a:ea typeface="Adobe 黑体 Std R" panose="020B0400000000000000" pitchFamily="34" charset="-122"/>
            </a:endParaRPr>
          </a:p>
          <a:p>
            <a:pPr defTabSz="1624713">
              <a:defRPr/>
            </a:pPr>
            <a:endParaRPr lang="zh-CN" altLang="en-US" sz="2000" kern="0" dirty="0">
              <a:solidFill>
                <a:srgbClr val="5F5F5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7" name="文本框 1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<a:extLst>
              <a:ext uri="{FF2B5EF4-FFF2-40B4-BE49-F238E27FC236}">
                <a16:creationId xmlns:a16="http://schemas.microsoft.com/office/drawing/2014/main" id="{194DFFEE-2CF2-8C2D-87F7-BB02971885B4}"/>
              </a:ext>
            </a:extLst>
          </p:cNvPr>
          <p:cNvSpPr txBox="1"/>
          <p:nvPr/>
        </p:nvSpPr>
        <p:spPr>
          <a:xfrm>
            <a:off x="3507778" y="3792061"/>
            <a:ext cx="32255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4713">
              <a:defRPr/>
            </a:pPr>
            <a:r>
              <a:rPr lang="zh-CN" altLang="en-US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 </a:t>
            </a:r>
            <a:r>
              <a:rPr lang="en-US" altLang="zh-CN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G</a:t>
            </a:r>
            <a:r>
              <a:rPr lang="zh-CN" altLang="en-US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代码轨迹的编译和预处理</a:t>
            </a:r>
          </a:p>
          <a:p>
            <a:pPr defTabSz="1624713">
              <a:defRPr/>
            </a:pPr>
            <a:r>
              <a:rPr lang="en-US" altLang="zh-CN" sz="2000" kern="0" dirty="0">
                <a:ea typeface="Adobe 黑体 Std R" panose="020B0400000000000000" pitchFamily="34" charset="-122"/>
              </a:rPr>
              <a:t> </a:t>
            </a:r>
            <a:endParaRPr lang="zh-CN" altLang="en-US" sz="2000" kern="0" dirty="0">
              <a:ea typeface="Adobe 黑体 Std R" panose="020B0400000000000000" pitchFamily="34" charset="-122"/>
            </a:endParaRPr>
          </a:p>
          <a:p>
            <a:pPr defTabSz="1624713">
              <a:defRPr/>
            </a:pPr>
            <a:endParaRPr lang="zh-CN" altLang="en-US" sz="2000" kern="0" dirty="0">
              <a:solidFill>
                <a:srgbClr val="5F5F5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8" name="文本框 17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<a:extLst>
              <a:ext uri="{FF2B5EF4-FFF2-40B4-BE49-F238E27FC236}">
                <a16:creationId xmlns:a16="http://schemas.microsoft.com/office/drawing/2014/main" id="{ABC11474-1368-E8CC-0486-BC8853B3C846}"/>
              </a:ext>
            </a:extLst>
          </p:cNvPr>
          <p:cNvSpPr txBox="1"/>
          <p:nvPr/>
        </p:nvSpPr>
        <p:spPr>
          <a:xfrm>
            <a:off x="2591184" y="4918121"/>
            <a:ext cx="30636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4713">
              <a:defRPr/>
            </a:pPr>
            <a:r>
              <a:rPr lang="zh-CN" altLang="en-US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 轨迹插补功能与坐标变换</a:t>
            </a:r>
          </a:p>
          <a:p>
            <a:pPr defTabSz="1624713">
              <a:defRPr/>
            </a:pPr>
            <a:r>
              <a:rPr lang="en-US" altLang="zh-CN" sz="2000" kern="0" dirty="0">
                <a:ea typeface="Adobe 黑体 Std R" panose="020B0400000000000000" pitchFamily="34" charset="-122"/>
              </a:rPr>
              <a:t> </a:t>
            </a:r>
            <a:endParaRPr lang="zh-CN" altLang="en-US" sz="2000" kern="0" dirty="0">
              <a:ea typeface="Adobe 黑体 Std R" panose="020B0400000000000000" pitchFamily="34" charset="-122"/>
            </a:endParaRPr>
          </a:p>
          <a:p>
            <a:pPr defTabSz="1624713">
              <a:defRPr/>
            </a:pPr>
            <a:endParaRPr lang="zh-CN" altLang="en-US" sz="2000" kern="0" dirty="0">
              <a:solidFill>
                <a:srgbClr val="5F5F5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9" name="文本框 18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<a:extLst>
              <a:ext uri="{FF2B5EF4-FFF2-40B4-BE49-F238E27FC236}">
                <a16:creationId xmlns:a16="http://schemas.microsoft.com/office/drawing/2014/main" id="{447E7D19-1D7C-A695-90F0-C189D9F6D460}"/>
              </a:ext>
            </a:extLst>
          </p:cNvPr>
          <p:cNvSpPr txBox="1"/>
          <p:nvPr/>
        </p:nvSpPr>
        <p:spPr>
          <a:xfrm>
            <a:off x="4159547" y="2640364"/>
            <a:ext cx="34820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4713">
              <a:defRPr/>
            </a:pPr>
            <a:r>
              <a:rPr lang="zh-CN" altLang="en-US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 </a:t>
            </a:r>
            <a:r>
              <a:rPr lang="en-US" altLang="zh-CN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G</a:t>
            </a:r>
            <a:r>
              <a:rPr lang="zh-CN" altLang="en-US" sz="2000" kern="0" dirty="0">
                <a:solidFill>
                  <a:srgbClr val="5F5F5F"/>
                </a:solidFill>
                <a:ea typeface="Adobe 黑体 Std R" panose="020B0400000000000000" pitchFamily="34" charset="-122"/>
              </a:rPr>
              <a:t>代码程序轨迹的输入与编辑</a:t>
            </a:r>
          </a:p>
          <a:p>
            <a:pPr defTabSz="1624713">
              <a:defRPr/>
            </a:pPr>
            <a:r>
              <a:rPr lang="en-US" altLang="zh-CN" sz="2000" kern="0" dirty="0">
                <a:ea typeface="Adobe 黑体 Std R" panose="020B0400000000000000" pitchFamily="34" charset="-122"/>
              </a:rPr>
              <a:t> </a:t>
            </a:r>
            <a:endParaRPr lang="zh-CN" altLang="en-US" sz="2000" kern="0" dirty="0">
              <a:ea typeface="Adobe 黑体 Std R" panose="020B0400000000000000" pitchFamily="34" charset="-122"/>
            </a:endParaRPr>
          </a:p>
          <a:p>
            <a:pPr defTabSz="1624713">
              <a:defRPr/>
            </a:pPr>
            <a:endParaRPr lang="zh-CN" altLang="en-US" sz="2000" kern="0" dirty="0">
              <a:solidFill>
                <a:srgbClr val="5F5F5F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962025"/>
            <a:ext cx="10826750" cy="493395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682625" y="839777"/>
            <a:ext cx="4790665" cy="425863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>
                <a:sym typeface="+mn-ea"/>
              </a:rPr>
              <a:t>常见</a:t>
            </a:r>
            <a:r>
              <a:rPr lang="en-US" altLang="zh-CN" dirty="0">
                <a:sym typeface="+mn-ea"/>
              </a:rPr>
              <a:t>G</a:t>
            </a:r>
            <a:r>
              <a:rPr lang="zh-CN" altLang="en-US" dirty="0">
                <a:sym typeface="+mn-ea"/>
              </a:rPr>
              <a:t>代码</a:t>
            </a:r>
            <a:r>
              <a:rPr lang="en-US" altLang="zh-CN" dirty="0">
                <a:sym typeface="+mn-ea"/>
              </a:rPr>
              <a:t>——M</a:t>
            </a:r>
            <a:r>
              <a:rPr lang="zh-CN" altLang="en-US" dirty="0">
                <a:sym typeface="+mn-ea"/>
              </a:rPr>
              <a:t>指令</a:t>
            </a:r>
            <a:endParaRPr lang="zh-CN" altLang="en-US" dirty="0">
              <a:latin typeface="+mj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2724785"/>
            <a:ext cx="4527550" cy="35433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1EAC211-52CA-7AD1-1815-F0C89E939702}"/>
              </a:ext>
            </a:extLst>
          </p:cNvPr>
          <p:cNvSpPr txBox="1"/>
          <p:nvPr/>
        </p:nvSpPr>
        <p:spPr>
          <a:xfrm>
            <a:off x="0" y="1328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1.6 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轨迹预处理特殊功能块指令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" y="774281"/>
            <a:ext cx="10320053" cy="48981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475" y="4218940"/>
            <a:ext cx="3106420" cy="24345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178632E-F07F-1A49-0D94-83BAD4D792FA}"/>
              </a:ext>
            </a:extLst>
          </p:cNvPr>
          <p:cNvSpPr txBox="1"/>
          <p:nvPr/>
        </p:nvSpPr>
        <p:spPr>
          <a:xfrm>
            <a:off x="0" y="1328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1.6 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轨迹预处理特殊功能块指令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849915"/>
            <a:ext cx="9982969" cy="51581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87340" y="577088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       </a:t>
            </a:r>
            <a:r>
              <a:rPr lang="zh-CN" altLang="en-US">
                <a:solidFill>
                  <a:srgbClr val="FF0000"/>
                </a:solidFill>
              </a:rPr>
              <a:t>在使用了轨迹圆滑或倒角功能的情况下，在编写的插补处理功能块中，需要有轨迹圆滑处理的功能</a:t>
            </a:r>
          </a:p>
          <a:p>
            <a:r>
              <a:rPr lang="zh-CN" altLang="en-US">
                <a:solidFill>
                  <a:srgbClr val="FF0000"/>
                </a:solidFill>
              </a:rPr>
              <a:t>块 SMC_SmoothPath。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105" y="339090"/>
            <a:ext cx="2686050" cy="19367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5367658-07E5-8443-FF33-F379D3BB6249}"/>
              </a:ext>
            </a:extLst>
          </p:cNvPr>
          <p:cNvSpPr txBox="1"/>
          <p:nvPr/>
        </p:nvSpPr>
        <p:spPr>
          <a:xfrm>
            <a:off x="0" y="1328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1.6 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轨迹预处理特殊功能块指令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14453"/>
          <a:stretch/>
        </p:blipFill>
        <p:spPr>
          <a:xfrm>
            <a:off x="262944" y="924025"/>
            <a:ext cx="11205131" cy="51968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椭圆 10"/>
          <p:cNvSpPr/>
          <p:nvPr>
            <p:custDataLst>
              <p:tags r:id="rId1"/>
            </p:custDataLst>
          </p:nvPr>
        </p:nvSpPr>
        <p:spPr>
          <a:xfrm>
            <a:off x="1931457" y="1492707"/>
            <a:ext cx="3620135" cy="361950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lvl="0" algn="ctr"/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lvl="0" algn="ctr"/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lvl="0" algn="ctr"/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lvl="0" algn="ctr"/>
            <a:r>
              <a:rPr lang="zh-CN" altLang="en-US" sz="3600" dirty="0">
                <a:ln w="1270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第二章</a:t>
            </a:r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lvl="0" algn="ctr"/>
            <a:r>
              <a:rPr lang="en-US" altLang="zh-CN" sz="2800" i="0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G</a:t>
            </a:r>
            <a:r>
              <a:rPr lang="zh-CN" altLang="en-US" sz="2800" i="0" dirty="0">
                <a:solidFill>
                  <a:schemeClr val="bg1"/>
                </a:solidFill>
                <a:effectLst/>
                <a:latin typeface="MicrosoftYaHei"/>
              </a:rPr>
              <a:t>代码程序轨迹的输入与编辑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br>
              <a:rPr lang="zh-CN" altLang="en-US" sz="3600" dirty="0"/>
            </a:br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lvl="0" algn="ctr"/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lvl="0" algn="ctr"/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17" name="PA_直接连接符 16"/>
          <p:cNvCxnSpPr/>
          <p:nvPr>
            <p:custDataLst>
              <p:tags r:id="rId2"/>
            </p:custDataLst>
          </p:nvPr>
        </p:nvCxnSpPr>
        <p:spPr>
          <a:xfrm flipV="1">
            <a:off x="5808042" y="1269481"/>
            <a:ext cx="0" cy="44210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C869103-DE38-BFA7-A908-6F86C40039E9}"/>
              </a:ext>
            </a:extLst>
          </p:cNvPr>
          <p:cNvGrpSpPr/>
          <p:nvPr/>
        </p:nvGrpSpPr>
        <p:grpSpPr>
          <a:xfrm>
            <a:off x="6165301" y="2162620"/>
            <a:ext cx="6079711" cy="1867651"/>
            <a:chOff x="6290463" y="2722488"/>
            <a:chExt cx="6079711" cy="186765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C9E4114-DAD8-22DA-E420-6AF39E220108}"/>
                </a:ext>
              </a:extLst>
            </p:cNvPr>
            <p:cNvSpPr txBox="1"/>
            <p:nvPr/>
          </p:nvSpPr>
          <p:spPr>
            <a:xfrm>
              <a:off x="7674113" y="2722488"/>
              <a:ext cx="29758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161E17C-95BF-C29A-53DC-5D8251CDFE66}"/>
                </a:ext>
              </a:extLst>
            </p:cNvPr>
            <p:cNvGrpSpPr/>
            <p:nvPr/>
          </p:nvGrpSpPr>
          <p:grpSpPr>
            <a:xfrm>
              <a:off x="6290463" y="2722488"/>
              <a:ext cx="6079711" cy="1867651"/>
              <a:chOff x="6290463" y="2722488"/>
              <a:chExt cx="6079711" cy="1867651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306653" y="2722488"/>
                <a:ext cx="5274945" cy="461010"/>
                <a:chOff x="1226602" y="1707824"/>
                <a:chExt cx="4394890" cy="384097"/>
              </a:xfrm>
            </p:grpSpPr>
            <p:sp>
              <p:nvSpPr>
                <p:cNvPr id="5" name="矩形 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333922" y="1708353"/>
                  <a:ext cx="3287570" cy="3835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03860" indent="-403860" defTabSz="1215390" eaLnBrk="0" hangingPunct="0">
                    <a:spcBef>
                      <a:spcPct val="20000"/>
                    </a:spcBef>
                    <a:defRPr/>
                  </a:pPr>
                  <a:endParaRPr lang="zh-CN" sz="2400" b="1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1226602" y="1707824"/>
                  <a:ext cx="984905" cy="35396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16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2.1</a:t>
                  </a:r>
                  <a:endParaRPr lang="zh-CN" altLang="en-US" sz="21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6290463" y="3449625"/>
                <a:ext cx="6079711" cy="462650"/>
                <a:chOff x="1201207" y="2414457"/>
                <a:chExt cx="5065400" cy="385462"/>
              </a:xfrm>
            </p:grpSpPr>
            <p:sp>
              <p:nvSpPr>
                <p:cNvPr id="22" name="矩形 21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2212116" y="2414457"/>
                  <a:ext cx="4054491" cy="3846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2400" b="1" dirty="0">
                      <a:latin typeface="微软雅黑" panose="020B0503020204020204" charset="-122"/>
                      <a:ea typeface="微软雅黑" panose="020B0503020204020204" charset="-122"/>
                    </a:rPr>
                    <a:t>导入</a:t>
                  </a:r>
                  <a:r>
                    <a:rPr lang="en-US" altLang="zh-CN" sz="2400" b="1" dirty="0">
                      <a:latin typeface="微软雅黑" panose="020B0503020204020204" charset="-122"/>
                      <a:ea typeface="微软雅黑" panose="020B0503020204020204" charset="-122"/>
                    </a:rPr>
                    <a:t>DXF</a:t>
                  </a:r>
                  <a:r>
                    <a:rPr lang="zh-CN" altLang="en-US" sz="2400" b="1" dirty="0">
                      <a:latin typeface="微软雅黑" panose="020B0503020204020204" charset="-122"/>
                      <a:ea typeface="微软雅黑" panose="020B0503020204020204" charset="-122"/>
                    </a:rPr>
                    <a:t>格式文件的设计图形</a:t>
                  </a:r>
                  <a:endParaRPr lang="zh-CN" sz="2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1201207" y="2445951"/>
                  <a:ext cx="984905" cy="35396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16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2.2</a:t>
                  </a:r>
                  <a:endParaRPr lang="zh-CN" altLang="en-US" sz="21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5B40946A-5B2C-AEB9-C95E-86E13AD8F507}"/>
                  </a:ext>
                </a:extLst>
              </p:cNvPr>
              <p:cNvGrpSpPr/>
              <p:nvPr/>
            </p:nvGrpSpPr>
            <p:grpSpPr>
              <a:xfrm>
                <a:off x="6290463" y="4106814"/>
                <a:ext cx="5054394" cy="483325"/>
                <a:chOff x="1201207" y="2397231"/>
                <a:chExt cx="4211143" cy="402688"/>
              </a:xfrm>
            </p:grpSpPr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75EEF116-EBE9-2674-7F8A-9DFFF2A5CCA7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2354015" y="2397231"/>
                  <a:ext cx="3058335" cy="3846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endParaRPr lang="zh-CN" sz="2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01F94A45-AA9E-1DA4-4747-2BA8ACBBDA7C}"/>
                    </a:ext>
                  </a:extLst>
                </p:cNvPr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1201207" y="2445951"/>
                  <a:ext cx="984905" cy="35396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16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2.3</a:t>
                  </a:r>
                  <a:endParaRPr lang="zh-CN" altLang="en-US" sz="21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2DFA690-733D-9941-A92D-22AF8681A8DC}"/>
              </a:ext>
            </a:extLst>
          </p:cNvPr>
          <p:cNvSpPr txBox="1"/>
          <p:nvPr/>
        </p:nvSpPr>
        <p:spPr>
          <a:xfrm>
            <a:off x="5302311" y="2167715"/>
            <a:ext cx="8799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Codesys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中编写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G-Code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程序 </a:t>
            </a:r>
            <a:br>
              <a:rPr lang="zh-CN" altLang="en-US" sz="2400" dirty="0"/>
            </a:b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C9A85B7-9AEB-5E7F-6FAB-FBA7C32B9D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05876" y="4213837"/>
            <a:ext cx="3110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 上位机示教拐点坐标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AC0F4CE-D253-755C-944D-C3883CDB49D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165301" y="4243284"/>
            <a:ext cx="1182160" cy="42486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2.4</a:t>
            </a:r>
            <a:endParaRPr lang="zh-CN" altLang="en-US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654676-9E65-AFB9-B6B9-6130A2F54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844" y="3096446"/>
            <a:ext cx="408590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261A669-B874-6202-4231-AF4DD204C24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78637" y="3574744"/>
            <a:ext cx="4866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读取现存的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G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代码轨迹文件</a:t>
            </a:r>
            <a:endParaRPr 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9F9FFCC-F45D-F70B-746A-1197B80B6736}"/>
              </a:ext>
            </a:extLst>
          </p:cNvPr>
          <p:cNvSpPr txBox="1"/>
          <p:nvPr/>
        </p:nvSpPr>
        <p:spPr>
          <a:xfrm>
            <a:off x="0" y="17232"/>
            <a:ext cx="975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控制器获取</a:t>
            </a:r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G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代码方式：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16BF1E-A04E-602E-5AB8-996ABA85DFB2}"/>
              </a:ext>
            </a:extLst>
          </p:cNvPr>
          <p:cNvSpPr txBox="1"/>
          <p:nvPr/>
        </p:nvSpPr>
        <p:spPr>
          <a:xfrm>
            <a:off x="0" y="1005638"/>
            <a:ext cx="12840902" cy="4445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i="0" dirty="0">
                <a:solidFill>
                  <a:srgbClr val="000000"/>
                </a:solidFill>
                <a:effectLst/>
                <a:latin typeface="+mn-ea"/>
              </a:rPr>
              <a:t>系统支持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+mn-ea"/>
              </a:rPr>
              <a:t>DIN66025-1 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+mn-ea"/>
              </a:rPr>
              <a:t>标准的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+mn-ea"/>
              </a:rPr>
              <a:t>G-code 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+mn-ea"/>
              </a:rPr>
              <a:t>指令集编程，用户可以采用如下方式来得到所需的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+mn-ea"/>
              </a:rPr>
              <a:t>G-Code 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+mn-ea"/>
              </a:rPr>
              <a:t>程序：</a:t>
            </a:r>
            <a:br>
              <a:rPr lang="zh-CN" altLang="en-US" b="1" i="0" dirty="0">
                <a:solidFill>
                  <a:srgbClr val="000000"/>
                </a:solidFill>
                <a:effectLst/>
                <a:latin typeface="+mn-ea"/>
              </a:rPr>
            </a:b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■ 在 </a:t>
            </a:r>
            <a:r>
              <a:rPr lang="en-US" altLang="zh-CN" dirty="0">
                <a:solidFill>
                  <a:srgbClr val="000000"/>
                </a:solidFill>
                <a:latin typeface="+mn-ea"/>
              </a:rPr>
              <a:t>Codesys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环境中以文本、图形输入方式输入轨迹；</a:t>
            </a:r>
            <a:b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</a:b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■ 对于复杂的轨迹，</a:t>
            </a:r>
            <a:r>
              <a:rPr lang="en-US" altLang="zh-CN" dirty="0">
                <a:solidFill>
                  <a:srgbClr val="000000"/>
                </a:solidFill>
                <a:latin typeface="+mn-ea"/>
              </a:rPr>
              <a:t>Codesys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中可以导入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+mn-ea"/>
              </a:rPr>
              <a:t>CAD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设计文件，支持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+mn-ea"/>
              </a:rPr>
              <a:t>DXF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格式文件输入，也可以直接将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+mn-ea"/>
              </a:rPr>
              <a:t>DXF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格式的 </a:t>
            </a:r>
            <a:endParaRPr lang="en-US" altLang="zh-CN" b="0" i="0" dirty="0">
              <a:solidFill>
                <a:srgbClr val="000000"/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rgbClr val="000000"/>
                </a:solidFill>
                <a:latin typeface="+mn-ea"/>
              </a:rPr>
              <a:t>  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+mn-ea"/>
              </a:rPr>
              <a:t>CAD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文件导入轨迹；</a:t>
            </a:r>
            <a:b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</a:b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■ 通过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+mn-ea"/>
              </a:rPr>
              <a:t>PC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机、或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+mn-ea"/>
              </a:rPr>
              <a:t>HMI+U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盘下载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+mn-ea"/>
              </a:rPr>
              <a:t>G-code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文本文件的轨迹程序，令控制器读取指定路径的文件，获取轨迹数据，可     </a:t>
            </a:r>
            <a:endParaRPr lang="en-US" altLang="zh-CN" b="0" i="0" dirty="0">
              <a:solidFill>
                <a:srgbClr val="000000"/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rgbClr val="000000"/>
                </a:solidFill>
                <a:latin typeface="+mn-ea"/>
              </a:rPr>
              <a:t>  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方便终端用户的应用操作；</a:t>
            </a:r>
            <a:b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</a:b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■ 控制器在运行中，根据操作人员的指令，有序记录轨迹的拐点坐标，得到用户所需轨迹。这样操作者可以示教法方式</a:t>
            </a:r>
            <a:endParaRPr lang="en-US" altLang="zh-CN" b="0" i="0" dirty="0">
              <a:solidFill>
                <a:srgbClr val="000000"/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rgbClr val="000000"/>
                </a:solidFill>
                <a:latin typeface="+mn-ea"/>
              </a:rPr>
              <a:t>  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+mn-ea"/>
              </a:rPr>
              <a:t>输入轨迹，免除复杂的轨迹编程；</a:t>
            </a:r>
            <a:r>
              <a:rPr lang="zh-CN" altLang="en-US" dirty="0">
                <a:latin typeface="+mn-ea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071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CC9D22-C2FF-D064-53AB-989FE8284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" y="1612313"/>
            <a:ext cx="11531065" cy="495381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4678FB9-6614-E126-4985-163E19BFBE44}"/>
              </a:ext>
            </a:extLst>
          </p:cNvPr>
          <p:cNvSpPr txBox="1"/>
          <p:nvPr/>
        </p:nvSpPr>
        <p:spPr>
          <a:xfrm>
            <a:off x="0" y="17232"/>
            <a:ext cx="975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2.1 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在</a:t>
            </a:r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Codesys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中编写 </a:t>
            </a:r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G-Code 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程序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9ADD650-55A8-74D7-7218-CB1102F361E6}"/>
              </a:ext>
            </a:extLst>
          </p:cNvPr>
          <p:cNvSpPr txBox="1"/>
          <p:nvPr/>
        </p:nvSpPr>
        <p:spPr>
          <a:xfrm>
            <a:off x="0" y="937104"/>
            <a:ext cx="12609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按照 </a:t>
            </a:r>
            <a:r>
              <a:rPr lang="en-US" altLang="zh-CN" dirty="0"/>
              <a:t>G-code </a:t>
            </a:r>
            <a:r>
              <a:rPr lang="zh-CN" altLang="en-US" dirty="0"/>
              <a:t>的格式要求，以文本行方式输入 </a:t>
            </a:r>
            <a:r>
              <a:rPr lang="en-US" altLang="zh-CN" dirty="0"/>
              <a:t>G-code</a:t>
            </a:r>
            <a:r>
              <a:rPr lang="zh-CN" altLang="en-US" dirty="0"/>
              <a:t>，中间下方的图形窗口，能即时看到轨迹形状，便于检查确认；</a:t>
            </a:r>
            <a:endParaRPr lang="en-US" altLang="zh-CN" dirty="0"/>
          </a:p>
          <a:p>
            <a:r>
              <a:rPr lang="zh-CN" altLang="en-US" dirty="0"/>
              <a:t>也可以反过来，在图形窗口直接进行添减或拖拽图形，文本窗口的 </a:t>
            </a:r>
            <a:r>
              <a:rPr lang="en-US" altLang="zh-CN" dirty="0"/>
              <a:t>G-code </a:t>
            </a:r>
            <a:r>
              <a:rPr lang="zh-CN" altLang="en-US" dirty="0"/>
              <a:t>代码程序会自动变化为图形的描述指令，</a:t>
            </a:r>
          </a:p>
        </p:txBody>
      </p:sp>
    </p:spTree>
    <p:extLst>
      <p:ext uri="{BB962C8B-B14F-4D97-AF65-F5344CB8AC3E}">
        <p14:creationId xmlns:p14="http://schemas.microsoft.com/office/powerpoint/2010/main" val="2870676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9691DEB-54DB-66C9-7AED-A5B105404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8" y="1587406"/>
            <a:ext cx="10539663" cy="525336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9EEE2FD-5BCA-9F05-6BB8-D3F1A6C024B4}"/>
              </a:ext>
            </a:extLst>
          </p:cNvPr>
          <p:cNvSpPr txBox="1"/>
          <p:nvPr/>
        </p:nvSpPr>
        <p:spPr>
          <a:xfrm>
            <a:off x="163630" y="929541"/>
            <a:ext cx="11251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许多加工轨迹往往采用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CAD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设计图导出，或需要借助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CAD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软件来设计比较复杂的图案轨迹，这类设计方式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已越来越多地被采用。 </a:t>
            </a:r>
            <a:r>
              <a:rPr lang="en-US" altLang="zh-CN" dirty="0">
                <a:solidFill>
                  <a:srgbClr val="000000"/>
                </a:solidFill>
                <a:latin typeface="SourceHanSansCN-Normal"/>
              </a:rPr>
              <a:t>Codesys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编程软件就提供了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DXF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格式的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CAD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文件导入，使用方法如下图：</a:t>
            </a:r>
            <a:r>
              <a:rPr lang="zh-CN" altLang="en-US" dirty="0"/>
              <a:t> 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81928A8-6DB5-C7F8-2A70-2657A3269E27}"/>
              </a:ext>
            </a:extLst>
          </p:cNvPr>
          <p:cNvSpPr txBox="1"/>
          <p:nvPr/>
        </p:nvSpPr>
        <p:spPr>
          <a:xfrm>
            <a:off x="0" y="17232"/>
            <a:ext cx="975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2.2 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导入</a:t>
            </a:r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DXF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格式文件的设计图形</a:t>
            </a:r>
          </a:p>
        </p:txBody>
      </p:sp>
    </p:spTree>
    <p:extLst>
      <p:ext uri="{BB962C8B-B14F-4D97-AF65-F5344CB8AC3E}">
        <p14:creationId xmlns:p14="http://schemas.microsoft.com/office/powerpoint/2010/main" val="3193851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FB41E2D-5243-58DA-67DE-EB7983C6BB00}"/>
              </a:ext>
            </a:extLst>
          </p:cNvPr>
          <p:cNvSpPr txBox="1"/>
          <p:nvPr/>
        </p:nvSpPr>
        <p:spPr>
          <a:xfrm>
            <a:off x="161222" y="68965"/>
            <a:ext cx="6374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2.3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读取现存的</a:t>
            </a:r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G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代码轨迹文件</a:t>
            </a:r>
            <a:endParaRPr lang="zh-CN" altLang="zh-CN" sz="2800" b="1" dirty="0">
              <a:solidFill>
                <a:srgbClr val="FF0000"/>
              </a:solidFill>
              <a:latin typeface="MicrosoftYaHei-Bold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97EC05-0373-DAA4-C352-CFB9DFFA63D0}"/>
              </a:ext>
            </a:extLst>
          </p:cNvPr>
          <p:cNvSpPr txBox="1"/>
          <p:nvPr/>
        </p:nvSpPr>
        <p:spPr>
          <a:xfrm>
            <a:off x="0" y="853687"/>
            <a:ext cx="12041204" cy="1735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由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DXF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文件导入的轨迹图形可以看到，线段或圆弧轨迹的顺序有时显得比较随意，图形的原点坐标、方向、尺寸设置等等，与实际的控制需求不尽相同，这是由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CAD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软件绘制该图时决定的，实际的轨迹控制中，可能需要对导入的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G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代码程序作对应的编辑调整。</a:t>
            </a:r>
            <a:r>
              <a:rPr lang="zh-CN" altLang="en-US" dirty="0"/>
              <a:t> </a:t>
            </a:r>
            <a:endParaRPr lang="en-US" altLang="zh-CN" dirty="0"/>
          </a:p>
          <a:p>
            <a:pPr>
              <a:lnSpc>
                <a:spcPts val="2600"/>
              </a:lnSpc>
            </a:pPr>
            <a:r>
              <a:rPr lang="zh-CN" altLang="en-US" dirty="0"/>
              <a:t>重新编排 </a:t>
            </a:r>
            <a:r>
              <a:rPr lang="en-US" altLang="zh-CN" dirty="0"/>
              <a:t>CNC </a:t>
            </a:r>
            <a:r>
              <a:rPr lang="zh-CN" altLang="en-US" dirty="0"/>
              <a:t>程序：将所有 </a:t>
            </a:r>
            <a:r>
              <a:rPr lang="en-US" altLang="zh-CN" dirty="0"/>
              <a:t>G </a:t>
            </a:r>
            <a:r>
              <a:rPr lang="zh-CN" altLang="en-US" dirty="0"/>
              <a:t>代码行的编号 </a:t>
            </a:r>
            <a:r>
              <a:rPr lang="en-US" altLang="zh-CN" dirty="0"/>
              <a:t>N*** </a:t>
            </a:r>
            <a:r>
              <a:rPr lang="zh-CN" altLang="en-US" dirty="0"/>
              <a:t>重新排号；将程序写入到 </a:t>
            </a:r>
            <a:r>
              <a:rPr lang="en-US" altLang="zh-CN" dirty="0"/>
              <a:t>ASCII </a:t>
            </a:r>
            <a:r>
              <a:rPr lang="zh-CN" altLang="en-US" dirty="0"/>
              <a:t>文件：将 </a:t>
            </a:r>
            <a:r>
              <a:rPr lang="en-US" altLang="zh-CN" dirty="0"/>
              <a:t>G </a:t>
            </a:r>
            <a:r>
              <a:rPr lang="zh-CN" altLang="en-US" dirty="0"/>
              <a:t>代码以文本文件格式，存放的 </a:t>
            </a:r>
            <a:r>
              <a:rPr lang="en-US" altLang="zh-CN" dirty="0"/>
              <a:t>PC </a:t>
            </a:r>
            <a:r>
              <a:rPr lang="zh-CN" altLang="en-US" dirty="0"/>
              <a:t>的本地硬盘或 </a:t>
            </a:r>
            <a:r>
              <a:rPr lang="en-US" altLang="zh-CN" dirty="0"/>
              <a:t>USB </a:t>
            </a:r>
            <a:r>
              <a:rPr lang="zh-CN" altLang="en-US" dirty="0"/>
              <a:t>盘中，文件名默认为</a:t>
            </a:r>
            <a:r>
              <a:rPr lang="en-US" altLang="zh-CN" dirty="0"/>
              <a:t>CNC*.CNC</a:t>
            </a:r>
            <a:r>
              <a:rPr lang="zh-CN" altLang="en-US" dirty="0"/>
              <a:t>，文件可以由文本编辑器打开查看，其内容和格式如下例：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B8CBBE-183B-095E-DA5F-0F1603021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46" y="2589419"/>
            <a:ext cx="7713394" cy="448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80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2B52F75-6190-2ED8-C0E0-07D7DA68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080" y="828596"/>
            <a:ext cx="6901314" cy="234164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B41E2D-5243-58DA-67DE-EB7983C6BB00}"/>
              </a:ext>
            </a:extLst>
          </p:cNvPr>
          <p:cNvSpPr txBox="1"/>
          <p:nvPr/>
        </p:nvSpPr>
        <p:spPr>
          <a:xfrm>
            <a:off x="161222" y="68965"/>
            <a:ext cx="6374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2.3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读取现存的</a:t>
            </a:r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G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代码轨迹文件</a:t>
            </a:r>
            <a:endParaRPr lang="zh-CN" altLang="zh-CN" sz="2800" b="1" dirty="0">
              <a:solidFill>
                <a:srgbClr val="FF0000"/>
              </a:solidFill>
              <a:latin typeface="MicrosoftYaHei-Bold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7E9F4C0-9700-5013-7E54-298FB13B27FD}"/>
              </a:ext>
            </a:extLst>
          </p:cNvPr>
          <p:cNvSpPr txBox="1"/>
          <p:nvPr/>
        </p:nvSpPr>
        <p:spPr>
          <a:xfrm>
            <a:off x="459606" y="1065008"/>
            <a:ext cx="42182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将程序写入到 </a:t>
            </a:r>
            <a:r>
              <a:rPr lang="en-US" altLang="zh-CN" dirty="0"/>
              <a:t>ASCII </a:t>
            </a:r>
            <a:r>
              <a:rPr lang="zh-CN" altLang="en-US" dirty="0"/>
              <a:t>文件：将 </a:t>
            </a:r>
            <a:r>
              <a:rPr lang="en-US" altLang="zh-CN" dirty="0"/>
              <a:t>G </a:t>
            </a:r>
            <a:r>
              <a:rPr lang="zh-CN" altLang="en-US" dirty="0"/>
              <a:t>代码以文本文件格式，存放的 </a:t>
            </a:r>
            <a:r>
              <a:rPr lang="en-US" altLang="zh-CN" dirty="0"/>
              <a:t>PC </a:t>
            </a:r>
            <a:r>
              <a:rPr lang="zh-CN" altLang="en-US" dirty="0"/>
              <a:t>的本地硬盘或 </a:t>
            </a:r>
            <a:r>
              <a:rPr lang="en-US" altLang="zh-CN" dirty="0"/>
              <a:t>USB </a:t>
            </a:r>
            <a:r>
              <a:rPr lang="zh-CN" altLang="en-US" dirty="0"/>
              <a:t>盘中，文件名默认为</a:t>
            </a:r>
            <a:r>
              <a:rPr lang="en-US" altLang="zh-CN" dirty="0"/>
              <a:t>CNC*.CNC</a:t>
            </a:r>
            <a:r>
              <a:rPr lang="zh-CN" altLang="en-US" dirty="0"/>
              <a:t>，文件可以由文本编辑器打开查看，其内容和格式如下例：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A18992-F4B6-36FD-D2E5-33ACD5625C94}"/>
              </a:ext>
            </a:extLst>
          </p:cNvPr>
          <p:cNvSpPr txBox="1"/>
          <p:nvPr/>
        </p:nvSpPr>
        <p:spPr>
          <a:xfrm>
            <a:off x="6814686" y="4659522"/>
            <a:ext cx="45034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从 </a:t>
            </a:r>
            <a:r>
              <a:rPr lang="en-US" altLang="zh-CN" dirty="0"/>
              <a:t>ASCII </a:t>
            </a:r>
            <a:r>
              <a:rPr lang="zh-CN" altLang="en-US" dirty="0"/>
              <a:t>文件中加载程序：读取 </a:t>
            </a:r>
            <a:r>
              <a:rPr lang="en-US" altLang="zh-CN" dirty="0"/>
              <a:t>PC </a:t>
            </a:r>
            <a:r>
              <a:rPr lang="zh-CN" altLang="en-US" dirty="0"/>
              <a:t>硬盘或 </a:t>
            </a:r>
            <a:r>
              <a:rPr lang="en-US" altLang="zh-CN" dirty="0"/>
              <a:t>USB </a:t>
            </a:r>
            <a:r>
              <a:rPr lang="zh-CN" altLang="en-US" dirty="0"/>
              <a:t>盘中 </a:t>
            </a:r>
            <a:r>
              <a:rPr lang="en-US" altLang="zh-CN" dirty="0"/>
              <a:t>G </a:t>
            </a:r>
            <a:r>
              <a:rPr lang="zh-CN" altLang="en-US" dirty="0"/>
              <a:t>代码文件，读取到 </a:t>
            </a:r>
            <a:r>
              <a:rPr lang="en-US" altLang="zh-CN" dirty="0"/>
              <a:t>Codesys </a:t>
            </a:r>
            <a:r>
              <a:rPr lang="zh-CN" altLang="en-US" dirty="0"/>
              <a:t>的 </a:t>
            </a:r>
            <a:r>
              <a:rPr lang="en-US" altLang="zh-CN" dirty="0"/>
              <a:t>G </a:t>
            </a:r>
            <a:r>
              <a:rPr lang="zh-CN" altLang="en-US" dirty="0"/>
              <a:t>代码编辑器中，进行编辑操作。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798D469-28DA-6929-6C7E-8D85BCC9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16" y="3170240"/>
            <a:ext cx="6363023" cy="34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24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椭圆 10"/>
          <p:cNvSpPr/>
          <p:nvPr>
            <p:custDataLst>
              <p:tags r:id="rId1"/>
            </p:custDataLst>
          </p:nvPr>
        </p:nvSpPr>
        <p:spPr>
          <a:xfrm>
            <a:off x="1756212" y="1538794"/>
            <a:ext cx="3621295" cy="3620825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31" rIns="0" bIns="45731" rtlCol="0" anchor="ctr"/>
          <a:lstStyle/>
          <a:p>
            <a:pPr lvl="0" algn="ctr"/>
            <a:r>
              <a:rPr lang="zh-CN" altLang="en-US" sz="3600" dirty="0">
                <a:ln w="1270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第一章</a:t>
            </a:r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  <a:p>
            <a:pPr lvl="0" algn="ctr"/>
            <a:r>
              <a:rPr lang="en-US" altLang="zh-CN" sz="2800" b="1" kern="0" dirty="0">
                <a:solidFill>
                  <a:schemeClr val="bg1"/>
                </a:solidFill>
                <a:ea typeface="Adobe 黑体 Std R" panose="020B0400000000000000" pitchFamily="34" charset="-122"/>
              </a:rPr>
              <a:t>CNC</a:t>
            </a:r>
            <a:r>
              <a:rPr lang="zh-CN" altLang="en-US" sz="2800" b="1" kern="0" dirty="0">
                <a:solidFill>
                  <a:schemeClr val="bg1"/>
                </a:solidFill>
                <a:ea typeface="Adobe 黑体 Std R" panose="020B0400000000000000" pitchFamily="34" charset="-122"/>
              </a:rPr>
              <a:t>基本编程概念、功能</a:t>
            </a:r>
            <a:endParaRPr lang="zh-CN" altLang="en-US" sz="2800" b="1" kern="0" dirty="0">
              <a:solidFill>
                <a:schemeClr val="bg1"/>
              </a:solidFill>
              <a:ea typeface="Adobe 黑体 Std R" panose="020B0400000000000000" pitchFamily="34" charset="-122"/>
              <a:sym typeface="Arial" panose="020B0604020202020204"/>
            </a:endParaRPr>
          </a:p>
        </p:txBody>
      </p:sp>
      <p:cxnSp>
        <p:nvCxnSpPr>
          <p:cNvPr id="17" name="PA_直接连接符 16"/>
          <p:cNvCxnSpPr/>
          <p:nvPr>
            <p:custDataLst>
              <p:tags r:id="rId2"/>
            </p:custDataLst>
          </p:nvPr>
        </p:nvCxnSpPr>
        <p:spPr>
          <a:xfrm flipV="1">
            <a:off x="5809555" y="1760273"/>
            <a:ext cx="0" cy="374528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6096000" y="1847361"/>
            <a:ext cx="4812148" cy="461665"/>
            <a:chOff x="1193800" y="3103084"/>
            <a:chExt cx="4009191" cy="384632"/>
          </a:xfrm>
        </p:grpSpPr>
        <p:sp>
          <p:nvSpPr>
            <p:cNvPr id="33" name="矩形 32"/>
            <p:cNvSpPr/>
            <p:nvPr>
              <p:custDataLst>
                <p:tags r:id="rId18"/>
              </p:custDataLst>
            </p:nvPr>
          </p:nvSpPr>
          <p:spPr>
            <a:xfrm>
              <a:off x="2303809" y="3103084"/>
              <a:ext cx="2899182" cy="384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什么是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</a:rPr>
                <a:t>CNC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93800" y="3118473"/>
              <a:ext cx="984905" cy="359337"/>
              <a:chOff x="791200" y="1398524"/>
              <a:chExt cx="984905" cy="359337"/>
            </a:xfrm>
          </p:grpSpPr>
          <p:sp>
            <p:nvSpPr>
              <p:cNvPr id="35" name="矩形 34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1097280" latinLnBrk="1">
                  <a:spcBef>
                    <a:spcPct val="50000"/>
                  </a:spcBef>
                </a:pPr>
                <a:endParaRPr lang="zh-CN" altLang="en-US" sz="1800" dirty="0">
                  <a:solidFill>
                    <a:srgbClr val="0975C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91200" y="1398524"/>
                <a:ext cx="984905" cy="35396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1.1</a:t>
                </a:r>
                <a:endParaRPr lang="zh-CN" altLang="en-US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6096000" y="3472063"/>
            <a:ext cx="4686123" cy="461665"/>
            <a:chOff x="1193800" y="3808937"/>
            <a:chExt cx="3904200" cy="384631"/>
          </a:xfrm>
        </p:grpSpPr>
        <p:sp>
          <p:nvSpPr>
            <p:cNvPr id="38" name="矩形 37"/>
            <p:cNvSpPr/>
            <p:nvPr>
              <p:custDataLst>
                <p:tags r:id="rId15"/>
              </p:custDataLst>
            </p:nvPr>
          </p:nvSpPr>
          <p:spPr>
            <a:xfrm>
              <a:off x="2303810" y="3808937"/>
              <a:ext cx="2794190" cy="384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轨迹插补功能处理环节</a:t>
              </a: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193800" y="3824326"/>
              <a:ext cx="984905" cy="359337"/>
              <a:chOff x="791200" y="1398524"/>
              <a:chExt cx="984905" cy="359337"/>
            </a:xfrm>
          </p:grpSpPr>
          <p:sp>
            <p:nvSpPr>
              <p:cNvPr id="40" name="矩形 39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1097280" latinLnBrk="1">
                  <a:spcBef>
                    <a:spcPct val="50000"/>
                  </a:spcBef>
                </a:pPr>
                <a:endParaRPr lang="zh-CN" altLang="en-US" sz="1800" dirty="0">
                  <a:solidFill>
                    <a:srgbClr val="0975C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91200" y="1398524"/>
                <a:ext cx="984905" cy="35396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1.3</a:t>
                </a:r>
                <a:endParaRPr lang="zh-CN" altLang="en-US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6098944" y="2659712"/>
            <a:ext cx="3514328" cy="461665"/>
            <a:chOff x="1193800" y="3103084"/>
            <a:chExt cx="2927929" cy="384631"/>
          </a:xfrm>
        </p:grpSpPr>
        <p:sp>
          <p:nvSpPr>
            <p:cNvPr id="22" name="矩形 21"/>
            <p:cNvSpPr/>
            <p:nvPr>
              <p:custDataLst>
                <p:tags r:id="rId12"/>
              </p:custDataLst>
            </p:nvPr>
          </p:nvSpPr>
          <p:spPr>
            <a:xfrm>
              <a:off x="2303810" y="3103084"/>
              <a:ext cx="1817919" cy="384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</a:rPr>
                <a:t>CNC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应用场景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193800" y="3118473"/>
              <a:ext cx="984905" cy="359337"/>
              <a:chOff x="791200" y="1398524"/>
              <a:chExt cx="984905" cy="359337"/>
            </a:xfrm>
          </p:grpSpPr>
          <p:sp>
            <p:nvSpPr>
              <p:cNvPr id="24" name="矩形 23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1097280" latinLnBrk="1">
                  <a:spcBef>
                    <a:spcPct val="50000"/>
                  </a:spcBef>
                </a:pPr>
                <a:endParaRPr lang="zh-CN" altLang="en-US" sz="1800" dirty="0">
                  <a:solidFill>
                    <a:srgbClr val="0975C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1200" y="1398524"/>
                <a:ext cx="984905" cy="35396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1.2</a:t>
                </a:r>
                <a:endParaRPr lang="zh-CN" altLang="en-US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EFE77E4-5CA1-516A-960F-1D6F3E19F0CE}"/>
              </a:ext>
            </a:extLst>
          </p:cNvPr>
          <p:cNvGrpSpPr/>
          <p:nvPr/>
        </p:nvGrpSpPr>
        <p:grpSpPr>
          <a:xfrm>
            <a:off x="6096000" y="4266081"/>
            <a:ext cx="5688001" cy="461665"/>
            <a:chOff x="1193800" y="3808937"/>
            <a:chExt cx="4738904" cy="38463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90BB200-6D89-2EAE-CDA0-5719EB61BC0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303810" y="3808937"/>
              <a:ext cx="3628894" cy="384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控制器支持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</a:rPr>
                <a:t>CNC G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代码指令集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2CBA9C3-6ECA-ADC2-9563-3DCEA4182DA9}"/>
                </a:ext>
              </a:extLst>
            </p:cNvPr>
            <p:cNvGrpSpPr/>
            <p:nvPr/>
          </p:nvGrpSpPr>
          <p:grpSpPr>
            <a:xfrm>
              <a:off x="1193800" y="3824326"/>
              <a:ext cx="984905" cy="359337"/>
              <a:chOff x="791200" y="1398524"/>
              <a:chExt cx="984905" cy="359337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981E514C-6232-173E-1779-CA3510A4973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1097280" latinLnBrk="1">
                  <a:spcBef>
                    <a:spcPct val="50000"/>
                  </a:spcBef>
                </a:pPr>
                <a:endParaRPr lang="zh-CN" altLang="en-US" sz="1800" dirty="0">
                  <a:solidFill>
                    <a:srgbClr val="0975C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E49DA8-E867-7514-955E-A753BFCEBD60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91200" y="1398524"/>
                <a:ext cx="984905" cy="35396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1.4</a:t>
                </a:r>
                <a:endParaRPr lang="zh-CN" altLang="en-US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64976AE-7DFE-D766-B53E-6810D4411F40}"/>
              </a:ext>
            </a:extLst>
          </p:cNvPr>
          <p:cNvGrpSpPr/>
          <p:nvPr/>
        </p:nvGrpSpPr>
        <p:grpSpPr>
          <a:xfrm>
            <a:off x="6096000" y="4963236"/>
            <a:ext cx="6316378" cy="830997"/>
            <a:chOff x="1193800" y="3808937"/>
            <a:chExt cx="5262430" cy="69233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6B98B7D-BE54-5B27-52A8-D20E5A184A4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03810" y="3808937"/>
              <a:ext cx="4152420" cy="6923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控制器支持的轴类型及其运行特点 </a:t>
              </a:r>
              <a:b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</a:b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61079D8-4E18-F8E7-4512-4CE1F000ADC1}"/>
                </a:ext>
              </a:extLst>
            </p:cNvPr>
            <p:cNvGrpSpPr/>
            <p:nvPr/>
          </p:nvGrpSpPr>
          <p:grpSpPr>
            <a:xfrm>
              <a:off x="1193800" y="3824326"/>
              <a:ext cx="984905" cy="359337"/>
              <a:chOff x="791200" y="1398524"/>
              <a:chExt cx="984905" cy="359337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DC0664A-3054-19C1-B93F-BD1A7F91741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1097280" latinLnBrk="1">
                  <a:spcBef>
                    <a:spcPct val="50000"/>
                  </a:spcBef>
                </a:pPr>
                <a:endParaRPr lang="zh-CN" altLang="en-US" sz="1800" dirty="0">
                  <a:solidFill>
                    <a:srgbClr val="0975C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4BCC7C9-18E2-015D-5884-22071DCFF8F9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1200" y="1398524"/>
                <a:ext cx="984905" cy="35396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1.5</a:t>
                </a:r>
                <a:endParaRPr lang="zh-CN" altLang="en-US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2C69A0-03BF-ADCB-9B55-84C6CF7B3867}"/>
              </a:ext>
            </a:extLst>
          </p:cNvPr>
          <p:cNvGrpSpPr/>
          <p:nvPr/>
        </p:nvGrpSpPr>
        <p:grpSpPr>
          <a:xfrm>
            <a:off x="6100478" y="5675725"/>
            <a:ext cx="5393048" cy="830997"/>
            <a:chOff x="1193800" y="3808937"/>
            <a:chExt cx="4493166" cy="692336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82FF89A-0F78-EEA0-5123-A85089F09FB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303810" y="3808937"/>
              <a:ext cx="3383156" cy="6923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轨迹预处理特殊功能块指令 </a:t>
              </a:r>
              <a:b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</a:b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4342FB6-1F31-C350-31BA-242D8DC5EC25}"/>
                </a:ext>
              </a:extLst>
            </p:cNvPr>
            <p:cNvGrpSpPr/>
            <p:nvPr/>
          </p:nvGrpSpPr>
          <p:grpSpPr>
            <a:xfrm>
              <a:off x="1193800" y="3824326"/>
              <a:ext cx="984905" cy="359337"/>
              <a:chOff x="791200" y="1398524"/>
              <a:chExt cx="984905" cy="359337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6D9D18-3F89-60A3-4FBD-E0CD57BA56D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1097280" latinLnBrk="1">
                  <a:spcBef>
                    <a:spcPct val="50000"/>
                  </a:spcBef>
                </a:pPr>
                <a:endParaRPr lang="zh-CN" altLang="en-US" sz="1800" dirty="0">
                  <a:solidFill>
                    <a:srgbClr val="0975C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4A0B8C01-36CF-1832-57E2-55AACD869C4B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91200" y="1398524"/>
                <a:ext cx="984905" cy="35396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1.6</a:t>
                </a:r>
                <a:endParaRPr lang="zh-CN" altLang="en-US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A_直接连接符 16"/>
          <p:cNvCxnSpPr/>
          <p:nvPr>
            <p:custDataLst>
              <p:tags r:id="rId1"/>
            </p:custDataLst>
          </p:nvPr>
        </p:nvCxnSpPr>
        <p:spPr>
          <a:xfrm flipV="1">
            <a:off x="5808042" y="1269481"/>
            <a:ext cx="0" cy="44210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5979576" y="2673230"/>
            <a:ext cx="6016673" cy="461665"/>
            <a:chOff x="1273706" y="1681350"/>
            <a:chExt cx="5014042" cy="384732"/>
          </a:xfrm>
        </p:grpSpPr>
        <p:sp>
          <p:nvSpPr>
            <p:cNvPr id="15" name="矩形 14"/>
            <p:cNvSpPr/>
            <p:nvPr/>
          </p:nvSpPr>
          <p:spPr>
            <a:xfrm>
              <a:off x="2341305" y="1681350"/>
              <a:ext cx="3946443" cy="38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latin typeface="Microsoft YaHei"/>
                  <a:ea typeface="Microsoft YaHei"/>
                </a:rPr>
                <a:t>CNC</a:t>
              </a:r>
              <a:r>
                <a:rPr lang="zh-CN" altLang="en-US" sz="2400" b="1" dirty="0">
                  <a:latin typeface="Microsoft YaHei"/>
                  <a:ea typeface="Microsoft YaHei"/>
                </a:rPr>
                <a:t>轨迹的描述形式与编译格式 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273706" y="1713118"/>
              <a:ext cx="984905" cy="352964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3.1</a:t>
              </a:r>
              <a:endParaRPr lang="zh-CN" altLang="en-US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PA_椭圆 10"/>
          <p:cNvSpPr/>
          <p:nvPr>
            <p:custDataLst>
              <p:tags r:id="rId2"/>
            </p:custDataLst>
          </p:nvPr>
        </p:nvSpPr>
        <p:spPr>
          <a:xfrm>
            <a:off x="1850787" y="1802036"/>
            <a:ext cx="3619500" cy="3618865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07" rIns="0" bIns="45707" rtlCol="0" anchor="ctr"/>
          <a:lstStyle/>
          <a:p>
            <a:pPr lvl="0" algn="ctr"/>
            <a:r>
              <a:rPr lang="zh-CN" altLang="en-US" sz="3600" dirty="0">
                <a:ln w="1270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第三章</a:t>
            </a:r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algn="ctr"/>
            <a:r>
              <a:rPr lang="en-US" altLang="zh-CN" sz="3600" kern="0" dirty="0">
                <a:solidFill>
                  <a:schemeClr val="bg1"/>
                </a:solidFill>
                <a:ea typeface="Adobe 黑体 Std R" panose="020B0400000000000000" pitchFamily="34" charset="-122"/>
              </a:rPr>
              <a:t>G</a:t>
            </a:r>
            <a:r>
              <a:rPr lang="zh-CN" altLang="en-US" sz="3600" kern="0" dirty="0">
                <a:solidFill>
                  <a:schemeClr val="bg1"/>
                </a:solidFill>
                <a:ea typeface="Adobe 黑体 Std R" panose="020B0400000000000000" pitchFamily="34" charset="-122"/>
              </a:rPr>
              <a:t>代码轨迹的编译和预处理</a:t>
            </a:r>
            <a:endParaRPr lang="zh-CN" altLang="en-US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958832" y="3413035"/>
            <a:ext cx="6233168" cy="1200329"/>
            <a:chOff x="1236135" y="1691378"/>
            <a:chExt cx="5194463" cy="1000304"/>
          </a:xfrm>
        </p:grpSpPr>
        <p:sp>
          <p:nvSpPr>
            <p:cNvPr id="38" name="矩形 37"/>
            <p:cNvSpPr/>
            <p:nvPr/>
          </p:nvSpPr>
          <p:spPr>
            <a:xfrm>
              <a:off x="2303810" y="1691378"/>
              <a:ext cx="4126788" cy="1000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latin typeface="Microsoft YaHei"/>
                  <a:ea typeface="Microsoft YaHei"/>
                  <a:sym typeface="Arial" panose="020B0604020202020204" pitchFamily="34" charset="0"/>
                </a:rPr>
                <a:t>CNC</a:t>
              </a:r>
              <a:r>
                <a:rPr lang="zh-CN" altLang="en-US" sz="2400" b="1" dirty="0">
                  <a:latin typeface="Microsoft YaHei"/>
                  <a:ea typeface="Microsoft YaHei"/>
                </a:rPr>
                <a:t>轨迹数据的来源与处理功能块 </a:t>
              </a:r>
              <a:endParaRPr lang="zh-CN" altLang="zh-CN" sz="2400" b="1" dirty="0">
                <a:latin typeface="Microsoft YaHei"/>
                <a:ea typeface="Microsoft YaHei"/>
                <a:sym typeface="Arial" panose="020B0604020202020204" pitchFamily="34" charset="0"/>
              </a:endParaRPr>
            </a:p>
            <a:p>
              <a:endParaRPr lang="zh-CN" altLang="en-US" sz="2400" b="1" dirty="0">
                <a:latin typeface="Microsoft YaHei"/>
                <a:ea typeface="Microsoft YaHei"/>
              </a:endParaRPr>
            </a:p>
            <a:p>
              <a:endPara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236135" y="1691421"/>
              <a:ext cx="984905" cy="352964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3.2</a:t>
              </a:r>
              <a:endParaRPr lang="zh-CN" altLang="en-US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2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59464" y="1595021"/>
            <a:ext cx="6528889" cy="403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FF02E8-0DB0-214F-C12E-61B28508E79F}"/>
              </a:ext>
            </a:extLst>
          </p:cNvPr>
          <p:cNvSpPr txBox="1"/>
          <p:nvPr/>
        </p:nvSpPr>
        <p:spPr>
          <a:xfrm>
            <a:off x="-49731" y="890533"/>
            <a:ext cx="12291461" cy="2216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在 </a:t>
            </a:r>
            <a:r>
              <a:rPr lang="en-US" altLang="zh-CN" dirty="0">
                <a:solidFill>
                  <a:srgbClr val="000000"/>
                </a:solidFill>
                <a:latin typeface="SourceHanSansCN-Normal"/>
              </a:rPr>
              <a:t>Codesys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编程时，若轨迹是一个明确的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G-Code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，就可以直接编译成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OutQueue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格式，下载到控制器中，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有插补器执行。</a:t>
            </a:r>
            <a:endParaRPr lang="en-US" altLang="zh-CN" dirty="0">
              <a:solidFill>
                <a:srgbClr val="000000"/>
              </a:solidFill>
              <a:latin typeface="SourceHanSansCN-Normal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实际运动控制应用中，常将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CAD/CAM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软件设计的轨迹以文件形式（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File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）进行保存和发布，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PC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电脑与控制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器之间的通信交互等，采用这个格式，可方便控制器按需要选择不同的轨迹程序。</a:t>
            </a:r>
            <a:endParaRPr lang="en-US" altLang="zh-CN" sz="1800" b="0" i="0" dirty="0">
              <a:solidFill>
                <a:srgbClr val="000000"/>
              </a:solidFill>
              <a:effectLst/>
              <a:latin typeface="SourceHanSansCN-Normal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u"/>
            </a:pP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还有些轨迹控制的应用中，目标点的位置是根据运行中临时指定的，如手动示教、机械视觉的引导，这些“运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行时决定”的轨迹控制，就需要采用另外的轨迹格式（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SMC_CNC_REF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）来描述，执行前进行变量关联，形成控制轨迹。</a:t>
            </a:r>
            <a:r>
              <a:rPr lang="zh-CN" altLang="en-US" dirty="0"/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1DBA8C-F422-2FA3-59D3-807176B72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45" y="3145665"/>
            <a:ext cx="10140682" cy="36737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C9DA280-6405-311D-E395-6B092B5008A0}"/>
              </a:ext>
            </a:extLst>
          </p:cNvPr>
          <p:cNvSpPr txBox="1"/>
          <p:nvPr/>
        </p:nvSpPr>
        <p:spPr>
          <a:xfrm>
            <a:off x="-49731" y="-20727"/>
            <a:ext cx="7837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3.1 CNC 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轨迹的描述形式与编译格式 </a:t>
            </a:r>
          </a:p>
        </p:txBody>
      </p:sp>
    </p:spTree>
    <p:extLst>
      <p:ext uri="{BB962C8B-B14F-4D97-AF65-F5344CB8AC3E}">
        <p14:creationId xmlns:p14="http://schemas.microsoft.com/office/powerpoint/2010/main" val="1763914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59464" y="1595021"/>
            <a:ext cx="6528889" cy="403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en-US" altLang="zh-CN" dirty="0"/>
              <a:t>        </a:t>
            </a:r>
            <a:endParaRPr lang="zh-CN" altLang="en-US" dirty="0"/>
          </a:p>
        </p:txBody>
      </p:sp>
      <p:graphicFrame>
        <p:nvGraphicFramePr>
          <p:cNvPr id="2" name="对象 -21474826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91851"/>
              </p:ext>
            </p:extLst>
          </p:nvPr>
        </p:nvGraphicFramePr>
        <p:xfrm>
          <a:off x="736533" y="961827"/>
          <a:ext cx="11036300" cy="5785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813040" imgH="3902710" progId="Visio.Drawing.15">
                  <p:embed/>
                </p:oleObj>
              </mc:Choice>
              <mc:Fallback>
                <p:oleObj r:id="rId2" imgW="7813040" imgH="3902710" progId="Visio.Drawing.15">
                  <p:embed/>
                  <p:pic>
                    <p:nvPicPr>
                      <p:cNvPr id="2" name="对象 -214748262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6533" y="961827"/>
                        <a:ext cx="11036300" cy="578548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6F21B449-9357-EDD8-1F4D-A99CA8B7BA14}"/>
              </a:ext>
            </a:extLst>
          </p:cNvPr>
          <p:cNvSpPr txBox="1"/>
          <p:nvPr/>
        </p:nvSpPr>
        <p:spPr>
          <a:xfrm>
            <a:off x="-67733" y="-26147"/>
            <a:ext cx="7837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3.2 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控制器轨迹数据的来源与处理功能块 </a:t>
            </a:r>
            <a:br>
              <a:rPr lang="zh-CN" altLang="en-US" sz="2800" dirty="0"/>
            </a:b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59464" y="1595021"/>
            <a:ext cx="6528889" cy="403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en-US" altLang="zh-CN" dirty="0"/>
              <a:t>        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2B88BDD-906E-FA61-3384-E6C6A699060F}"/>
              </a:ext>
            </a:extLst>
          </p:cNvPr>
          <p:cNvGrpSpPr/>
          <p:nvPr/>
        </p:nvGrpSpPr>
        <p:grpSpPr>
          <a:xfrm>
            <a:off x="0" y="1059795"/>
            <a:ext cx="11995150" cy="5110553"/>
            <a:chOff x="0" y="1059795"/>
            <a:chExt cx="11995150" cy="511055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-141" t="16552" r="141" b="-4317"/>
            <a:stretch/>
          </p:blipFill>
          <p:spPr>
            <a:xfrm>
              <a:off x="0" y="1059795"/>
              <a:ext cx="11995150" cy="5110553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343BFB5-9C36-E94D-5413-E396B332E6A6}"/>
                </a:ext>
              </a:extLst>
            </p:cNvPr>
            <p:cNvSpPr txBox="1"/>
            <p:nvPr/>
          </p:nvSpPr>
          <p:spPr>
            <a:xfrm>
              <a:off x="3533808" y="2070822"/>
              <a:ext cx="101279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Codesys</a:t>
              </a:r>
              <a:endParaRPr lang="zh-CN" altLang="en-US" sz="1600" b="1" dirty="0"/>
            </a:p>
          </p:txBody>
        </p:sp>
      </p:grpSp>
      <p:pic>
        <p:nvPicPr>
          <p:cNvPr id="11" name="图片 10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464" y="536575"/>
            <a:ext cx="6072505" cy="63214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48CA688-D6C1-AEB7-7BB3-F0457CC78273}"/>
              </a:ext>
            </a:extLst>
          </p:cNvPr>
          <p:cNvSpPr txBox="1"/>
          <p:nvPr/>
        </p:nvSpPr>
        <p:spPr>
          <a:xfrm>
            <a:off x="0" y="0"/>
            <a:ext cx="7837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3.2 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控制器轨迹数据的来源与处理功能块 </a:t>
            </a:r>
            <a:br>
              <a:rPr lang="zh-CN" altLang="en-US" sz="2800" dirty="0"/>
            </a:b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59464" y="1595021"/>
            <a:ext cx="6528889" cy="403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en-US" altLang="zh-CN" dirty="0"/>
              <a:t>       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938530"/>
            <a:ext cx="11772900" cy="5289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722" y="2338939"/>
            <a:ext cx="8640278" cy="41202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225" y="669925"/>
            <a:ext cx="3559175" cy="20466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3F3447F-38DC-C6AA-912C-C710568672FA}"/>
              </a:ext>
            </a:extLst>
          </p:cNvPr>
          <p:cNvSpPr txBox="1"/>
          <p:nvPr/>
        </p:nvSpPr>
        <p:spPr>
          <a:xfrm>
            <a:off x="0" y="4158"/>
            <a:ext cx="7837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3.2 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控制器轨迹数据的来源与处理功能块 </a:t>
            </a:r>
            <a:br>
              <a:rPr lang="zh-CN" altLang="en-US" sz="2800" dirty="0"/>
            </a:b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59464" y="1595021"/>
            <a:ext cx="6528889" cy="403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en-US" altLang="zh-CN" dirty="0"/>
              <a:t>        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5" y="1389380"/>
            <a:ext cx="10980420" cy="532384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254244" y="860696"/>
            <a:ext cx="4790665" cy="425863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>
                <a:latin typeface="+mj-ea"/>
              </a:rPr>
              <a:t>文件存储在</a:t>
            </a:r>
            <a:r>
              <a:rPr lang="en-US" altLang="zh-CN" dirty="0">
                <a:latin typeface="+mj-ea"/>
              </a:rPr>
              <a:t>PLC</a:t>
            </a:r>
            <a:r>
              <a:rPr lang="zh-CN" altLang="en-US" dirty="0">
                <a:latin typeface="+mj-ea"/>
              </a:rPr>
              <a:t>路径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2BB63E8-6FB4-13D4-5CFD-26DD7940DF22}"/>
              </a:ext>
            </a:extLst>
          </p:cNvPr>
          <p:cNvSpPr txBox="1"/>
          <p:nvPr/>
        </p:nvSpPr>
        <p:spPr>
          <a:xfrm>
            <a:off x="0" y="4158"/>
            <a:ext cx="7837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3.2 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控制器轨迹数据的来源与处理功能块 </a:t>
            </a:r>
            <a:br>
              <a:rPr lang="zh-CN" altLang="en-US" sz="2800" dirty="0"/>
            </a:b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A_直接连接符 16"/>
          <p:cNvCxnSpPr/>
          <p:nvPr>
            <p:custDataLst>
              <p:tags r:id="rId1"/>
            </p:custDataLst>
          </p:nvPr>
        </p:nvCxnSpPr>
        <p:spPr>
          <a:xfrm flipV="1">
            <a:off x="5808042" y="1269481"/>
            <a:ext cx="0" cy="44210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5930384" y="1340371"/>
            <a:ext cx="4942661" cy="461665"/>
            <a:chOff x="1273706" y="1681350"/>
            <a:chExt cx="4119006" cy="384732"/>
          </a:xfrm>
        </p:grpSpPr>
        <p:sp>
          <p:nvSpPr>
            <p:cNvPr id="15" name="矩形 14"/>
            <p:cNvSpPr/>
            <p:nvPr/>
          </p:nvSpPr>
          <p:spPr>
            <a:xfrm>
              <a:off x="2341305" y="1681350"/>
              <a:ext cx="3051407" cy="38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Microsoft YaHei"/>
                  <a:ea typeface="Microsoft YaHei"/>
                </a:rPr>
                <a:t>轨迹运动控制程序的构成 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273706" y="1713118"/>
              <a:ext cx="984905" cy="352964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4.1</a:t>
              </a:r>
              <a:endParaRPr lang="zh-CN" altLang="en-US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PA_椭圆 10"/>
          <p:cNvSpPr/>
          <p:nvPr>
            <p:custDataLst>
              <p:tags r:id="rId2"/>
            </p:custDataLst>
          </p:nvPr>
        </p:nvSpPr>
        <p:spPr>
          <a:xfrm>
            <a:off x="1850787" y="1802036"/>
            <a:ext cx="3619500" cy="3618865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07" rIns="0" bIns="45707" rtlCol="0" anchor="ctr"/>
          <a:lstStyle/>
          <a:p>
            <a:pPr lvl="0" algn="ctr"/>
            <a:r>
              <a:rPr lang="zh-CN" altLang="en-US" sz="3600" dirty="0">
                <a:ln w="1270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第四章</a:t>
            </a:r>
            <a:endParaRPr lang="en-US" altLang="zh-CN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algn="ctr"/>
            <a:r>
              <a:rPr lang="zh-CN" altLang="en-US" sz="3600" dirty="0">
                <a:ln w="1270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轨迹插补功能与坐标变换</a:t>
            </a:r>
            <a:endParaRPr lang="zh-CN" altLang="en-US" sz="3600" dirty="0">
              <a:ln w="127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909640" y="2080176"/>
            <a:ext cx="3928049" cy="1200329"/>
            <a:chOff x="1236135" y="1691378"/>
            <a:chExt cx="3273472" cy="1000304"/>
          </a:xfrm>
        </p:grpSpPr>
        <p:sp>
          <p:nvSpPr>
            <p:cNvPr id="38" name="矩形 37"/>
            <p:cNvSpPr/>
            <p:nvPr/>
          </p:nvSpPr>
          <p:spPr>
            <a:xfrm>
              <a:off x="2303810" y="1691378"/>
              <a:ext cx="2205797" cy="1000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Microsoft YaHei"/>
                  <a:ea typeface="Microsoft YaHei"/>
                  <a:sym typeface="Arial" panose="020B0604020202020204" pitchFamily="34" charset="0"/>
                </a:rPr>
                <a:t>插补功能块的构成</a:t>
              </a:r>
              <a:endParaRPr lang="zh-CN" altLang="zh-CN" sz="2400" b="1" dirty="0">
                <a:latin typeface="Microsoft YaHei"/>
                <a:ea typeface="Microsoft YaHei"/>
                <a:sym typeface="Arial" panose="020B0604020202020204" pitchFamily="34" charset="0"/>
              </a:endParaRPr>
            </a:p>
            <a:p>
              <a:endParaRPr lang="zh-CN" altLang="en-US" sz="2400" b="1" dirty="0">
                <a:latin typeface="Microsoft YaHei"/>
                <a:ea typeface="Microsoft YaHei"/>
              </a:endParaRPr>
            </a:p>
            <a:p>
              <a:endPara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236135" y="1691421"/>
              <a:ext cx="984905" cy="352964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4.2</a:t>
              </a:r>
              <a:endParaRPr lang="zh-CN" altLang="en-US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C1D9622-096B-B1D6-BC65-4B91C68894F8}"/>
              </a:ext>
            </a:extLst>
          </p:cNvPr>
          <p:cNvGrpSpPr/>
          <p:nvPr/>
        </p:nvGrpSpPr>
        <p:grpSpPr>
          <a:xfrm>
            <a:off x="5909640" y="2742085"/>
            <a:ext cx="3312496" cy="1200329"/>
            <a:chOff x="1236135" y="1691378"/>
            <a:chExt cx="2760496" cy="100030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7C9CB86-1114-0C95-71C9-EB1E68CB3B2D}"/>
                </a:ext>
              </a:extLst>
            </p:cNvPr>
            <p:cNvSpPr/>
            <p:nvPr/>
          </p:nvSpPr>
          <p:spPr>
            <a:xfrm>
              <a:off x="2303810" y="1691378"/>
              <a:ext cx="1692821" cy="1000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Microsoft YaHei"/>
                  <a:ea typeface="Microsoft YaHei"/>
                  <a:sym typeface="Arial" panose="020B0604020202020204" pitchFamily="34" charset="0"/>
                </a:rPr>
                <a:t>坐标变化功能</a:t>
              </a:r>
            </a:p>
            <a:p>
              <a:endParaRPr lang="zh-CN" altLang="en-US" sz="2400" b="1" dirty="0">
                <a:latin typeface="Microsoft YaHei"/>
                <a:ea typeface="Microsoft YaHei"/>
              </a:endParaRPr>
            </a:p>
            <a:p>
              <a:endPara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6987FC8-5DD4-B9DC-2E63-151515CDF45C}"/>
                </a:ext>
              </a:extLst>
            </p:cNvPr>
            <p:cNvSpPr txBox="1"/>
            <p:nvPr/>
          </p:nvSpPr>
          <p:spPr>
            <a:xfrm>
              <a:off x="1236135" y="1691421"/>
              <a:ext cx="984905" cy="352964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4.3</a:t>
              </a:r>
              <a:endParaRPr lang="zh-CN" altLang="en-US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1420EDD-4786-02CB-8647-F89C60CE12FE}"/>
              </a:ext>
            </a:extLst>
          </p:cNvPr>
          <p:cNvSpPr/>
          <p:nvPr/>
        </p:nvSpPr>
        <p:spPr>
          <a:xfrm>
            <a:off x="7211465" y="3403994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Microsoft YaHei"/>
                <a:ea typeface="Microsoft YaHei"/>
              </a:rPr>
              <a:t>驱动轴功能块</a:t>
            </a:r>
          </a:p>
          <a:p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61E099-4F37-B994-B264-79BAEF6EE50A}"/>
              </a:ext>
            </a:extLst>
          </p:cNvPr>
          <p:cNvSpPr txBox="1"/>
          <p:nvPr/>
        </p:nvSpPr>
        <p:spPr>
          <a:xfrm>
            <a:off x="5909640" y="3417318"/>
            <a:ext cx="1181851" cy="42354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4.4</a:t>
            </a:r>
            <a:endParaRPr lang="zh-CN" altLang="en-US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722FE0E-0F29-D8A9-4E25-30D0524226E2}"/>
              </a:ext>
            </a:extLst>
          </p:cNvPr>
          <p:cNvSpPr/>
          <p:nvPr/>
        </p:nvSpPr>
        <p:spPr>
          <a:xfrm>
            <a:off x="7190811" y="408939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Microsoft YaHei"/>
                <a:ea typeface="Microsoft YaHei"/>
              </a:rPr>
              <a:t>其他</a:t>
            </a:r>
          </a:p>
          <a:p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17868CA-D365-73F9-191B-BD63CECC63F5}"/>
              </a:ext>
            </a:extLst>
          </p:cNvPr>
          <p:cNvSpPr txBox="1"/>
          <p:nvPr/>
        </p:nvSpPr>
        <p:spPr>
          <a:xfrm>
            <a:off x="5888986" y="4102721"/>
            <a:ext cx="1181851" cy="42354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4.5</a:t>
            </a:r>
            <a:endParaRPr lang="zh-CN" altLang="en-US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4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59464" y="1595021"/>
            <a:ext cx="6528889" cy="403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en-US" altLang="zh-CN" dirty="0"/>
              <a:t>        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260" y="1595120"/>
            <a:ext cx="8566150" cy="4108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" y="1427480"/>
            <a:ext cx="3371850" cy="4350385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485251" y="941498"/>
            <a:ext cx="4790665" cy="425863"/>
          </a:xfrm>
        </p:spPr>
        <p:txBody>
          <a:bodyPr>
            <a:normAutofit fontScale="92500" lnSpcReduction="10000"/>
          </a:bodyPr>
          <a:lstStyle/>
          <a:p>
            <a:r>
              <a:rPr lang="zh-CN" altLang="zh-CN" dirty="0">
                <a:latin typeface="+mj-ea"/>
              </a:rPr>
              <a:t>插补运行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AC8A97-1963-8C9B-A502-3478B883D15F}"/>
              </a:ext>
            </a:extLst>
          </p:cNvPr>
          <p:cNvSpPr txBox="1"/>
          <p:nvPr/>
        </p:nvSpPr>
        <p:spPr>
          <a:xfrm>
            <a:off x="161222" y="68965"/>
            <a:ext cx="7837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4.1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轨迹运动控制程序的构成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59464" y="1595021"/>
            <a:ext cx="6528889" cy="403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en-US" altLang="zh-CN" dirty="0"/>
              <a:t>        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535941" y="901149"/>
            <a:ext cx="6095866" cy="542290"/>
          </a:xfrm>
        </p:spPr>
        <p:txBody>
          <a:bodyPr>
            <a:normAutofit/>
          </a:bodyPr>
          <a:lstStyle/>
          <a:p>
            <a:r>
              <a:rPr lang="zh-CN" altLang="zh-CN" dirty="0">
                <a:latin typeface="+mj-ea"/>
              </a:rPr>
              <a:t>插补功能块</a:t>
            </a:r>
            <a:r>
              <a:rPr lang="en-US" altLang="zh-CN" dirty="0">
                <a:latin typeface="+mj-ea"/>
              </a:rPr>
              <a:t>-</a:t>
            </a:r>
            <a:r>
              <a:rPr lang="zh-CN" altLang="zh-CN" dirty="0">
                <a:latin typeface="+mj-ea"/>
              </a:rPr>
              <a:t>SMC_Interpolator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9856" y="1291856"/>
            <a:ext cx="10587990" cy="5118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B62396B-334B-80A4-0A28-718E011BE0B7}"/>
              </a:ext>
            </a:extLst>
          </p:cNvPr>
          <p:cNvSpPr txBox="1"/>
          <p:nvPr/>
        </p:nvSpPr>
        <p:spPr>
          <a:xfrm>
            <a:off x="123122" y="0"/>
            <a:ext cx="7837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4.2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插补功能块的构成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59464" y="1595021"/>
            <a:ext cx="6528889" cy="403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en-US" altLang="zh-CN" dirty="0"/>
              <a:t>        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844550"/>
            <a:ext cx="11969750" cy="51689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240010" y="711835"/>
            <a:ext cx="1724660" cy="9486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偏移值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6952615" y="1660525"/>
            <a:ext cx="3525520" cy="3385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83CB71B-BAA6-1D03-7FDB-BDEC991B7989}"/>
              </a:ext>
            </a:extLst>
          </p:cNvPr>
          <p:cNvSpPr txBox="1"/>
          <p:nvPr/>
        </p:nvSpPr>
        <p:spPr>
          <a:xfrm>
            <a:off x="161222" y="68965"/>
            <a:ext cx="5934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4.3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坐标变换功能块的构成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B6E442E-3145-CAD9-A3AC-DC2021B415CF}"/>
              </a:ext>
            </a:extLst>
          </p:cNvPr>
          <p:cNvSpPr txBox="1"/>
          <p:nvPr/>
        </p:nvSpPr>
        <p:spPr>
          <a:xfrm>
            <a:off x="431800" y="6146165"/>
            <a:ext cx="11649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坐标变换功能块与选用的运动机构的结构类型有关，其功能是由插补计算得到轨迹点 </a:t>
            </a:r>
            <a:r>
              <a:rPr lang="en-US" altLang="zh-CN" b="1" dirty="0"/>
              <a:t>XYZ </a:t>
            </a:r>
            <a:r>
              <a:rPr lang="zh-CN" altLang="en-US" b="1" dirty="0"/>
              <a:t>垂直坐标，推算出</a:t>
            </a:r>
          </a:p>
          <a:p>
            <a:r>
              <a:rPr lang="zh-CN" altLang="en-US" b="1" dirty="0"/>
              <a:t>对应驱动轴所需的运行位置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灯片编号占位符 3"/>
          <p:cNvSpPr txBox="1">
            <a:spLocks noGrp="1"/>
          </p:cNvSpPr>
          <p:nvPr>
            <p:ph type="sldNum" sz="quarter" idx="12"/>
          </p:nvPr>
        </p:nvSpPr>
        <p:spPr>
          <a:xfrm>
            <a:off x="8534400" y="6553201"/>
            <a:ext cx="2133600" cy="244475"/>
          </a:xfrm>
          <a:noFill/>
          <a:ln>
            <a:noFill/>
          </a:ln>
        </p:spPr>
        <p:txBody>
          <a:bodyPr/>
          <a:lstStyle/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fld id="{9A0DB2DC-4C9A-4742-B13C-FB6460FD3503}" type="slidenum">
              <a:rPr lang="zh-CN" altLang="en-US" sz="1000" b="1" dirty="0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Font typeface="Arial" panose="020B0604020202020204" pitchFamily="34" charset="0"/>
                <a:buChar char="•"/>
              </a:pPr>
              <a:t>4</a:t>
            </a:fld>
            <a:endParaRPr lang="zh-CN" altLang="en-US" sz="1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box 55">
            <a:extLst>
              <a:ext uri="{FF2B5EF4-FFF2-40B4-BE49-F238E27FC236}">
                <a16:creationId xmlns:a16="http://schemas.microsoft.com/office/drawing/2014/main" id="{DADBD92C-4599-E2C1-B62B-CF0968E05D4A}"/>
              </a:ext>
            </a:extLst>
          </p:cNvPr>
          <p:cNvSpPr/>
          <p:nvPr/>
        </p:nvSpPr>
        <p:spPr>
          <a:xfrm>
            <a:off x="0" y="87246"/>
            <a:ext cx="7886114" cy="4095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807"/>
              </a:lnSpc>
              <a:tabLst/>
            </a:pPr>
            <a:endParaRPr lang="Arial" altLang="Arial" sz="100" dirty="0"/>
          </a:p>
          <a:p>
            <a:pPr marL="11521" eaLnBrk="0">
              <a:lnSpc>
                <a:spcPct val="91000"/>
              </a:lnSpc>
            </a:pPr>
            <a:r>
              <a:rPr 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1.1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什么是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B0605DC-86C8-5284-6706-F0B4E0695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14" y="1362404"/>
            <a:ext cx="11514171" cy="479682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0339F40-8D39-780C-8377-044AD3ECC056}"/>
              </a:ext>
            </a:extLst>
          </p:cNvPr>
          <p:cNvSpPr txBox="1"/>
          <p:nvPr/>
        </p:nvSpPr>
        <p:spPr>
          <a:xfrm>
            <a:off x="374467" y="698775"/>
            <a:ext cx="220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+mn-ea"/>
              </a:rPr>
              <a:t> </a:t>
            </a:r>
            <a:r>
              <a:rPr lang="en-US" altLang="zh-CN" sz="2400" b="1" dirty="0">
                <a:latin typeface="+mn-ea"/>
              </a:rPr>
              <a:t>CNC</a:t>
            </a:r>
            <a:r>
              <a:rPr lang="zh-CN" altLang="en-US" sz="2400" b="1" dirty="0">
                <a:latin typeface="+mn-ea"/>
              </a:rPr>
              <a:t>概述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AA575A-669B-D117-EC74-7A42D850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90" y="958086"/>
            <a:ext cx="10115548" cy="29737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1F20C36-0529-185B-9F25-A098565F3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78" y="4522369"/>
            <a:ext cx="5066549" cy="14681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FB7CC7-912D-529B-B069-48B490DE3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663" y="4047374"/>
            <a:ext cx="4572000" cy="19431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779410E-EA59-A2D3-B016-6004DC3E93D3}"/>
              </a:ext>
            </a:extLst>
          </p:cNvPr>
          <p:cNvSpPr txBox="1"/>
          <p:nvPr/>
        </p:nvSpPr>
        <p:spPr>
          <a:xfrm>
            <a:off x="484170" y="5934670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用于将 </a:t>
            </a:r>
            <a:r>
              <a:rPr lang="en-US" altLang="zh-CN" dirty="0"/>
              <a:t>XYZ </a:t>
            </a:r>
            <a:r>
              <a:rPr lang="zh-CN" altLang="en-US" dirty="0"/>
              <a:t>垂直坐标坐标，变换为设备驱动轴坐标系，如变换 </a:t>
            </a:r>
            <a:r>
              <a:rPr lang="en-US" altLang="zh-CN" dirty="0"/>
              <a:t>SCARA</a:t>
            </a:r>
            <a:r>
              <a:rPr lang="zh-CN" altLang="en-US" dirty="0"/>
              <a:t>、</a:t>
            </a:r>
            <a:r>
              <a:rPr lang="en-US" altLang="zh-CN" dirty="0"/>
              <a:t>DELTA </a:t>
            </a:r>
            <a:r>
              <a:rPr lang="zh-CN" altLang="en-US" dirty="0"/>
              <a:t>结构的各驱动轴位置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2EF846-D392-F97F-D32D-9235EABBD0D9}"/>
              </a:ext>
            </a:extLst>
          </p:cNvPr>
          <p:cNvSpPr txBox="1"/>
          <p:nvPr/>
        </p:nvSpPr>
        <p:spPr>
          <a:xfrm>
            <a:off x="161222" y="68965"/>
            <a:ext cx="5934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4.3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坐标变换功能块的构成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83EACB0-CAE7-56D3-9C3C-DE0B45F4CDA5}"/>
              </a:ext>
            </a:extLst>
          </p:cNvPr>
          <p:cNvSpPr txBox="1"/>
          <p:nvPr/>
        </p:nvSpPr>
        <p:spPr>
          <a:xfrm>
            <a:off x="6862663" y="60731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将当前各驱动轴位置，变换为 </a:t>
            </a:r>
            <a:r>
              <a:rPr lang="en-US" altLang="zh-CN" dirty="0"/>
              <a:t>XYZ </a:t>
            </a:r>
            <a:r>
              <a:rPr lang="zh-CN" altLang="en-US" dirty="0"/>
              <a:t>垂直坐标坐标</a:t>
            </a:r>
          </a:p>
        </p:txBody>
      </p:sp>
    </p:spTree>
    <p:extLst>
      <p:ext uri="{BB962C8B-B14F-4D97-AF65-F5344CB8AC3E}">
        <p14:creationId xmlns:p14="http://schemas.microsoft.com/office/powerpoint/2010/main" val="958866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E4594BF-419E-B287-0B3E-231980AF6E56}"/>
              </a:ext>
            </a:extLst>
          </p:cNvPr>
          <p:cNvSpPr txBox="1"/>
          <p:nvPr/>
        </p:nvSpPr>
        <p:spPr>
          <a:xfrm>
            <a:off x="196850" y="939737"/>
            <a:ext cx="11798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当经过坐标逆变换后，就得到了每个参与轨迹运动各轴的目标位置，需要使用轴控功能块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SMC_ControlAxisByPos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，将位置指令（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fSetPosition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）写入到对应轴的数据结构中，系统自动通过的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EtherCAT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总线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PDO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命令数据发送缓存区，在接下来的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EtherCAT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周期，发送给对应的伺服从站，实现轴运动的控制。功能块如下图：</a:t>
            </a:r>
            <a:r>
              <a:rPr lang="zh-CN" altLang="en-US" dirty="0"/>
              <a:t> 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1030E11-B024-7A5D-4DDD-0FC6E797CE17}"/>
              </a:ext>
            </a:extLst>
          </p:cNvPr>
          <p:cNvSpPr txBox="1"/>
          <p:nvPr/>
        </p:nvSpPr>
        <p:spPr>
          <a:xfrm>
            <a:off x="161222" y="68965"/>
            <a:ext cx="5934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4.4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驱动轴控制功能块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70A359-EC1B-067E-8808-5EDB58FDF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392" y="2284446"/>
            <a:ext cx="8467725" cy="389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21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F5639-3F2C-3BFB-3EB8-569DF555B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85" y="1861080"/>
            <a:ext cx="8291229" cy="47354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58B5192-A7AE-1014-E444-9DD5EC877427}"/>
              </a:ext>
            </a:extLst>
          </p:cNvPr>
          <p:cNvSpPr txBox="1"/>
          <p:nvPr/>
        </p:nvSpPr>
        <p:spPr>
          <a:xfrm>
            <a:off x="-1" y="915270"/>
            <a:ext cx="122914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当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bAvoidGaps=1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时，该功能块会检查轴的位置数据命令，判断运行速度是否会超过设定的限制值，若有超出，会置位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bStopIpo=1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输出标志变量，该变量应该被送给前方的插补器暂停插补命令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bEmergency_Stop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输入端，令插补器暂停一段时间，驱动轴按照设定的速度（绕行速度）赶上插补器的命令位置后，复位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bStopIpo=0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，让插补器恢复插补运行。</a:t>
            </a:r>
            <a:r>
              <a:rPr lang="zh-CN" altLang="en-US" dirty="0"/>
              <a:t> 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2C5E7BA-BE18-0DAD-3DC4-1A37A665F38A}"/>
              </a:ext>
            </a:extLst>
          </p:cNvPr>
          <p:cNvSpPr txBox="1"/>
          <p:nvPr/>
        </p:nvSpPr>
        <p:spPr>
          <a:xfrm>
            <a:off x="161222" y="68965"/>
            <a:ext cx="5934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YaHei-Bold"/>
              </a:rPr>
              <a:t>4.4</a:t>
            </a:r>
            <a:r>
              <a:rPr lang="zh-CN" altLang="en-US" sz="2800" b="1" dirty="0">
                <a:solidFill>
                  <a:srgbClr val="FF0000"/>
                </a:solidFill>
                <a:latin typeface="MicrosoftYaHei-Bold"/>
              </a:rPr>
              <a:t> 驱动轴控制功能块 </a:t>
            </a:r>
          </a:p>
        </p:txBody>
      </p:sp>
    </p:spTree>
    <p:extLst>
      <p:ext uri="{BB962C8B-B14F-4D97-AF65-F5344CB8AC3E}">
        <p14:creationId xmlns:p14="http://schemas.microsoft.com/office/powerpoint/2010/main" val="415436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59464" y="1595021"/>
            <a:ext cx="6528889" cy="403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+mn-ea"/>
              </a:defRPr>
            </a:lvl1pPr>
          </a:lstStyle>
          <a:p>
            <a:pPr algn="just"/>
            <a:r>
              <a:rPr lang="en-US" altLang="zh-CN" dirty="0"/>
              <a:t>       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908" y="1390850"/>
            <a:ext cx="9472295" cy="4514215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sz="quarter" idx="4294967295"/>
          </p:nvPr>
        </p:nvSpPr>
        <p:spPr>
          <a:xfrm>
            <a:off x="1322070" y="753745"/>
            <a:ext cx="6406515" cy="426085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>
                <a:sym typeface="+mn-ea"/>
              </a:rPr>
              <a:t>注意事项</a:t>
            </a:r>
            <a:endParaRPr lang="zh-CN" altLang="zh-CN" dirty="0">
              <a:latin typeface="+mj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355590" y="3350260"/>
            <a:ext cx="915035" cy="690245"/>
            <a:chOff x="13231" y="4519"/>
            <a:chExt cx="3123" cy="3003"/>
          </a:xfrm>
        </p:grpSpPr>
        <p:cxnSp>
          <p:nvCxnSpPr>
            <p:cNvPr id="12" name="直接箭头连接符 11"/>
            <p:cNvCxnSpPr/>
            <p:nvPr/>
          </p:nvCxnSpPr>
          <p:spPr>
            <a:xfrm flipV="1">
              <a:off x="14025" y="4519"/>
              <a:ext cx="26" cy="300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dist="17961" dir="2700000" algn="ctr" rotWithShape="0">
                <a:schemeClr val="tx1"/>
              </a:outerShdw>
            </a:effectLst>
          </p:spPr>
        </p:cxnSp>
        <p:sp>
          <p:nvSpPr>
            <p:cNvPr id="13" name="文本框 12"/>
            <p:cNvSpPr txBox="1"/>
            <p:nvPr/>
          </p:nvSpPr>
          <p:spPr>
            <a:xfrm>
              <a:off x="15159" y="5743"/>
              <a:ext cx="1195" cy="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Wingdings" panose="05000000000000000000" charset="0"/>
                <a:buChar char="l"/>
              </a:pPr>
              <a:endPara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231" y="5680"/>
              <a:ext cx="2041" cy="6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0" tIns="0" rIns="0" bIns="0" numCol="1" anchor="t" anchorCtr="0" compatLnSpc="1">
              <a:spAutoFit/>
            </a:bodyPr>
            <a:lstStyle/>
            <a:p>
              <a:pPr marL="0" marR="0" indent="0" algn="ctr" defTabSz="914400" rtl="0" eaLnBrk="1" fontAlgn="base" latin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0" y="1372235"/>
            <a:ext cx="9833610" cy="5042535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564925" y="812943"/>
            <a:ext cx="4790665" cy="425863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/>
              <a:t>带变量的</a:t>
            </a:r>
            <a:r>
              <a:rPr lang="en-US" altLang="zh-CN"/>
              <a:t>G</a:t>
            </a:r>
            <a:r>
              <a:rPr lang="zh-CN" altLang="en-US"/>
              <a:t>代码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965700" y="2370667"/>
            <a:ext cx="5133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苏州市凌臣采集计算机有限公司</a:t>
            </a: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 flipV="1">
            <a:off x="5040207" y="2854960"/>
            <a:ext cx="4441613" cy="67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图片 7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55520" y="2476500"/>
            <a:ext cx="2710180" cy="715433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965700" y="2872740"/>
            <a:ext cx="5785273" cy="358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35" b="1">
                <a:latin typeface="微软雅黑" panose="020B0503020204020204" charset="-122"/>
                <a:ea typeface="微软雅黑" panose="020B0503020204020204" charset="-122"/>
              </a:rPr>
              <a:t>Suzhou Lingchen Acquisition Computer Co.,Ltd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2255520" y="3332480"/>
            <a:ext cx="6782435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公司总部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／苏州市凌臣采集计算机有限公司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公司地址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苏州市相城区巨华路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55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　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网站地址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www.szpcbase.com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全国服务热线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400-036-0876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5">
            <a:extLst>
              <a:ext uri="{FF2B5EF4-FFF2-40B4-BE49-F238E27FC236}">
                <a16:creationId xmlns:a16="http://schemas.microsoft.com/office/drawing/2014/main" id="{C3EBCBD2-8A95-3BE5-5A02-1D8348D0A0FC}"/>
              </a:ext>
            </a:extLst>
          </p:cNvPr>
          <p:cNvSpPr/>
          <p:nvPr/>
        </p:nvSpPr>
        <p:spPr>
          <a:xfrm>
            <a:off x="0" y="87246"/>
            <a:ext cx="7886114" cy="4095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807"/>
              </a:lnSpc>
              <a:tabLst/>
            </a:pPr>
            <a:endParaRPr lang="Arial" altLang="Arial" sz="100" dirty="0"/>
          </a:p>
          <a:p>
            <a:pPr marL="11521" eaLnBrk="0">
              <a:lnSpc>
                <a:spcPct val="91000"/>
              </a:lnSpc>
            </a:pPr>
            <a:r>
              <a:rPr 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1.1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什么是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37FBD20-D5C5-5CFD-CA24-2C207A8BBD0D}"/>
              </a:ext>
            </a:extLst>
          </p:cNvPr>
          <p:cNvSpPr txBox="1"/>
          <p:nvPr/>
        </p:nvSpPr>
        <p:spPr>
          <a:xfrm>
            <a:off x="4462728" y="4993857"/>
            <a:ext cx="338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、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46898FD-224B-FF8F-6AC0-C63CCDFC3D6B}"/>
              </a:ext>
            </a:extLst>
          </p:cNvPr>
          <p:cNvGrpSpPr/>
          <p:nvPr/>
        </p:nvGrpSpPr>
        <p:grpSpPr>
          <a:xfrm>
            <a:off x="2235991" y="684665"/>
            <a:ext cx="6166769" cy="1495643"/>
            <a:chOff x="420211" y="1124466"/>
            <a:chExt cx="6166769" cy="149564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D2B83A7-AFC2-81C2-A68B-7DC3199E423F}"/>
                </a:ext>
              </a:extLst>
            </p:cNvPr>
            <p:cNvSpPr txBox="1"/>
            <p:nvPr/>
          </p:nvSpPr>
          <p:spPr>
            <a:xfrm>
              <a:off x="420211" y="1718399"/>
              <a:ext cx="3522846" cy="40011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000" dirty="0"/>
                <a:t>目前应用的插补算法分两大类：</a:t>
              </a:r>
            </a:p>
          </p:txBody>
        </p:sp>
        <p:sp>
          <p:nvSpPr>
            <p:cNvPr id="9" name="左大括号 8">
              <a:extLst>
                <a:ext uri="{FF2B5EF4-FFF2-40B4-BE49-F238E27FC236}">
                  <a16:creationId xmlns:a16="http://schemas.microsoft.com/office/drawing/2014/main" id="{6147E5BB-79D3-8289-F7F9-1C9407A2ADEC}"/>
                </a:ext>
              </a:extLst>
            </p:cNvPr>
            <p:cNvSpPr/>
            <p:nvPr/>
          </p:nvSpPr>
          <p:spPr>
            <a:xfrm>
              <a:off x="4013734" y="1375266"/>
              <a:ext cx="317634" cy="1119268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34E8A81-0474-9907-4B9B-497AFC0CB17B}"/>
                </a:ext>
              </a:extLst>
            </p:cNvPr>
            <p:cNvSpPr/>
            <p:nvPr/>
          </p:nvSpPr>
          <p:spPr>
            <a:xfrm>
              <a:off x="4402045" y="1124466"/>
              <a:ext cx="2184935" cy="501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脉冲增量插补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7370F7A-2969-F40B-2932-4A926B7CAD62}"/>
                </a:ext>
              </a:extLst>
            </p:cNvPr>
            <p:cNvSpPr/>
            <p:nvPr/>
          </p:nvSpPr>
          <p:spPr>
            <a:xfrm>
              <a:off x="4402044" y="2118509"/>
              <a:ext cx="2184935" cy="5016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数据采样插补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59EC66B-7C7D-7590-9030-7858BB6C8A2B}"/>
              </a:ext>
            </a:extLst>
          </p:cNvPr>
          <p:cNvSpPr txBox="1"/>
          <p:nvPr/>
        </p:nvSpPr>
        <p:spPr>
          <a:xfrm>
            <a:off x="720227" y="2441254"/>
            <a:ext cx="9488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脉冲增量 ：每次插补的结果仅产生一个行程增量，以一个个脉冲的方式输出位置控制电机。</a:t>
            </a:r>
            <a:endParaRPr lang="en-US" altLang="zh-CN" dirty="0"/>
          </a:p>
          <a:p>
            <a:r>
              <a:rPr lang="en-US" altLang="zh-CN" dirty="0">
                <a:latin typeface="ˎ̥"/>
              </a:rPr>
              <a:t>                        </a:t>
            </a:r>
            <a:r>
              <a:rPr lang="en-US" altLang="zh-CN" sz="1800" b="0" dirty="0">
                <a:effectLst/>
                <a:latin typeface="ˎ̥"/>
              </a:rPr>
              <a:t>如逐点比较法和数字微分分析器 (Digital Differential Analyzer 简称：DDA) 方法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57BAB62-550B-C2E6-4542-064AA5EF4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351" y="3348516"/>
            <a:ext cx="3462940" cy="258099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74879A3-1332-0C4C-679C-2217E93B0A03}"/>
              </a:ext>
            </a:extLst>
          </p:cNvPr>
          <p:cNvSpPr txBox="1"/>
          <p:nvPr/>
        </p:nvSpPr>
        <p:spPr>
          <a:xfrm>
            <a:off x="720227" y="5847424"/>
            <a:ext cx="103263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0" dirty="0">
                <a:effectLst/>
                <a:latin typeface="ˎ̥"/>
              </a:rPr>
              <a:t> </a:t>
            </a:r>
            <a:r>
              <a:rPr lang="zh-CN" altLang="en-US" sz="1800" b="0" dirty="0">
                <a:effectLst/>
              </a:rPr>
              <a:t>就是每走一步都要将加工点的瞬时坐标同规定的图形轨迹相比较，判断其偏差，然后决定下一步的走向；如果加工点走到图形外面去了，就要向图形里面走；如果加工点在图形里面，就要向图形外面走</a:t>
            </a:r>
            <a:r>
              <a:rPr lang="zh-CN" altLang="en-US" dirty="0">
                <a:latin typeface="ˎ̥"/>
              </a:rPr>
              <a:t>。</a:t>
            </a:r>
            <a:endParaRPr lang="en-US" altLang="zh-CN" dirty="0">
              <a:latin typeface="ˎ̥"/>
            </a:endParaRPr>
          </a:p>
          <a:p>
            <a:endParaRPr lang="en-US" altLang="zh-CN" dirty="0">
              <a:latin typeface="ˎ̥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08409C5-749C-9CE5-0AC8-9657035321FE}"/>
              </a:ext>
            </a:extLst>
          </p:cNvPr>
          <p:cNvSpPr txBox="1"/>
          <p:nvPr/>
        </p:nvSpPr>
        <p:spPr>
          <a:xfrm>
            <a:off x="1969783" y="3046478"/>
            <a:ext cx="7719461" cy="380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每进给一步需要进行四步：偏差判别、坐标进给、新偏差运算、终点比较</a:t>
            </a:r>
          </a:p>
        </p:txBody>
      </p:sp>
    </p:spTree>
    <p:extLst>
      <p:ext uri="{BB962C8B-B14F-4D97-AF65-F5344CB8AC3E}">
        <p14:creationId xmlns:p14="http://schemas.microsoft.com/office/powerpoint/2010/main" val="379337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7198AA-EBF9-7E2F-AE11-3B811250ADED}"/>
              </a:ext>
            </a:extLst>
          </p:cNvPr>
          <p:cNvSpPr txBox="1"/>
          <p:nvPr/>
        </p:nvSpPr>
        <p:spPr>
          <a:xfrm>
            <a:off x="86629" y="652278"/>
            <a:ext cx="12192000" cy="6108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zh-CN" altLang="en-US" b="1" dirty="0"/>
              <a:t>数据采样插补 </a:t>
            </a:r>
            <a:r>
              <a:rPr lang="en-US" altLang="zh-CN" dirty="0"/>
              <a:t>(</a:t>
            </a:r>
            <a:r>
              <a:rPr lang="zh-CN" altLang="en-US" dirty="0"/>
              <a:t>或称：时间分割法</a:t>
            </a:r>
            <a:r>
              <a:rPr lang="en-US" altLang="zh-CN" dirty="0"/>
              <a:t>)</a:t>
            </a:r>
            <a:r>
              <a:rPr lang="zh-CN" altLang="en-US" dirty="0"/>
              <a:t>适合于闭环和半闭环控制系统。</a:t>
            </a:r>
            <a:endParaRPr lang="en-US" altLang="zh-CN" dirty="0"/>
          </a:p>
          <a:p>
            <a:pPr marL="46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pc="100" dirty="0"/>
              <a:t>插补原理：</a:t>
            </a:r>
            <a:endParaRPr lang="en-US" altLang="zh-CN" spc="100" dirty="0"/>
          </a:p>
          <a:p>
            <a:pPr marL="180000">
              <a:lnSpc>
                <a:spcPct val="200000"/>
              </a:lnSpc>
              <a:spcAft>
                <a:spcPts val="0"/>
              </a:spcAft>
            </a:pPr>
            <a:r>
              <a:rPr lang="en-US" altLang="zh-CN" spc="100" dirty="0"/>
              <a:t>    </a:t>
            </a:r>
            <a:r>
              <a:rPr lang="zh-CN" altLang="en-US" spc="100" dirty="0"/>
              <a:t>它是把加工一段直线或圆弧的整段时间</a:t>
            </a:r>
            <a:r>
              <a:rPr lang="en-US" altLang="zh-CN" spc="100" dirty="0"/>
              <a:t>t</a:t>
            </a:r>
            <a:r>
              <a:rPr lang="zh-CN" altLang="en-US" spc="100" dirty="0"/>
              <a:t>细分为许多相等的时间间隔，即：单位</a:t>
            </a:r>
            <a:endParaRPr lang="en-US" altLang="zh-CN" spc="100" dirty="0"/>
          </a:p>
          <a:p>
            <a:pPr marL="180000">
              <a:lnSpc>
                <a:spcPct val="200000"/>
              </a:lnSpc>
              <a:spcAft>
                <a:spcPts val="0"/>
              </a:spcAft>
            </a:pPr>
            <a:r>
              <a:rPr lang="en-US" altLang="zh-CN" spc="100" dirty="0"/>
              <a:t>    </a:t>
            </a:r>
            <a:r>
              <a:rPr lang="zh-CN" altLang="en-US" spc="100" dirty="0"/>
              <a:t>时间间隔</a:t>
            </a:r>
            <a:r>
              <a:rPr lang="en-US" altLang="zh-CN" spc="100" dirty="0"/>
              <a:t>(</a:t>
            </a:r>
            <a:r>
              <a:rPr lang="zh-CN" altLang="en-US" spc="100" dirty="0"/>
              <a:t>插补周期</a:t>
            </a:r>
            <a:r>
              <a:rPr lang="en-US" altLang="zh-CN" spc="100" dirty="0"/>
              <a:t>T)</a:t>
            </a:r>
            <a:r>
              <a:rPr lang="zh-CN" altLang="en-US" spc="100" dirty="0"/>
              <a:t>。每经过</a:t>
            </a:r>
            <a:r>
              <a:rPr lang="en-US" altLang="zh-CN" spc="100" dirty="0"/>
              <a:t>T</a:t>
            </a:r>
            <a:r>
              <a:rPr lang="zh-CN" altLang="en-US" spc="100" dirty="0"/>
              <a:t>进行一次插补计算，直到加工终点。</a:t>
            </a:r>
            <a:endParaRPr lang="en-US" altLang="zh-CN" spc="100" dirty="0"/>
          </a:p>
          <a:p>
            <a:pPr marL="46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pc="100" dirty="0"/>
              <a:t>  </a:t>
            </a:r>
            <a:r>
              <a:rPr lang="zh-CN" altLang="en-US" spc="100" dirty="0"/>
              <a:t>特点：</a:t>
            </a:r>
            <a:endParaRPr lang="en-US" altLang="zh-CN" spc="100" dirty="0"/>
          </a:p>
          <a:p>
            <a:pPr marL="522900" indent="-342900">
              <a:lnSpc>
                <a:spcPct val="200000"/>
              </a:lnSpc>
              <a:spcAft>
                <a:spcPts val="0"/>
              </a:spcAft>
              <a:buFont typeface="+mj-ea"/>
              <a:buAutoNum type="circleNumDbPlain"/>
            </a:pP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在轨迹控制应用中，一般采用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G-code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代码来描述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XYZ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空间轨迹，并以合适的数据或文件格式，下载到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控制器内存中；</a:t>
            </a:r>
            <a:endParaRPr lang="en-US" altLang="zh-CN" sz="1800" b="0" i="0" dirty="0">
              <a:solidFill>
                <a:srgbClr val="000000"/>
              </a:solidFill>
              <a:effectLst/>
              <a:latin typeface="SourceHanSansCN-Normal"/>
            </a:endParaRPr>
          </a:p>
          <a:p>
            <a:pPr marL="522900" indent="-342900">
              <a:lnSpc>
                <a:spcPct val="200000"/>
              </a:lnSpc>
              <a:spcAft>
                <a:spcPts val="0"/>
              </a:spcAft>
              <a:buFont typeface="+mj-ea"/>
              <a:buAutoNum type="circleNumDbPlain"/>
            </a:pP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然后控制器利用软件插补器解析该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G-code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代码，用插补法把轨迹分解成一连串微小的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XYZ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方向的线段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;</a:t>
            </a:r>
          </a:p>
          <a:p>
            <a:pPr marL="522900" indent="-342900">
              <a:lnSpc>
                <a:spcPct val="200000"/>
              </a:lnSpc>
              <a:spcAft>
                <a:spcPts val="0"/>
              </a:spcAft>
              <a:buFont typeface="+mj-ea"/>
              <a:buAutoNum type="circleNumDbPlain"/>
            </a:pP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每个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EtherCAT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周期分别给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XYZ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轴各自一小段的目标位移并同时运动，这样持续移动的轨迹合成，就完成了所需的运动轨迹。</a:t>
            </a:r>
            <a:r>
              <a:rPr lang="zh-CN" altLang="en-US" dirty="0"/>
              <a:t> </a:t>
            </a:r>
            <a:br>
              <a:rPr lang="zh-CN" altLang="en-US" dirty="0"/>
            </a:br>
            <a:endParaRPr lang="zh-CN" altLang="en-US" spc="100" dirty="0"/>
          </a:p>
        </p:txBody>
      </p:sp>
      <p:sp>
        <p:nvSpPr>
          <p:cNvPr id="5" name="textbox 55">
            <a:extLst>
              <a:ext uri="{FF2B5EF4-FFF2-40B4-BE49-F238E27FC236}">
                <a16:creationId xmlns:a16="http://schemas.microsoft.com/office/drawing/2014/main" id="{6685BDB1-28F8-3B7F-239F-EF976FAC9B2F}"/>
              </a:ext>
            </a:extLst>
          </p:cNvPr>
          <p:cNvSpPr/>
          <p:nvPr/>
        </p:nvSpPr>
        <p:spPr>
          <a:xfrm>
            <a:off x="0" y="87246"/>
            <a:ext cx="7886114" cy="4095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807"/>
              </a:lnSpc>
              <a:tabLst/>
            </a:pPr>
            <a:endParaRPr lang="Arial" altLang="Arial" sz="100" dirty="0"/>
          </a:p>
          <a:p>
            <a:pPr marL="11521" eaLnBrk="0">
              <a:lnSpc>
                <a:spcPct val="91000"/>
              </a:lnSpc>
            </a:pPr>
            <a:r>
              <a:rPr 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1.1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什么是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 </a:t>
            </a:r>
          </a:p>
        </p:txBody>
      </p:sp>
    </p:spTree>
    <p:extLst>
      <p:ext uri="{BB962C8B-B14F-4D97-AF65-F5344CB8AC3E}">
        <p14:creationId xmlns:p14="http://schemas.microsoft.com/office/powerpoint/2010/main" val="165725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F707067-68F0-EEC6-3832-6C37EF12869A}"/>
              </a:ext>
            </a:extLst>
          </p:cNvPr>
          <p:cNvGrpSpPr/>
          <p:nvPr/>
        </p:nvGrpSpPr>
        <p:grpSpPr>
          <a:xfrm>
            <a:off x="1251284" y="1088743"/>
            <a:ext cx="9163251" cy="5435066"/>
            <a:chOff x="1149789" y="1557195"/>
            <a:chExt cx="5631261" cy="338724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2064F69-A9CE-D2B2-ED32-4BF1D65C65C6}"/>
                </a:ext>
              </a:extLst>
            </p:cNvPr>
            <p:cNvGrpSpPr/>
            <p:nvPr/>
          </p:nvGrpSpPr>
          <p:grpSpPr>
            <a:xfrm>
              <a:off x="1149789" y="1557195"/>
              <a:ext cx="5631261" cy="3188850"/>
              <a:chOff x="1149789" y="1557194"/>
              <a:chExt cx="5631257" cy="3290073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4126A3F-8045-5AA4-60A7-D2C49814E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49789" y="1557194"/>
                <a:ext cx="5631257" cy="3290073"/>
              </a:xfrm>
              <a:prstGeom prst="rect">
                <a:avLst/>
              </a:prstGeom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FA8442E-CDB9-F9D3-CD73-38396D3537AE}"/>
                  </a:ext>
                </a:extLst>
              </p:cNvPr>
              <p:cNvSpPr/>
              <p:nvPr/>
            </p:nvSpPr>
            <p:spPr>
              <a:xfrm>
                <a:off x="5797589" y="4437887"/>
                <a:ext cx="896112" cy="4093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91E96B3-8DFB-66C8-23B9-107E5C218BA4}"/>
                </a:ext>
              </a:extLst>
            </p:cNvPr>
            <p:cNvSpPr/>
            <p:nvPr/>
          </p:nvSpPr>
          <p:spPr>
            <a:xfrm>
              <a:off x="3212838" y="4547652"/>
              <a:ext cx="1470922" cy="396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D25231F-7801-8E23-1988-E875D960C81F}"/>
              </a:ext>
            </a:extLst>
          </p:cNvPr>
          <p:cNvSpPr txBox="1"/>
          <p:nvPr/>
        </p:nvSpPr>
        <p:spPr>
          <a:xfrm>
            <a:off x="141973" y="719411"/>
            <a:ext cx="1840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数据采样插补 </a:t>
            </a:r>
            <a:endParaRPr lang="zh-CN" altLang="en-US" dirty="0"/>
          </a:p>
        </p:txBody>
      </p:sp>
      <p:sp>
        <p:nvSpPr>
          <p:cNvPr id="12" name="textbox 55">
            <a:extLst>
              <a:ext uri="{FF2B5EF4-FFF2-40B4-BE49-F238E27FC236}">
                <a16:creationId xmlns:a16="http://schemas.microsoft.com/office/drawing/2014/main" id="{47AAACDB-8AAA-ED52-E8C3-DC7C13AE3A6F}"/>
              </a:ext>
            </a:extLst>
          </p:cNvPr>
          <p:cNvSpPr/>
          <p:nvPr/>
        </p:nvSpPr>
        <p:spPr>
          <a:xfrm>
            <a:off x="0" y="87246"/>
            <a:ext cx="7886114" cy="4095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807"/>
              </a:lnSpc>
              <a:tabLst/>
            </a:pPr>
            <a:endParaRPr lang="Arial" altLang="Arial" sz="100" dirty="0"/>
          </a:p>
          <a:p>
            <a:pPr marL="11521" eaLnBrk="0">
              <a:lnSpc>
                <a:spcPct val="91000"/>
              </a:lnSpc>
            </a:pPr>
            <a:r>
              <a:rPr 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1.1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什么是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CNC  </a:t>
            </a:r>
          </a:p>
        </p:txBody>
      </p:sp>
    </p:spTree>
    <p:extLst>
      <p:ext uri="{BB962C8B-B14F-4D97-AF65-F5344CB8AC3E}">
        <p14:creationId xmlns:p14="http://schemas.microsoft.com/office/powerpoint/2010/main" val="531949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1972"/>
          <a:stretch/>
        </p:blipFill>
        <p:spPr>
          <a:xfrm>
            <a:off x="640481" y="1222408"/>
            <a:ext cx="11362527" cy="513935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128E330-ACF5-A878-DA0C-F81F6B5BEDE9}"/>
              </a:ext>
            </a:extLst>
          </p:cNvPr>
          <p:cNvSpPr txBox="1"/>
          <p:nvPr/>
        </p:nvSpPr>
        <p:spPr>
          <a:xfrm>
            <a:off x="459606" y="409608"/>
            <a:ext cx="6097604" cy="42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21" eaLnBrk="0">
              <a:lnSpc>
                <a:spcPct val="91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1.2 CNC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应用场景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5615"/>
          <a:stretch/>
        </p:blipFill>
        <p:spPr>
          <a:xfrm>
            <a:off x="895149" y="1215958"/>
            <a:ext cx="10576977" cy="442608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4887E36-5CB5-0785-2AC2-4F86DFEDB04C}"/>
              </a:ext>
            </a:extLst>
          </p:cNvPr>
          <p:cNvSpPr txBox="1"/>
          <p:nvPr/>
        </p:nvSpPr>
        <p:spPr>
          <a:xfrm>
            <a:off x="459606" y="409608"/>
            <a:ext cx="6097604" cy="42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21" eaLnBrk="0">
              <a:lnSpc>
                <a:spcPct val="91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1.2 CNC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应用场景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U1NzdkYmY2NzA3ZjgxNTA1OWJkOTM4NjkzOGUxMzkifQ=="/>
  <p:tag name="KSO_WPP_MARK_KEY" val="345357c0-e713-41ca-813f-a212717089e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880,&quot;width&quot;:16674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80,&quot;width&quot;:560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8533</TotalTime>
  <Words>2165</Words>
  <Application>Microsoft Office PowerPoint</Application>
  <PresentationFormat>宽屏</PresentationFormat>
  <Paragraphs>199</Paragraphs>
  <Slides>45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3" baseType="lpstr">
      <vt:lpstr>ˎ̥</vt:lpstr>
      <vt:lpstr>Adobe 黑体 Std R</vt:lpstr>
      <vt:lpstr>MicrosoftYaHei</vt:lpstr>
      <vt:lpstr>MicrosoftYaHei-Bold</vt:lpstr>
      <vt:lpstr>SourceHanSansCN-Bold</vt:lpstr>
      <vt:lpstr>SourceHanSansCN-Normal</vt:lpstr>
      <vt:lpstr>方正行楷简体</vt:lpstr>
      <vt:lpstr>黑体</vt:lpstr>
      <vt:lpstr>黑体</vt:lpstr>
      <vt:lpstr>微软雅黑</vt:lpstr>
      <vt:lpstr>微软雅黑</vt:lpstr>
      <vt:lpstr>Aparajita</vt:lpstr>
      <vt:lpstr>Arial</vt:lpstr>
      <vt:lpstr>Calibri</vt:lpstr>
      <vt:lpstr>Impact</vt:lpstr>
      <vt:lpstr>Wingdings</vt:lpstr>
      <vt:lpstr>Office 主题</vt:lpstr>
      <vt:lpstr>Microsoft Visio 绘图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李建荣</dc:creator>
  <cp:lastModifiedBy>TOBY LEE</cp:lastModifiedBy>
  <cp:revision>106</cp:revision>
  <dcterms:created xsi:type="dcterms:W3CDTF">2022-11-05T01:57:00Z</dcterms:created>
  <dcterms:modified xsi:type="dcterms:W3CDTF">2023-11-29T06:54:25Z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2725C457E95F488BAE43AB6B66459149_13</vt:lpwstr>
  </property>
  <property fmtid="{D5CDD505-2E9C-101B-9397-08002B2CF9AE}" pid="3" name="KSOProductBuildVer">
    <vt:lpwstr>2052-11.1.0.14309</vt:lpwstr>
  </property>
</Properties>
</file>