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1587"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1594" r:id="rId41"/>
  </p:sldIdLst>
  <p:sldSz cx="9144000" cy="5143500" type="screen16x9"/>
  <p:notesSz cx="7099300" cy="10234613"/>
  <p:custDataLst>
    <p:tags r:id="rId43"/>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sis" initials="l" lastIdx="3" clrIdx="0"/>
  <p:cmAuthor id="3"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CF"/>
    <a:srgbClr val="000000"/>
    <a:srgbClr val="7EC35A"/>
    <a:srgbClr val="78C040"/>
    <a:srgbClr val="028DCF"/>
    <a:srgbClr val="F6F6F6"/>
    <a:srgbClr val="202630"/>
    <a:srgbClr val="77BF43"/>
    <a:srgbClr val="64B79E"/>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5" autoAdjust="0"/>
    <p:restoredTop sz="93521" autoAdjust="0"/>
  </p:normalViewPr>
  <p:slideViewPr>
    <p:cSldViewPr>
      <p:cViewPr>
        <p:scale>
          <a:sx n="125" d="100"/>
          <a:sy n="125" d="100"/>
        </p:scale>
        <p:origin x="1050" y="576"/>
      </p:cViewPr>
      <p:guideLst/>
    </p:cSldViewPr>
  </p:slideViewPr>
  <p:notesTextViewPr>
    <p:cViewPr>
      <p:scale>
        <a:sx n="150" d="100"/>
        <a:sy n="150" d="100"/>
      </p:scale>
      <p:origin x="0" y="0"/>
    </p:cViewPr>
  </p:notesTextViewPr>
  <p:sorterViewPr>
    <p:cViewPr>
      <p:scale>
        <a:sx n="66" d="100"/>
        <a:sy n="66" d="100"/>
      </p:scale>
      <p:origin x="0" y="2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思源黑体 CN Normal" panose="020B0400000000000000" pitchFamily="34" charset="-122"/>
              </a:defRPr>
            </a:lvl1pPr>
          </a:lstStyle>
          <a:p>
            <a:pPr>
              <a:defRPr/>
            </a:pPr>
            <a:endParaRPr lang="zh-CN" altLang="en-US" dirty="0"/>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ea typeface="思源黑体 CN Normal" panose="020B0400000000000000" pitchFamily="34" charset="-122"/>
              </a:defRPr>
            </a:lvl1pPr>
          </a:lstStyle>
          <a:p>
            <a:pPr>
              <a:defRPr/>
            </a:pPr>
            <a:fld id="{D26C39E3-8B35-45E3-BC29-94A677D6CBB9}" type="datetimeFigureOut">
              <a:rPr lang="zh-CN" altLang="en-US" smtClean="0"/>
              <a:t>2025/6/2</a:t>
            </a:fld>
            <a:endParaRPr lang="zh-CN" altLang="en-US" dirty="0"/>
          </a:p>
        </p:txBody>
      </p:sp>
      <p:sp>
        <p:nvSpPr>
          <p:cNvPr id="4" name="幻灯片图像占位符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zh-CN" altLang="en-US" noProof="0" dirty="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思源黑体 CN Normal" panose="020B0400000000000000"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ea typeface="思源黑体 CN Normal" panose="020B0400000000000000" pitchFamily="34" charset="-122"/>
              </a:defRPr>
            </a:lvl1pPr>
          </a:lstStyle>
          <a:p>
            <a:pPr>
              <a:defRPr/>
            </a:pPr>
            <a:fld id="{DA07EF41-3694-421D-B7BE-BF93C347822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思源黑体 CN Normal" panose="020B0400000000000000"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思源黑体 CN Normal" panose="020B0400000000000000"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思源黑体 CN Normal" panose="020B0400000000000000"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思源黑体 CN Normal" panose="020B0400000000000000"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思源黑体 CN Normal"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elp.codesys.com/webapp/oRbtGm-DGxt4wWfMHA8h3H12Jpw/MC_GroupStop;product=SM3_Robotics;version=4.6.2.0#mc-groupsto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050" dirty="0"/>
              <a:t>路径导向（以路径为目的）的运动，要么采用专用的机器人编程语言来编程，要么采用</a:t>
            </a:r>
            <a:r>
              <a:rPr lang="en-US" altLang="zh-CN" sz="1050" dirty="0"/>
              <a:t>CNC</a:t>
            </a:r>
            <a:r>
              <a:rPr lang="zh-CN" altLang="en-US" sz="1050" dirty="0"/>
              <a:t>领域中的</a:t>
            </a:r>
            <a:r>
              <a:rPr lang="en-US" altLang="zh-CN" sz="1050" dirty="0"/>
              <a:t>’G</a:t>
            </a:r>
            <a:r>
              <a:rPr lang="zh-CN" altLang="en-US" sz="1050" dirty="0"/>
              <a:t>代码</a:t>
            </a:r>
            <a:r>
              <a:rPr lang="en-US" altLang="zh-CN" sz="1050" dirty="0"/>
              <a:t>’</a:t>
            </a:r>
            <a:r>
              <a:rPr lang="zh-CN" altLang="en-US" sz="1050" dirty="0"/>
              <a:t>。相比</a:t>
            </a:r>
            <a:r>
              <a:rPr lang="en-US" altLang="zh-CN" sz="1050" dirty="0"/>
              <a:t>PLC</a:t>
            </a:r>
            <a:r>
              <a:rPr lang="zh-CN" altLang="en-US" sz="1050" dirty="0"/>
              <a:t>编程，这两种编程方法的用户数量要少一些。但是毋庸置疑，用机器人语言或</a:t>
            </a:r>
            <a:r>
              <a:rPr lang="en-US" altLang="zh-CN" sz="1050" dirty="0"/>
              <a:t>G</a:t>
            </a:r>
            <a:r>
              <a:rPr lang="zh-CN" altLang="en-US" sz="1050" dirty="0"/>
              <a:t>代码描述的运动有很广阔的适用范围。</a:t>
            </a:r>
            <a:r>
              <a:rPr lang="en-US" altLang="zh-CN" sz="1050" dirty="0" err="1"/>
              <a:t>PLCopen</a:t>
            </a:r>
            <a:r>
              <a:rPr lang="zh-CN" altLang="en-US" sz="1050" dirty="0"/>
              <a:t>创造性地把</a:t>
            </a:r>
            <a:r>
              <a:rPr lang="en-US" altLang="zh-CN" sz="1050" dirty="0"/>
              <a:t>CNC</a:t>
            </a:r>
            <a:r>
              <a:rPr lang="zh-CN" altLang="en-US" sz="1050" dirty="0"/>
              <a:t>和机器人领域的功能转到了</a:t>
            </a:r>
            <a:r>
              <a:rPr lang="en-US" altLang="zh-CN" sz="1050" dirty="0"/>
              <a:t>PLC</a:t>
            </a:r>
            <a:r>
              <a:rPr lang="zh-CN" altLang="en-US" sz="1050" dirty="0"/>
              <a:t>领域。这就是</a:t>
            </a:r>
            <a:r>
              <a:rPr lang="en-US" altLang="zh-CN" sz="1050" dirty="0" err="1"/>
              <a:t>PLCOpen</a:t>
            </a:r>
            <a:r>
              <a:rPr lang="zh-CN" altLang="en-US" sz="1050" dirty="0"/>
              <a:t>第四部分。</a:t>
            </a:r>
          </a:p>
          <a:p>
            <a:r>
              <a:rPr lang="zh-CN" altLang="en-US"/>
              <a:t> </a:t>
            </a:r>
            <a:endParaRPr lang="zh-CN" altLang="en-US" dirty="0"/>
          </a:p>
        </p:txBody>
      </p:sp>
      <p:sp>
        <p:nvSpPr>
          <p:cNvPr id="4" name="灯片编号占位符 3"/>
          <p:cNvSpPr>
            <a:spLocks noGrp="1"/>
          </p:cNvSpPr>
          <p:nvPr>
            <p:ph type="sldNum" sz="quarter" idx="10"/>
          </p:nvPr>
        </p:nvSpPr>
        <p:spPr/>
        <p:txBody>
          <a:bodyPr/>
          <a:lstStyle/>
          <a:p>
            <a:fld id="{97842DED-C862-4C6D-A566-6175AA1F3DE3}" type="slidenum">
              <a:rPr lang="zh-CN" altLang="en-US" smtClean="0"/>
              <a:t>2</a:t>
            </a:fld>
            <a:endParaRPr lang="zh-CN" altLang="en-US"/>
          </a:p>
        </p:txBody>
      </p:sp>
    </p:spTree>
    <p:extLst>
      <p:ext uri="{BB962C8B-B14F-4D97-AF65-F5344CB8AC3E}">
        <p14:creationId xmlns:p14="http://schemas.microsoft.com/office/powerpoint/2010/main" val="2551413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a:solidFill>
                  <a:schemeClr val="tx1"/>
                </a:solidFill>
                <a:effectLst/>
                <a:latin typeface="+mn-lt"/>
                <a:ea typeface="+mn-ea"/>
                <a:cs typeface="+mn-cs"/>
              </a:rPr>
              <a:t>对于</a:t>
            </a:r>
            <a:r>
              <a:rPr lang="en-US" altLang="zh-CN" sz="1200" b="0" i="0" kern="1200">
                <a:solidFill>
                  <a:schemeClr val="tx1"/>
                </a:solidFill>
                <a:effectLst/>
                <a:latin typeface="+mn-lt"/>
                <a:ea typeface="+mn-ea"/>
                <a:cs typeface="+mn-cs"/>
              </a:rPr>
              <a:t>CNC</a:t>
            </a:r>
            <a:r>
              <a:rPr lang="zh-CN" altLang="en-US" sz="1200" b="0" i="0" kern="1200">
                <a:solidFill>
                  <a:schemeClr val="tx1"/>
                </a:solidFill>
                <a:effectLst/>
                <a:latin typeface="+mn-lt"/>
                <a:ea typeface="+mn-ea"/>
                <a:cs typeface="+mn-cs"/>
              </a:rPr>
              <a:t>，主要优先事项是精确地保持达到预定速度的路径。假定该机械能够满足这些规格，以便该机械可以承受由此产生的速度，加速度和冲击。</a:t>
            </a:r>
          </a:p>
          <a:p>
            <a:r>
              <a:rPr lang="zh-CN" altLang="en-US" sz="1200" b="0" i="0" kern="1200">
                <a:solidFill>
                  <a:schemeClr val="tx1"/>
                </a:solidFill>
                <a:effectLst/>
                <a:latin typeface="+mn-lt"/>
                <a:ea typeface="+mn-ea"/>
                <a:cs typeface="+mn-cs"/>
              </a:rPr>
              <a:t>对于点对点运动（</a:t>
            </a:r>
            <a:r>
              <a:rPr lang="en-US" altLang="zh-CN" sz="1200" b="0" i="0" kern="1200">
                <a:solidFill>
                  <a:schemeClr val="tx1"/>
                </a:solidFill>
                <a:effectLst/>
                <a:latin typeface="+mn-lt"/>
                <a:ea typeface="+mn-ea"/>
                <a:cs typeface="+mn-cs"/>
              </a:rPr>
              <a:t>PTP</a:t>
            </a:r>
            <a:r>
              <a:rPr lang="zh-CN" altLang="en-US" sz="1200" b="0" i="0" kern="1200">
                <a:solidFill>
                  <a:schemeClr val="tx1"/>
                </a:solidFill>
                <a:effectLst/>
                <a:latin typeface="+mn-lt"/>
                <a:ea typeface="+mn-ea"/>
                <a:cs typeface="+mn-cs"/>
              </a:rPr>
              <a:t>），保持路径是次要的。轴空间中的运动由航点定义，并且在这些点之间进行插值。为此，要考虑轴的速度和加速度极限。</a:t>
            </a:r>
          </a:p>
          <a:p>
            <a:r>
              <a:rPr lang="zh-CN" altLang="en-US" sz="1200" b="0" i="0" kern="1200">
                <a:solidFill>
                  <a:schemeClr val="tx1"/>
                </a:solidFill>
                <a:effectLst/>
                <a:latin typeface="+mn-lt"/>
                <a:ea typeface="+mn-ea"/>
                <a:cs typeface="+mn-cs"/>
              </a:rPr>
              <a:t>对于连续路径运动（</a:t>
            </a:r>
            <a:r>
              <a:rPr lang="en-US" altLang="zh-CN" sz="1200" b="0" i="0" kern="1200">
                <a:solidFill>
                  <a:schemeClr val="tx1"/>
                </a:solidFill>
                <a:effectLst/>
                <a:latin typeface="+mn-lt"/>
                <a:ea typeface="+mn-ea"/>
                <a:cs typeface="+mn-cs"/>
              </a:rPr>
              <a:t>CP</a:t>
            </a:r>
            <a:r>
              <a:rPr lang="zh-CN" altLang="en-US" sz="1200" b="0" i="0" kern="1200">
                <a:solidFill>
                  <a:schemeClr val="tx1"/>
                </a:solidFill>
                <a:effectLst/>
                <a:latin typeface="+mn-lt"/>
                <a:ea typeface="+mn-ea"/>
                <a:cs typeface="+mn-cs"/>
              </a:rPr>
              <a:t>），运动学遵循编程的路径。与</a:t>
            </a:r>
            <a:r>
              <a:rPr lang="en-US" altLang="zh-CN" sz="1200" b="0" i="0" kern="1200">
                <a:solidFill>
                  <a:schemeClr val="tx1"/>
                </a:solidFill>
                <a:effectLst/>
                <a:latin typeface="+mn-lt"/>
                <a:ea typeface="+mn-ea"/>
                <a:cs typeface="+mn-cs"/>
              </a:rPr>
              <a:t>CNC</a:t>
            </a:r>
            <a:r>
              <a:rPr lang="zh-CN" altLang="en-US" sz="1200" b="0" i="0" kern="1200">
                <a:solidFill>
                  <a:schemeClr val="tx1"/>
                </a:solidFill>
                <a:effectLst/>
                <a:latin typeface="+mn-lt"/>
                <a:ea typeface="+mn-ea"/>
                <a:cs typeface="+mn-cs"/>
              </a:rPr>
              <a:t>相比，考虑了速度，加速度和加速度的轴限制。在这种情况下，运动将尽可能快地沿着路径运动。</a:t>
            </a:r>
          </a:p>
          <a:p>
            <a:r>
              <a:rPr lang="en-US" altLang="zh-CN" sz="1200" b="0" i="0" kern="1200">
                <a:solidFill>
                  <a:schemeClr val="tx1"/>
                </a:solidFill>
                <a:effectLst/>
                <a:latin typeface="+mn-lt"/>
                <a:ea typeface="+mn-ea"/>
                <a:cs typeface="+mn-cs"/>
              </a:rPr>
              <a:t>PTP</a:t>
            </a:r>
            <a:r>
              <a:rPr lang="zh-CN" altLang="en-US" sz="1200" b="0" i="0" kern="1200">
                <a:solidFill>
                  <a:schemeClr val="tx1"/>
                </a:solidFill>
                <a:effectLst/>
                <a:latin typeface="+mn-lt"/>
                <a:ea typeface="+mn-ea"/>
                <a:cs typeface="+mn-cs"/>
              </a:rPr>
              <a:t>运动的计算仅需要一个周期，因此可以自发计划或更改运动（路径不变的</a:t>
            </a:r>
            <a:r>
              <a:rPr lang="en-US" altLang="zh-CN" sz="1200" b="0" i="0" kern="1200">
                <a:solidFill>
                  <a:schemeClr val="tx1"/>
                </a:solidFill>
                <a:effectLst/>
                <a:latin typeface="+mn-lt"/>
                <a:ea typeface="+mn-ea"/>
                <a:cs typeface="+mn-cs"/>
              </a:rPr>
              <a:t>PTP</a:t>
            </a:r>
            <a:r>
              <a:rPr lang="zh-CN" altLang="en-US" sz="1200" b="0" i="0" kern="1200">
                <a:solidFill>
                  <a:schemeClr val="tx1"/>
                </a:solidFill>
                <a:effectLst/>
                <a:latin typeface="+mn-lt"/>
                <a:ea typeface="+mn-ea"/>
                <a:cs typeface="+mn-cs"/>
              </a:rPr>
              <a:t>运动除外）。</a:t>
            </a:r>
            <a:r>
              <a:rPr lang="en-US" altLang="zh-CN" sz="1200" b="0" i="0" kern="1200">
                <a:solidFill>
                  <a:schemeClr val="tx1"/>
                </a:solidFill>
                <a:effectLst/>
                <a:latin typeface="+mn-lt"/>
                <a:ea typeface="+mn-ea"/>
                <a:cs typeface="+mn-cs"/>
              </a:rPr>
              <a:t>CP</a:t>
            </a:r>
            <a:r>
              <a:rPr lang="zh-CN" altLang="en-US" sz="1200" b="0" i="0" kern="1200">
                <a:solidFill>
                  <a:schemeClr val="tx1"/>
                </a:solidFill>
                <a:effectLst/>
                <a:latin typeface="+mn-lt"/>
                <a:ea typeface="+mn-ea"/>
                <a:cs typeface="+mn-cs"/>
              </a:rPr>
              <a:t>运动的计算要复杂得多，通常需要一个以上的周期。</a:t>
            </a:r>
          </a:p>
          <a:p>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16</a:t>
            </a:fld>
            <a:endParaRPr lang="zh-CN" altLang="en-US"/>
          </a:p>
        </p:txBody>
      </p:sp>
    </p:spTree>
    <p:extLst>
      <p:ext uri="{BB962C8B-B14F-4D97-AF65-F5344CB8AC3E}">
        <p14:creationId xmlns:p14="http://schemas.microsoft.com/office/powerpoint/2010/main" val="60482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a:solidFill>
                  <a:schemeClr val="tx1"/>
                </a:solidFill>
                <a:effectLst/>
                <a:latin typeface="+mn-lt"/>
                <a:ea typeface="+mn-ea"/>
                <a:cs typeface="+mn-cs"/>
              </a:rPr>
              <a:t>轴组定义了几个机械相关的轴之间的关系，这些轴在空间中共同定位和定向工具或工具板。使用轴组配置器，可以选择和配置要使用的运动学。另外，您可以分配</a:t>
            </a:r>
            <a:r>
              <a:rPr lang="en-US" altLang="zh-CN" sz="1200" b="0" i="0" kern="1200">
                <a:solidFill>
                  <a:schemeClr val="tx1"/>
                </a:solidFill>
                <a:effectLst/>
                <a:latin typeface="+mn-lt"/>
                <a:ea typeface="+mn-ea"/>
                <a:cs typeface="+mn-cs"/>
              </a:rPr>
              <a:t>SoftMotion</a:t>
            </a:r>
            <a:r>
              <a:rPr lang="zh-CN" altLang="en-US" sz="1200" b="0" i="0" kern="1200">
                <a:solidFill>
                  <a:schemeClr val="tx1"/>
                </a:solidFill>
                <a:effectLst/>
                <a:latin typeface="+mn-lt"/>
                <a:ea typeface="+mn-ea"/>
                <a:cs typeface="+mn-cs"/>
              </a:rPr>
              <a:t>轴。</a:t>
            </a:r>
          </a:p>
          <a:p>
            <a:r>
              <a:rPr lang="zh-CN" altLang="en-US" sz="1200" b="0" i="0" kern="1200">
                <a:solidFill>
                  <a:schemeClr val="tx1"/>
                </a:solidFill>
                <a:effectLst/>
                <a:latin typeface="+mn-lt"/>
                <a:ea typeface="+mn-ea"/>
                <a:cs typeface="+mn-cs"/>
              </a:rPr>
              <a:t>插入轴组时，将</a:t>
            </a:r>
            <a:r>
              <a:rPr lang="en-US" altLang="zh-CN" sz="1200" b="0" i="0" kern="1200">
                <a:solidFill>
                  <a:schemeClr val="tx1"/>
                </a:solidFill>
                <a:effectLst/>
                <a:latin typeface="+mn-lt"/>
                <a:ea typeface="+mn-ea"/>
                <a:cs typeface="+mn-cs"/>
              </a:rPr>
              <a:t>AXIS_GROUP_REF_SM3</a:t>
            </a:r>
            <a:r>
              <a:rPr lang="zh-CN" altLang="en-US" sz="1200" b="0" i="0" kern="1200">
                <a:solidFill>
                  <a:schemeClr val="tx1"/>
                </a:solidFill>
                <a:effectLst/>
                <a:latin typeface="+mn-lt"/>
                <a:ea typeface="+mn-ea"/>
                <a:cs typeface="+mn-cs"/>
              </a:rPr>
              <a:t>自动实例化类型的功能块。功能块的名称是赋予轴组的对象名称。因此，可以在应用程序中通过该名称引用轴组。</a:t>
            </a:r>
          </a:p>
          <a:p>
            <a:endParaRPr lang="en-US" altLang="zh-CN"/>
          </a:p>
          <a:p>
            <a:endParaRPr lang="en-US" altLang="zh-CN"/>
          </a:p>
          <a:p>
            <a:r>
              <a:rPr lang="zh-CN" altLang="en-US"/>
              <a:t>创建一个轴组</a:t>
            </a:r>
            <a:endParaRPr lang="zh-CN" altLang="en-US" dirty="0"/>
          </a:p>
        </p:txBody>
      </p:sp>
      <p:sp>
        <p:nvSpPr>
          <p:cNvPr id="4" name="灯片编号占位符 3"/>
          <p:cNvSpPr>
            <a:spLocks noGrp="1"/>
          </p:cNvSpPr>
          <p:nvPr>
            <p:ph type="sldNum" sz="quarter" idx="10"/>
          </p:nvPr>
        </p:nvSpPr>
        <p:spPr/>
        <p:txBody>
          <a:bodyPr/>
          <a:lstStyle/>
          <a:p>
            <a:fld id="{97842DED-C862-4C6D-A566-6175AA1F3DE3}" type="slidenum">
              <a:rPr lang="zh-CN" altLang="en-US" smtClean="0"/>
              <a:t>17</a:t>
            </a:fld>
            <a:endParaRPr lang="zh-CN" altLang="en-US"/>
          </a:p>
        </p:txBody>
      </p:sp>
    </p:spTree>
    <p:extLst>
      <p:ext uri="{BB962C8B-B14F-4D97-AF65-F5344CB8AC3E}">
        <p14:creationId xmlns:p14="http://schemas.microsoft.com/office/powerpoint/2010/main" val="3109284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a:solidFill>
                  <a:schemeClr val="tx1"/>
                </a:solidFill>
                <a:effectLst/>
                <a:latin typeface="+mn-lt"/>
                <a:ea typeface="+mn-ea"/>
                <a:cs typeface="+mn-cs"/>
              </a:rPr>
              <a:t>该功能块将一个轴添加到轴组中。</a:t>
            </a:r>
          </a:p>
          <a:p>
            <a:r>
              <a:rPr lang="zh-CN" altLang="en-US" sz="1200" b="0" i="0" kern="1200">
                <a:solidFill>
                  <a:schemeClr val="tx1"/>
                </a:solidFill>
                <a:effectLst/>
                <a:latin typeface="+mn-lt"/>
                <a:ea typeface="+mn-ea"/>
                <a:cs typeface="+mn-cs"/>
              </a:rPr>
              <a:t>如果轴组的状态不是</a:t>
            </a:r>
            <a:r>
              <a:rPr lang="en-US" altLang="zh-CN" sz="1200" b="0" i="0" kern="1200">
                <a:solidFill>
                  <a:schemeClr val="tx1"/>
                </a:solidFill>
                <a:effectLst/>
                <a:latin typeface="+mn-lt"/>
                <a:ea typeface="+mn-ea"/>
                <a:cs typeface="+mn-cs"/>
              </a:rPr>
              <a:t>GroupDisabled</a:t>
            </a:r>
            <a:r>
              <a:rPr lang="zh-CN" altLang="en-US" sz="1200" b="0" i="0" kern="1200">
                <a:solidFill>
                  <a:schemeClr val="tx1"/>
                </a:solidFill>
                <a:effectLst/>
                <a:latin typeface="+mn-lt"/>
                <a:ea typeface="+mn-ea"/>
                <a:cs typeface="+mn-cs"/>
              </a:rPr>
              <a:t>，则会创建错误，并且轴不会添加到组中。</a:t>
            </a:r>
          </a:p>
          <a:p>
            <a:r>
              <a:rPr lang="zh-CN" altLang="en-US" sz="1200" b="0" i="0" kern="1200">
                <a:solidFill>
                  <a:schemeClr val="tx1"/>
                </a:solidFill>
                <a:effectLst/>
                <a:latin typeface="+mn-lt"/>
                <a:ea typeface="+mn-ea"/>
                <a:cs typeface="+mn-cs"/>
              </a:rPr>
              <a:t>这是管理性</a:t>
            </a:r>
            <a:r>
              <a:rPr lang="en-US" altLang="zh-CN" sz="1200" b="0" i="0" kern="1200">
                <a:solidFill>
                  <a:schemeClr val="tx1"/>
                </a:solidFill>
                <a:effectLst/>
                <a:latin typeface="+mn-lt"/>
                <a:ea typeface="+mn-ea"/>
                <a:cs typeface="+mn-cs"/>
              </a:rPr>
              <a:t>FB</a:t>
            </a:r>
            <a:r>
              <a:rPr lang="zh-CN" altLang="en-US" sz="1200" b="0" i="0" kern="1200">
                <a:solidFill>
                  <a:schemeClr val="tx1"/>
                </a:solidFill>
                <a:effectLst/>
                <a:latin typeface="+mn-lt"/>
                <a:ea typeface="+mn-ea"/>
                <a:cs typeface="+mn-cs"/>
              </a:rPr>
              <a:t>，因为不会产生运动。该命令无法缓冲。</a:t>
            </a:r>
          </a:p>
          <a:p>
            <a:endParaRPr lang="en-US" altLang="zh-CN"/>
          </a:p>
          <a:p>
            <a:r>
              <a:rPr lang="zh-CN" altLang="en-US" sz="1200" b="0" i="0" kern="1200">
                <a:solidFill>
                  <a:schemeClr val="tx1"/>
                </a:solidFill>
                <a:effectLst/>
                <a:latin typeface="+mn-lt"/>
                <a:ea typeface="+mn-ea"/>
                <a:cs typeface="+mn-cs"/>
              </a:rPr>
              <a:t>该功能块从轴组中删除一个轴。</a:t>
            </a:r>
          </a:p>
          <a:p>
            <a:r>
              <a:rPr lang="zh-CN" altLang="en-US" sz="1200" b="0" i="0" kern="1200">
                <a:solidFill>
                  <a:schemeClr val="tx1"/>
                </a:solidFill>
                <a:effectLst/>
                <a:latin typeface="+mn-lt"/>
                <a:ea typeface="+mn-ea"/>
                <a:cs typeface="+mn-cs"/>
              </a:rPr>
              <a:t>如果轴组的状态不是</a:t>
            </a:r>
            <a:r>
              <a:rPr lang="en-US" altLang="zh-CN" sz="1200" b="0" i="0" kern="1200">
                <a:solidFill>
                  <a:schemeClr val="tx1"/>
                </a:solidFill>
                <a:effectLst/>
                <a:latin typeface="+mn-lt"/>
                <a:ea typeface="+mn-ea"/>
                <a:cs typeface="+mn-cs"/>
              </a:rPr>
              <a:t>GroupDisabled</a:t>
            </a:r>
            <a:r>
              <a:rPr lang="zh-CN" altLang="en-US" sz="1200" b="0" i="0" kern="1200">
                <a:solidFill>
                  <a:schemeClr val="tx1"/>
                </a:solidFill>
                <a:effectLst/>
                <a:latin typeface="+mn-lt"/>
                <a:ea typeface="+mn-ea"/>
                <a:cs typeface="+mn-cs"/>
              </a:rPr>
              <a:t>，则会创建错误，并且不会将轴从组中删除。</a:t>
            </a:r>
          </a:p>
          <a:p>
            <a:r>
              <a:rPr lang="zh-CN" altLang="en-US" sz="1200" b="0" i="0" kern="1200">
                <a:solidFill>
                  <a:schemeClr val="tx1"/>
                </a:solidFill>
                <a:effectLst/>
                <a:latin typeface="+mn-lt"/>
                <a:ea typeface="+mn-ea"/>
                <a:cs typeface="+mn-cs"/>
              </a:rPr>
              <a:t>这是管理性</a:t>
            </a:r>
            <a:r>
              <a:rPr lang="en-US" altLang="zh-CN" sz="1200" b="0" i="0" kern="1200">
                <a:solidFill>
                  <a:schemeClr val="tx1"/>
                </a:solidFill>
                <a:effectLst/>
                <a:latin typeface="+mn-lt"/>
                <a:ea typeface="+mn-ea"/>
                <a:cs typeface="+mn-cs"/>
              </a:rPr>
              <a:t>FB</a:t>
            </a:r>
            <a:r>
              <a:rPr lang="zh-CN" altLang="en-US" sz="1200" b="0" i="0" kern="1200">
                <a:solidFill>
                  <a:schemeClr val="tx1"/>
                </a:solidFill>
                <a:effectLst/>
                <a:latin typeface="+mn-lt"/>
                <a:ea typeface="+mn-ea"/>
                <a:cs typeface="+mn-cs"/>
              </a:rPr>
              <a:t>，因为不会产生运动。该命令无法缓冲</a:t>
            </a:r>
          </a:p>
          <a:p>
            <a:endParaRPr lang="en-US" altLang="zh-CN"/>
          </a:p>
          <a:p>
            <a:r>
              <a:rPr lang="zh-CN" altLang="en-US" sz="1200" b="0" i="0" kern="1200">
                <a:solidFill>
                  <a:schemeClr val="tx1"/>
                </a:solidFill>
                <a:effectLst/>
                <a:latin typeface="+mn-lt"/>
                <a:ea typeface="+mn-ea"/>
                <a:cs typeface="+mn-cs"/>
              </a:rPr>
              <a:t>该功能块从轴组中删除所有轴。</a:t>
            </a:r>
          </a:p>
          <a:p>
            <a:r>
              <a:rPr lang="zh-CN" altLang="en-US" sz="1200" b="0" i="0" kern="1200">
                <a:solidFill>
                  <a:schemeClr val="tx1"/>
                </a:solidFill>
                <a:effectLst/>
                <a:latin typeface="+mn-lt"/>
                <a:ea typeface="+mn-ea"/>
                <a:cs typeface="+mn-cs"/>
              </a:rPr>
              <a:t>如果轴组的状态不是</a:t>
            </a:r>
            <a:r>
              <a:rPr lang="en-US" altLang="zh-CN" sz="1200" b="0" i="0" kern="1200">
                <a:solidFill>
                  <a:schemeClr val="tx1"/>
                </a:solidFill>
                <a:effectLst/>
                <a:latin typeface="+mn-lt"/>
                <a:ea typeface="+mn-ea"/>
                <a:cs typeface="+mn-cs"/>
              </a:rPr>
              <a:t>GroupDisabled</a:t>
            </a:r>
            <a:r>
              <a:rPr lang="zh-CN" altLang="en-US" sz="1200" b="0" i="0" kern="1200">
                <a:solidFill>
                  <a:schemeClr val="tx1"/>
                </a:solidFill>
                <a:effectLst/>
                <a:latin typeface="+mn-lt"/>
                <a:ea typeface="+mn-ea"/>
                <a:cs typeface="+mn-cs"/>
              </a:rPr>
              <a:t>，则会创建错误，并且不会将轴从组中删除。</a:t>
            </a:r>
          </a:p>
          <a:p>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18</a:t>
            </a:fld>
            <a:endParaRPr lang="zh-CN" altLang="en-US"/>
          </a:p>
        </p:txBody>
      </p:sp>
    </p:spTree>
    <p:extLst>
      <p:ext uri="{BB962C8B-B14F-4D97-AF65-F5344CB8AC3E}">
        <p14:creationId xmlns:p14="http://schemas.microsoft.com/office/powerpoint/2010/main" val="204356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a:solidFill>
                  <a:schemeClr val="tx1"/>
                </a:solidFill>
                <a:effectLst/>
                <a:latin typeface="+mn-lt"/>
                <a:ea typeface="+mn-ea"/>
                <a:cs typeface="+mn-cs"/>
              </a:rPr>
              <a:t>该功能块将组的状态从更改</a:t>
            </a:r>
            <a:r>
              <a:rPr lang="en-US" altLang="zh-CN" sz="1200" b="0" i="0" kern="1200">
                <a:solidFill>
                  <a:schemeClr val="tx1"/>
                </a:solidFill>
                <a:effectLst/>
                <a:latin typeface="+mn-lt"/>
                <a:ea typeface="+mn-ea"/>
                <a:cs typeface="+mn-cs"/>
              </a:rPr>
              <a:t>GroupDisabled</a:t>
            </a:r>
            <a:r>
              <a:rPr lang="zh-CN" altLang="en-US" sz="1200" b="0" i="0" kern="1200">
                <a:solidFill>
                  <a:schemeClr val="tx1"/>
                </a:solidFill>
                <a:effectLst/>
                <a:latin typeface="+mn-lt"/>
                <a:ea typeface="+mn-ea"/>
                <a:cs typeface="+mn-cs"/>
              </a:rPr>
              <a:t>为</a:t>
            </a:r>
            <a:r>
              <a:rPr lang="en-US" altLang="zh-CN" sz="1200" b="0" i="0" kern="1200">
                <a:solidFill>
                  <a:schemeClr val="tx1"/>
                </a:solidFill>
                <a:effectLst/>
                <a:latin typeface="+mn-lt"/>
                <a:ea typeface="+mn-ea"/>
                <a:cs typeface="+mn-cs"/>
              </a:rPr>
              <a:t>GroupStandby</a:t>
            </a:r>
            <a:r>
              <a:rPr lang="zh-CN" altLang="en-US" sz="1200" b="0" i="0" kern="1200">
                <a:solidFill>
                  <a:schemeClr val="tx1"/>
                </a:solidFill>
                <a:effectLst/>
                <a:latin typeface="+mn-lt"/>
                <a:ea typeface="+mn-ea"/>
                <a:cs typeface="+mn-cs"/>
              </a:rPr>
              <a:t>。</a:t>
            </a:r>
          </a:p>
          <a:p>
            <a:r>
              <a:rPr lang="zh-CN" altLang="en-US" sz="1200" b="0" i="0" kern="1200">
                <a:solidFill>
                  <a:schemeClr val="tx1"/>
                </a:solidFill>
                <a:effectLst/>
                <a:latin typeface="+mn-lt"/>
                <a:ea typeface="+mn-ea"/>
                <a:cs typeface="+mn-cs"/>
              </a:rPr>
              <a:t>这是管理性</a:t>
            </a:r>
            <a:r>
              <a:rPr lang="en-US" altLang="zh-CN" sz="1200" b="0" i="0" kern="1200">
                <a:solidFill>
                  <a:schemeClr val="tx1"/>
                </a:solidFill>
                <a:effectLst/>
                <a:latin typeface="+mn-lt"/>
                <a:ea typeface="+mn-ea"/>
                <a:cs typeface="+mn-cs"/>
              </a:rPr>
              <a:t>FB</a:t>
            </a:r>
            <a:r>
              <a:rPr lang="zh-CN" altLang="en-US" sz="1200" b="0" i="0" kern="1200">
                <a:solidFill>
                  <a:schemeClr val="tx1"/>
                </a:solidFill>
                <a:effectLst/>
                <a:latin typeface="+mn-lt"/>
                <a:ea typeface="+mn-ea"/>
                <a:cs typeface="+mn-cs"/>
              </a:rPr>
              <a:t>，因为不会产生运动。</a:t>
            </a:r>
          </a:p>
          <a:p>
            <a:r>
              <a:rPr lang="zh-CN" altLang="en-US" sz="1200" b="1" i="0" kern="1200">
                <a:solidFill>
                  <a:schemeClr val="tx1"/>
                </a:solidFill>
                <a:effectLst/>
                <a:latin typeface="+mn-lt"/>
                <a:ea typeface="+mn-ea"/>
                <a:cs typeface="+mn-cs"/>
              </a:rPr>
              <a:t>注意</a:t>
            </a:r>
          </a:p>
          <a:p>
            <a:r>
              <a:rPr lang="zh-CN" altLang="en-US" sz="1200" b="0" i="0" kern="1200">
                <a:solidFill>
                  <a:schemeClr val="tx1"/>
                </a:solidFill>
                <a:effectLst/>
                <a:latin typeface="+mn-lt"/>
                <a:ea typeface="+mn-ea"/>
                <a:cs typeface="+mn-cs"/>
              </a:rPr>
              <a:t>该命令不影响组中任何单个轴的电源状态</a:t>
            </a:r>
          </a:p>
          <a:p>
            <a:r>
              <a:rPr lang="zh-CN" altLang="en-US" sz="1200" b="0" i="0" kern="1200">
                <a:solidFill>
                  <a:schemeClr val="tx1"/>
                </a:solidFill>
                <a:effectLst/>
                <a:latin typeface="+mn-lt"/>
                <a:ea typeface="+mn-ea"/>
                <a:cs typeface="+mn-cs"/>
              </a:rPr>
              <a:t>启用时读取轴的组态（例如，动态极限）。如果更改了组的轴的配置，则仅在禁用并再次启用轴组的情况下，才考虑这些更改。</a:t>
            </a:r>
          </a:p>
          <a:p>
            <a:endParaRPr lang="en-US" altLang="zh-CN"/>
          </a:p>
          <a:p>
            <a:r>
              <a:rPr lang="zh-CN" altLang="en-US" sz="1200" b="0" i="0" kern="1200">
                <a:solidFill>
                  <a:schemeClr val="tx1"/>
                </a:solidFill>
                <a:effectLst/>
                <a:latin typeface="+mn-lt"/>
                <a:ea typeface="+mn-ea"/>
                <a:cs typeface="+mn-cs"/>
              </a:rPr>
              <a:t>该功能块将组的状态从更改 </a:t>
            </a:r>
            <a:r>
              <a:rPr lang="en-US" altLang="zh-CN" sz="1200" b="0" i="0" kern="1200">
                <a:solidFill>
                  <a:schemeClr val="tx1"/>
                </a:solidFill>
                <a:effectLst/>
                <a:latin typeface="+mn-lt"/>
                <a:ea typeface="+mn-ea"/>
                <a:cs typeface="+mn-cs"/>
              </a:rPr>
              <a:t>GroupStandby</a:t>
            </a:r>
            <a:r>
              <a:rPr lang="zh-CN" altLang="en-US" sz="1200" b="0" i="0" kern="1200">
                <a:solidFill>
                  <a:schemeClr val="tx1"/>
                </a:solidFill>
                <a:effectLst/>
                <a:latin typeface="+mn-lt"/>
                <a:ea typeface="+mn-ea"/>
                <a:cs typeface="+mn-cs"/>
              </a:rPr>
              <a:t>为</a:t>
            </a:r>
            <a:r>
              <a:rPr lang="en-US" altLang="zh-CN" sz="1200" b="0" i="0" kern="1200">
                <a:solidFill>
                  <a:schemeClr val="tx1"/>
                </a:solidFill>
                <a:effectLst/>
                <a:latin typeface="+mn-lt"/>
                <a:ea typeface="+mn-ea"/>
                <a:cs typeface="+mn-cs"/>
              </a:rPr>
              <a:t>GroupDisabled</a:t>
            </a:r>
            <a:r>
              <a:rPr lang="zh-CN" altLang="en-US" sz="1200" b="0" i="0" kern="1200">
                <a:solidFill>
                  <a:schemeClr val="tx1"/>
                </a:solidFill>
                <a:effectLst/>
                <a:latin typeface="+mn-lt"/>
                <a:ea typeface="+mn-ea"/>
                <a:cs typeface="+mn-cs"/>
              </a:rPr>
              <a:t>。</a:t>
            </a:r>
          </a:p>
          <a:p>
            <a:r>
              <a:rPr lang="zh-CN" altLang="en-US" sz="1200" b="0" i="0" kern="1200">
                <a:solidFill>
                  <a:schemeClr val="tx1"/>
                </a:solidFill>
                <a:effectLst/>
                <a:latin typeface="+mn-lt"/>
                <a:ea typeface="+mn-ea"/>
                <a:cs typeface="+mn-cs"/>
              </a:rPr>
              <a:t>这是管理性</a:t>
            </a:r>
            <a:r>
              <a:rPr lang="en-US" altLang="zh-CN" sz="1200" b="0" i="0" kern="1200">
                <a:solidFill>
                  <a:schemeClr val="tx1"/>
                </a:solidFill>
                <a:effectLst/>
                <a:latin typeface="+mn-lt"/>
                <a:ea typeface="+mn-ea"/>
                <a:cs typeface="+mn-cs"/>
              </a:rPr>
              <a:t>FB</a:t>
            </a:r>
            <a:r>
              <a:rPr lang="zh-CN" altLang="en-US" sz="1200" b="0" i="0" kern="1200">
                <a:solidFill>
                  <a:schemeClr val="tx1"/>
                </a:solidFill>
                <a:effectLst/>
                <a:latin typeface="+mn-lt"/>
                <a:ea typeface="+mn-ea"/>
                <a:cs typeface="+mn-cs"/>
              </a:rPr>
              <a:t>，因为不会产生运动。</a:t>
            </a:r>
          </a:p>
          <a:p>
            <a:r>
              <a:rPr lang="zh-CN" altLang="en-US" sz="1200" b="1" i="0" kern="1200">
                <a:solidFill>
                  <a:schemeClr val="tx1"/>
                </a:solidFill>
                <a:effectLst/>
                <a:latin typeface="+mn-lt"/>
                <a:ea typeface="+mn-ea"/>
                <a:cs typeface="+mn-cs"/>
              </a:rPr>
              <a:t>注意</a:t>
            </a:r>
          </a:p>
          <a:p>
            <a:r>
              <a:rPr lang="zh-CN" altLang="en-US" sz="1200" b="0" i="0" kern="1200">
                <a:solidFill>
                  <a:schemeClr val="tx1"/>
                </a:solidFill>
                <a:effectLst/>
                <a:latin typeface="+mn-lt"/>
                <a:ea typeface="+mn-ea"/>
                <a:cs typeface="+mn-cs"/>
              </a:rPr>
              <a:t>该命令不影响组中任何单个轴的电源状态</a:t>
            </a:r>
          </a:p>
          <a:p>
            <a:r>
              <a:rPr lang="zh-CN" altLang="en-US" sz="1200" b="0" i="0" kern="1200">
                <a:solidFill>
                  <a:schemeClr val="tx1"/>
                </a:solidFill>
                <a:effectLst/>
                <a:latin typeface="+mn-lt"/>
                <a:ea typeface="+mn-ea"/>
                <a:cs typeface="+mn-cs"/>
              </a:rPr>
              <a:t>如果</a:t>
            </a:r>
            <a:r>
              <a:rPr lang="en-US" altLang="zh-CN" sz="1200" b="0" i="0" kern="1200">
                <a:solidFill>
                  <a:schemeClr val="tx1"/>
                </a:solidFill>
                <a:effectLst/>
                <a:latin typeface="+mn-lt"/>
                <a:ea typeface="+mn-ea"/>
                <a:cs typeface="+mn-cs"/>
              </a:rPr>
              <a:t>GroupStandby</a:t>
            </a:r>
            <a:r>
              <a:rPr lang="zh-CN" altLang="en-US" sz="1200" b="0" i="0" kern="1200">
                <a:solidFill>
                  <a:schemeClr val="tx1"/>
                </a:solidFill>
                <a:effectLst/>
                <a:latin typeface="+mn-lt"/>
                <a:ea typeface="+mn-ea"/>
                <a:cs typeface="+mn-cs"/>
              </a:rPr>
              <a:t>发出命令时该组未处于状态，则</a:t>
            </a:r>
            <a:r>
              <a:rPr lang="en-US" altLang="zh-CN" sz="1200" b="0" i="0" kern="1200">
                <a:solidFill>
                  <a:schemeClr val="tx1"/>
                </a:solidFill>
                <a:effectLst/>
                <a:latin typeface="+mn-lt"/>
                <a:ea typeface="+mn-ea"/>
                <a:cs typeface="+mn-cs"/>
              </a:rPr>
              <a:t>FB</a:t>
            </a:r>
            <a:r>
              <a:rPr lang="zh-CN" altLang="en-US" sz="1200" b="0" i="0" kern="1200">
                <a:solidFill>
                  <a:schemeClr val="tx1"/>
                </a:solidFill>
                <a:effectLst/>
                <a:latin typeface="+mn-lt"/>
                <a:ea typeface="+mn-ea"/>
                <a:cs typeface="+mn-cs"/>
              </a:rPr>
              <a:t>会返回错误，并且不会以任何方式影响该组。</a:t>
            </a:r>
          </a:p>
          <a:p>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19</a:t>
            </a:fld>
            <a:endParaRPr lang="zh-CN" altLang="en-US"/>
          </a:p>
        </p:txBody>
      </p:sp>
    </p:spTree>
    <p:extLst>
      <p:ext uri="{BB962C8B-B14F-4D97-AF65-F5344CB8AC3E}">
        <p14:creationId xmlns:p14="http://schemas.microsoft.com/office/powerpoint/2010/main" val="3709674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a:solidFill>
                  <a:schemeClr val="tx1"/>
                </a:solidFill>
                <a:effectLst/>
                <a:latin typeface="+mn-lt"/>
                <a:ea typeface="+mn-ea"/>
                <a:cs typeface="+mn-cs"/>
              </a:rPr>
              <a:t>KinTransform</a:t>
            </a:r>
            <a:r>
              <a:rPr lang="zh-CN" altLang="en-US" sz="1200" b="0" i="0" kern="1200" dirty="0">
                <a:solidFill>
                  <a:schemeClr val="tx1"/>
                </a:solidFill>
                <a:effectLst/>
                <a:latin typeface="+mn-lt"/>
                <a:ea typeface="+mn-ea"/>
                <a:cs typeface="+mn-cs"/>
              </a:rPr>
              <a:t>：参考运动学模型。特定于厂商的数据类型。</a:t>
            </a:r>
            <a:endParaRPr lang="en-US" altLang="zh-CN" sz="1200" b="0" i="0" kern="1200" dirty="0">
              <a:solidFill>
                <a:schemeClr val="tx1"/>
              </a:solidFill>
              <a:effectLst/>
              <a:latin typeface="+mn-lt"/>
              <a:ea typeface="+mn-ea"/>
              <a:cs typeface="+mn-cs"/>
            </a:endParaRPr>
          </a:p>
          <a:p>
            <a:r>
              <a:rPr lang="en-US" altLang="zh-CN" dirty="0" err="1"/>
              <a:t>CoordTransform</a:t>
            </a:r>
            <a:r>
              <a:rPr lang="zh-CN" altLang="en-US" dirty="0"/>
              <a:t>：</a:t>
            </a:r>
            <a:r>
              <a:rPr lang="zh-CN" altLang="en-US" sz="1200" b="0" i="0" kern="1200" dirty="0">
                <a:solidFill>
                  <a:schemeClr val="tx1"/>
                </a:solidFill>
                <a:effectLst/>
                <a:latin typeface="+mn-lt"/>
                <a:ea typeface="+mn-ea"/>
                <a:cs typeface="+mn-cs"/>
              </a:rPr>
              <a:t>对</a:t>
            </a:r>
            <a:r>
              <a:rPr lang="zh-CN" altLang="en-US" sz="1200" b="0" i="0" kern="1200">
                <a:solidFill>
                  <a:schemeClr val="tx1"/>
                </a:solidFill>
                <a:effectLst/>
                <a:latin typeface="+mn-lt"/>
                <a:ea typeface="+mn-ea"/>
                <a:cs typeface="+mn-cs"/>
              </a:rPr>
              <a:t>坐标变换的引用</a:t>
            </a:r>
            <a:r>
              <a:rPr lang="zh-CN" altLang="en-US" sz="1200" b="0" i="0" kern="1200" dirty="0">
                <a:solidFill>
                  <a:schemeClr val="tx1"/>
                </a:solidFill>
                <a:effectLst/>
                <a:latin typeface="+mn-lt"/>
                <a:ea typeface="+mn-ea"/>
                <a:cs typeface="+mn-cs"/>
              </a:rPr>
              <a:t>。特定于厂商的数据类型。</a:t>
            </a:r>
            <a:r>
              <a:rPr lang="zh-CN" altLang="en-US" sz="1200" b="0" i="0" kern="1200">
                <a:solidFill>
                  <a:schemeClr val="tx1"/>
                </a:solidFill>
                <a:effectLst/>
                <a:latin typeface="+mn-lt"/>
                <a:ea typeface="+mn-ea"/>
                <a:cs typeface="+mn-cs"/>
              </a:rPr>
              <a:t> </a:t>
            </a:r>
            <a:endParaRPr lang="en-US" altLang="zh-CN" sz="1200" b="0" i="0" kern="1200">
              <a:solidFill>
                <a:schemeClr val="tx1"/>
              </a:solidFill>
              <a:effectLst/>
              <a:latin typeface="+mn-lt"/>
              <a:ea typeface="+mn-ea"/>
              <a:cs typeface="+mn-cs"/>
            </a:endParaRPr>
          </a:p>
          <a:p>
            <a:endParaRPr lang="en-US" altLang="zh-CN" sz="1200" b="0" i="0" kern="1200">
              <a:solidFill>
                <a:schemeClr val="tx1"/>
              </a:solidFill>
              <a:effectLst/>
              <a:latin typeface="+mn-lt"/>
              <a:ea typeface="+mn-ea"/>
              <a:cs typeface="+mn-cs"/>
            </a:endParaRPr>
          </a:p>
          <a:p>
            <a:r>
              <a:rPr lang="zh-CN" altLang="en-US" sz="1200" b="0" i="0" kern="1200">
                <a:solidFill>
                  <a:schemeClr val="tx1"/>
                </a:solidFill>
                <a:effectLst/>
                <a:latin typeface="+mn-lt"/>
                <a:ea typeface="+mn-ea"/>
                <a:cs typeface="+mn-cs"/>
              </a:rPr>
              <a:t>运动学功能块：</a:t>
            </a:r>
            <a:endParaRPr lang="en-US" altLang="zh-CN"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a:solidFill>
                  <a:schemeClr val="tx1"/>
                </a:solidFill>
                <a:effectLst/>
                <a:latin typeface="+mn-lt"/>
                <a:ea typeface="+mn-ea"/>
                <a:cs typeface="+mn-cs"/>
              </a:rPr>
              <a:t>MC_SetKinTransform</a:t>
            </a:r>
            <a:r>
              <a:rPr lang="zh-CN" altLang="en-US" sz="1200" b="0" i="0" kern="1200">
                <a:solidFill>
                  <a:schemeClr val="tx1"/>
                </a:solidFill>
                <a:effectLst/>
                <a:latin typeface="+mn-lt"/>
                <a:ea typeface="+mn-ea"/>
                <a:cs typeface="+mn-cs"/>
              </a:rPr>
              <a:t>：该功能块设置轴坐标系（</a:t>
            </a:r>
            <a:r>
              <a:rPr lang="en-US" altLang="zh-CN" sz="1200" b="0" i="0" kern="1200">
                <a:solidFill>
                  <a:schemeClr val="tx1"/>
                </a:solidFill>
                <a:effectLst/>
                <a:latin typeface="+mn-lt"/>
                <a:ea typeface="+mn-ea"/>
                <a:cs typeface="+mn-cs"/>
              </a:rPr>
              <a:t>ACS</a:t>
            </a:r>
            <a:r>
              <a:rPr lang="zh-CN" altLang="en-US" sz="1200" b="0" i="0" kern="1200">
                <a:solidFill>
                  <a:schemeClr val="tx1"/>
                </a:solidFill>
                <a:effectLst/>
                <a:latin typeface="+mn-lt"/>
                <a:ea typeface="+mn-ea"/>
                <a:cs typeface="+mn-cs"/>
              </a:rPr>
              <a:t>）和机床坐标系（</a:t>
            </a:r>
            <a:r>
              <a:rPr lang="en-US" altLang="zh-CN" sz="1200" b="0" i="0" kern="1200">
                <a:solidFill>
                  <a:schemeClr val="tx1"/>
                </a:solidFill>
                <a:effectLst/>
                <a:latin typeface="+mn-lt"/>
                <a:ea typeface="+mn-ea"/>
                <a:cs typeface="+mn-cs"/>
              </a:rPr>
              <a:t>MCS</a:t>
            </a:r>
            <a:r>
              <a:rPr lang="zh-CN" altLang="en-US" sz="1200" b="0" i="0" kern="1200">
                <a:solidFill>
                  <a:schemeClr val="tx1"/>
                </a:solidFill>
                <a:effectLst/>
                <a:latin typeface="+mn-lt"/>
                <a:ea typeface="+mn-ea"/>
                <a:cs typeface="+mn-cs"/>
              </a:rPr>
              <a:t>）之间的运动学转换。</a:t>
            </a:r>
          </a:p>
          <a:p>
            <a:r>
              <a:rPr lang="zh-CN" altLang="en-US" sz="1200" b="1" i="0" kern="1200">
                <a:solidFill>
                  <a:schemeClr val="tx1"/>
                </a:solidFill>
                <a:effectLst/>
                <a:latin typeface="+mn-lt"/>
                <a:ea typeface="+mn-ea"/>
                <a:cs typeface="+mn-cs"/>
              </a:rPr>
              <a:t>注意</a:t>
            </a:r>
          </a:p>
          <a:p>
            <a:r>
              <a:rPr lang="zh-CN" altLang="en-US" sz="1200" b="0" i="0" kern="1200">
                <a:solidFill>
                  <a:schemeClr val="tx1"/>
                </a:solidFill>
                <a:effectLst/>
                <a:latin typeface="+mn-lt"/>
                <a:ea typeface="+mn-ea"/>
                <a:cs typeface="+mn-cs"/>
              </a:rPr>
              <a:t>执行此功能块时，将重置刀具补偿（请参见</a:t>
            </a:r>
            <a:r>
              <a:rPr lang="en-US" altLang="zh-CN" sz="1200" b="0" i="0" u="none" strike="noStrike" kern="1200">
                <a:solidFill>
                  <a:schemeClr val="tx1"/>
                </a:solidFill>
                <a:effectLst/>
                <a:latin typeface="+mn-lt"/>
                <a:ea typeface="+mn-ea"/>
                <a:cs typeface="+mn-cs"/>
              </a:rPr>
              <a:t>SMC_GroupSetTool</a:t>
            </a:r>
            <a:r>
              <a:rPr lang="zh-CN" altLang="en-US"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a:solidFill>
                  <a:schemeClr val="tx1"/>
                </a:solidFill>
                <a:effectLst/>
                <a:latin typeface="+mn-lt"/>
                <a:ea typeface="+mn-ea"/>
                <a:cs typeface="+mn-cs"/>
              </a:rPr>
              <a:t>SMC_SetKinConfiguration</a:t>
            </a:r>
            <a:r>
              <a:rPr lang="zh-CN" altLang="en-US" sz="1200" b="0" i="0" kern="1200">
                <a:solidFill>
                  <a:schemeClr val="tx1"/>
                </a:solidFill>
                <a:effectLst/>
                <a:latin typeface="+mn-lt"/>
                <a:ea typeface="+mn-ea"/>
                <a:cs typeface="+mn-cs"/>
              </a:rPr>
              <a:t>：</a:t>
            </a:r>
            <a:endParaRPr lang="en-US" altLang="zh-CN" sz="1200" b="0" i="0" kern="1200">
              <a:solidFill>
                <a:schemeClr val="tx1"/>
              </a:solidFill>
              <a:effectLst/>
              <a:latin typeface="+mn-lt"/>
              <a:ea typeface="+mn-ea"/>
              <a:cs typeface="+mn-cs"/>
            </a:endParaRPr>
          </a:p>
          <a:p>
            <a:r>
              <a:rPr lang="zh-CN" altLang="en-US" sz="1200" b="0" i="0" kern="1200">
                <a:solidFill>
                  <a:schemeClr val="tx1"/>
                </a:solidFill>
                <a:effectLst/>
                <a:latin typeface="+mn-lt"/>
                <a:ea typeface="+mn-ea"/>
                <a:cs typeface="+mn-cs"/>
              </a:rPr>
              <a:t>该功能块设置逆运动学转换中使用的组态。这只会影响未在</a:t>
            </a:r>
            <a:r>
              <a:rPr lang="en-US" altLang="zh-CN" sz="1200" b="0" i="0" kern="1200">
                <a:solidFill>
                  <a:schemeClr val="tx1"/>
                </a:solidFill>
                <a:effectLst/>
                <a:latin typeface="+mn-lt"/>
                <a:ea typeface="+mn-ea"/>
                <a:cs typeface="+mn-cs"/>
              </a:rPr>
              <a:t>ACS</a:t>
            </a:r>
            <a:r>
              <a:rPr lang="zh-CN" altLang="en-US" sz="1200" b="0" i="0" kern="1200">
                <a:solidFill>
                  <a:schemeClr val="tx1"/>
                </a:solidFill>
                <a:effectLst/>
                <a:latin typeface="+mn-lt"/>
                <a:ea typeface="+mn-ea"/>
                <a:cs typeface="+mn-cs"/>
              </a:rPr>
              <a:t>坐标中编程的即将发生的运动。</a:t>
            </a:r>
            <a:endParaRPr lang="en-US" altLang="zh-CN" sz="1200" b="0" i="0" kern="1200">
              <a:solidFill>
                <a:schemeClr val="tx1"/>
              </a:solidFill>
              <a:effectLst/>
              <a:latin typeface="+mn-lt"/>
              <a:ea typeface="+mn-ea"/>
              <a:cs typeface="+mn-cs"/>
            </a:endParaRPr>
          </a:p>
          <a:p>
            <a:endParaRPr lang="en-US" altLang="zh-CN" sz="1200" b="0" i="0" kern="1200">
              <a:solidFill>
                <a:schemeClr val="tx1"/>
              </a:solidFill>
              <a:effectLst/>
              <a:latin typeface="+mn-lt"/>
              <a:ea typeface="+mn-ea"/>
              <a:cs typeface="+mn-cs"/>
            </a:endParaRPr>
          </a:p>
          <a:p>
            <a:r>
              <a:rPr lang="zh-CN" altLang="en-US" sz="1200" b="0" i="0" kern="1200">
                <a:solidFill>
                  <a:schemeClr val="tx1"/>
                </a:solidFill>
                <a:effectLst/>
                <a:latin typeface="+mn-lt"/>
                <a:ea typeface="+mn-ea"/>
                <a:cs typeface="+mn-cs"/>
              </a:rPr>
              <a:t>坐标系功能块：</a:t>
            </a:r>
            <a:endParaRPr lang="en-US" altLang="zh-CN"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a:solidFill>
                  <a:schemeClr val="tx1"/>
                </a:solidFill>
                <a:effectLst/>
                <a:latin typeface="+mn-lt"/>
                <a:ea typeface="+mn-ea"/>
                <a:cs typeface="+mn-cs"/>
              </a:rPr>
              <a:t>MC_SetCoordinateTransform</a:t>
            </a:r>
          </a:p>
          <a:p>
            <a:r>
              <a:rPr lang="zh-CN" altLang="en-US" sz="1200" b="0" i="0" kern="1200">
                <a:solidFill>
                  <a:schemeClr val="tx1"/>
                </a:solidFill>
                <a:effectLst/>
                <a:latin typeface="+mn-lt"/>
                <a:ea typeface="+mn-ea"/>
                <a:cs typeface="+mn-cs"/>
              </a:rPr>
              <a:t>该功能块设置世界坐标系（</a:t>
            </a:r>
            <a:r>
              <a:rPr lang="en-US" altLang="zh-CN" sz="1200" b="0" i="0" kern="1200">
                <a:solidFill>
                  <a:schemeClr val="tx1"/>
                </a:solidFill>
                <a:effectLst/>
                <a:latin typeface="+mn-lt"/>
                <a:ea typeface="+mn-ea"/>
                <a:cs typeface="+mn-cs"/>
              </a:rPr>
              <a:t>WCS</a:t>
            </a:r>
            <a:r>
              <a:rPr lang="zh-CN" altLang="en-US" sz="1200" b="0" i="0" kern="1200">
                <a:solidFill>
                  <a:schemeClr val="tx1"/>
                </a:solidFill>
                <a:effectLst/>
                <a:latin typeface="+mn-lt"/>
                <a:ea typeface="+mn-ea"/>
                <a:cs typeface="+mn-cs"/>
              </a:rPr>
              <a:t>）与产品或机器坐标系（</a:t>
            </a:r>
            <a:r>
              <a:rPr lang="en-US" altLang="zh-CN" sz="1200" b="0" i="0" kern="1200">
                <a:solidFill>
                  <a:schemeClr val="tx1"/>
                </a:solidFill>
                <a:effectLst/>
                <a:latin typeface="+mn-lt"/>
                <a:ea typeface="+mn-ea"/>
                <a:cs typeface="+mn-cs"/>
              </a:rPr>
              <a:t>PCS _ * / MCS</a:t>
            </a:r>
            <a:r>
              <a:rPr lang="zh-CN" altLang="en-US" sz="1200" b="0" i="0" kern="1200">
                <a:solidFill>
                  <a:schemeClr val="tx1"/>
                </a:solidFill>
                <a:effectLst/>
                <a:latin typeface="+mn-lt"/>
                <a:ea typeface="+mn-ea"/>
                <a:cs typeface="+mn-cs"/>
              </a:rPr>
              <a:t>）之间的坐标转换。</a:t>
            </a:r>
          </a:p>
          <a:p>
            <a:r>
              <a:rPr lang="zh-CN" altLang="en-US" sz="1200" b="1" i="0" kern="1200">
                <a:solidFill>
                  <a:schemeClr val="tx1"/>
                </a:solidFill>
                <a:effectLst/>
                <a:latin typeface="+mn-lt"/>
                <a:ea typeface="+mn-ea"/>
                <a:cs typeface="+mn-cs"/>
              </a:rPr>
              <a:t>注意</a:t>
            </a:r>
          </a:p>
          <a:p>
            <a:r>
              <a:rPr lang="zh-CN" altLang="en-US" sz="1200" b="0" i="0" kern="1200">
                <a:solidFill>
                  <a:schemeClr val="tx1"/>
                </a:solidFill>
                <a:effectLst/>
                <a:latin typeface="+mn-lt"/>
                <a:ea typeface="+mn-ea"/>
                <a:cs typeface="+mn-cs"/>
              </a:rPr>
              <a:t>如果</a:t>
            </a:r>
            <a:r>
              <a:rPr lang="en-US" altLang="zh-CN" sz="1200" b="0" i="0" kern="1200">
                <a:solidFill>
                  <a:schemeClr val="tx1"/>
                </a:solidFill>
                <a:effectLst/>
                <a:latin typeface="+mn-lt"/>
                <a:ea typeface="+mn-ea"/>
                <a:cs typeface="+mn-cs"/>
              </a:rPr>
              <a:t>PCS</a:t>
            </a:r>
            <a:r>
              <a:rPr lang="zh-CN" altLang="en-US" sz="1200" b="0" i="0" kern="1200">
                <a:solidFill>
                  <a:schemeClr val="tx1"/>
                </a:solidFill>
                <a:effectLst/>
                <a:latin typeface="+mn-lt"/>
                <a:ea typeface="+mn-ea"/>
                <a:cs typeface="+mn-cs"/>
              </a:rPr>
              <a:t>是动态的（从某种意义上说</a:t>
            </a:r>
            <a:r>
              <a:rPr lang="en-US" altLang="zh-CN" sz="1200" b="0" i="0" kern="1200">
                <a:solidFill>
                  <a:schemeClr val="tx1"/>
                </a:solidFill>
                <a:effectLst/>
                <a:latin typeface="+mn-lt"/>
                <a:ea typeface="+mn-ea"/>
                <a:cs typeface="+mn-cs"/>
              </a:rPr>
              <a:t>PCS</a:t>
            </a:r>
            <a:r>
              <a:rPr lang="zh-CN" altLang="en-US" sz="1200" b="0" i="0" kern="1200">
                <a:solidFill>
                  <a:schemeClr val="tx1"/>
                </a:solidFill>
                <a:effectLst/>
                <a:latin typeface="+mn-lt"/>
                <a:ea typeface="+mn-ea"/>
                <a:cs typeface="+mn-cs"/>
              </a:rPr>
              <a:t>相对于</a:t>
            </a:r>
            <a:r>
              <a:rPr lang="en-US" altLang="zh-CN" sz="1200" b="0" i="0" kern="1200">
                <a:solidFill>
                  <a:schemeClr val="tx1"/>
                </a:solidFill>
                <a:effectLst/>
                <a:latin typeface="+mn-lt"/>
                <a:ea typeface="+mn-ea"/>
                <a:cs typeface="+mn-cs"/>
              </a:rPr>
              <a:t>WCS</a:t>
            </a:r>
            <a:r>
              <a:rPr lang="zh-CN" altLang="en-US" sz="1200" b="0" i="0" kern="1200">
                <a:solidFill>
                  <a:schemeClr val="tx1"/>
                </a:solidFill>
                <a:effectLst/>
                <a:latin typeface="+mn-lt"/>
                <a:ea typeface="+mn-ea"/>
                <a:cs typeface="+mn-cs"/>
              </a:rPr>
              <a:t>移动），请</a:t>
            </a:r>
            <a:r>
              <a:rPr lang="en-US" altLang="zh-CN" sz="1200" b="0" i="0" kern="1200">
                <a:solidFill>
                  <a:schemeClr val="tx1"/>
                </a:solidFill>
                <a:effectLst/>
                <a:latin typeface="+mn-lt"/>
                <a:ea typeface="+mn-ea"/>
                <a:cs typeface="+mn-cs"/>
              </a:rPr>
              <a:t>MC_SetDynCoordTransform</a:t>
            </a:r>
            <a:r>
              <a:rPr lang="zh-CN" altLang="en-US" sz="1200" b="0" i="0" kern="1200">
                <a:solidFill>
                  <a:schemeClr val="tx1"/>
                </a:solidFill>
                <a:effectLst/>
                <a:latin typeface="+mn-lt"/>
                <a:ea typeface="+mn-ea"/>
                <a:cs typeface="+mn-cs"/>
              </a:rPr>
              <a:t>改用。</a:t>
            </a:r>
          </a:p>
          <a:p>
            <a:r>
              <a:rPr lang="zh-CN" altLang="en-US" sz="1200" b="0" i="0" kern="1200">
                <a:solidFill>
                  <a:schemeClr val="tx1"/>
                </a:solidFill>
                <a:effectLst/>
                <a:latin typeface="+mn-lt"/>
                <a:ea typeface="+mn-ea"/>
                <a:cs typeface="+mn-cs"/>
              </a:rPr>
              <a:t>该</a:t>
            </a:r>
            <a:r>
              <a:rPr lang="en-US" altLang="zh-CN" sz="1200" b="0" i="0" kern="1200">
                <a:solidFill>
                  <a:schemeClr val="tx1"/>
                </a:solidFill>
                <a:effectLst/>
                <a:latin typeface="+mn-lt"/>
                <a:ea typeface="+mn-ea"/>
                <a:cs typeface="+mn-cs"/>
              </a:rPr>
              <a:t>FB</a:t>
            </a:r>
            <a:r>
              <a:rPr lang="zh-CN" altLang="en-US" sz="1200" b="0" i="0" kern="1200">
                <a:solidFill>
                  <a:schemeClr val="tx1"/>
                </a:solidFill>
                <a:effectLst/>
                <a:latin typeface="+mn-lt"/>
                <a:ea typeface="+mn-ea"/>
                <a:cs typeface="+mn-cs"/>
              </a:rPr>
              <a:t>不开始运动（管理</a:t>
            </a:r>
            <a:r>
              <a:rPr lang="en-US" altLang="zh-CN" sz="1200" b="0" i="0" kern="1200">
                <a:solidFill>
                  <a:schemeClr val="tx1"/>
                </a:solidFill>
                <a:effectLst/>
                <a:latin typeface="+mn-lt"/>
                <a:ea typeface="+mn-ea"/>
                <a:cs typeface="+mn-cs"/>
              </a:rPr>
              <a:t>FB</a:t>
            </a:r>
            <a:r>
              <a:rPr lang="zh-CN" altLang="en-US" sz="1200" b="0" i="0" kern="1200">
                <a:solidFill>
                  <a:schemeClr val="tx1"/>
                </a:solidFill>
                <a:effectLst/>
                <a:latin typeface="+mn-lt"/>
                <a:ea typeface="+mn-ea"/>
                <a:cs typeface="+mn-cs"/>
              </a:rPr>
              <a:t>）。</a:t>
            </a:r>
          </a:p>
          <a:p>
            <a:endParaRPr lang="zh-CN" altLang="en-US" dirty="0"/>
          </a:p>
        </p:txBody>
      </p:sp>
      <p:sp>
        <p:nvSpPr>
          <p:cNvPr id="4" name="灯片编号占位符 3"/>
          <p:cNvSpPr>
            <a:spLocks noGrp="1"/>
          </p:cNvSpPr>
          <p:nvPr>
            <p:ph type="sldNum" sz="quarter" idx="5"/>
          </p:nvPr>
        </p:nvSpPr>
        <p:spPr/>
        <p:txBody>
          <a:bodyPr/>
          <a:lstStyle/>
          <a:p>
            <a:fld id="{EA1FC4BA-3249-4F2A-9FBE-A30F62DC6E41}" type="slidenum">
              <a:rPr lang="zh-CN" altLang="en-US" smtClean="0"/>
              <a:t>20</a:t>
            </a:fld>
            <a:endParaRPr lang="zh-CN" altLang="en-US"/>
          </a:p>
        </p:txBody>
      </p:sp>
    </p:spTree>
    <p:extLst>
      <p:ext uri="{BB962C8B-B14F-4D97-AF65-F5344CB8AC3E}">
        <p14:creationId xmlns:p14="http://schemas.microsoft.com/office/powerpoint/2010/main" val="195586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a:solidFill>
                  <a:schemeClr val="tx1"/>
                </a:solidFill>
                <a:effectLst/>
                <a:latin typeface="+mn-lt"/>
                <a:ea typeface="+mn-ea"/>
                <a:cs typeface="+mn-cs"/>
              </a:rPr>
              <a:t>该功能块根据给定的组标识符获取轴参考，以读取轴组的当前配置。这是管理性</a:t>
            </a:r>
            <a:r>
              <a:rPr lang="en-US" altLang="zh-CN" sz="1200" b="0" i="0" kern="1200">
                <a:solidFill>
                  <a:schemeClr val="tx1"/>
                </a:solidFill>
                <a:effectLst/>
                <a:latin typeface="+mn-lt"/>
                <a:ea typeface="+mn-ea"/>
                <a:cs typeface="+mn-cs"/>
              </a:rPr>
              <a:t>FB</a:t>
            </a:r>
            <a:r>
              <a:rPr lang="zh-CN" altLang="en-US" sz="1200" b="0" i="0" kern="1200">
                <a:solidFill>
                  <a:schemeClr val="tx1"/>
                </a:solidFill>
                <a:effectLst/>
                <a:latin typeface="+mn-lt"/>
                <a:ea typeface="+mn-ea"/>
                <a:cs typeface="+mn-cs"/>
              </a:rPr>
              <a:t>，因为不会产生运动。</a:t>
            </a:r>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21</a:t>
            </a:fld>
            <a:endParaRPr lang="zh-CN" altLang="en-US"/>
          </a:p>
        </p:txBody>
      </p:sp>
    </p:spTree>
    <p:extLst>
      <p:ext uri="{BB962C8B-B14F-4D97-AF65-F5344CB8AC3E}">
        <p14:creationId xmlns:p14="http://schemas.microsoft.com/office/powerpoint/2010/main" val="1964852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a:solidFill>
                  <a:schemeClr val="tx1"/>
                </a:solidFill>
                <a:effectLst/>
                <a:latin typeface="+mn-lt"/>
                <a:ea typeface="+mn-ea"/>
                <a:cs typeface="+mn-cs"/>
              </a:rPr>
              <a:t>CoordSystem</a:t>
            </a:r>
            <a:r>
              <a:rPr lang="zh-CN" altLang="en-US" sz="1200" b="0" i="0" kern="1200" dirty="0">
                <a:solidFill>
                  <a:schemeClr val="tx1"/>
                </a:solidFill>
                <a:effectLst/>
                <a:latin typeface="+mn-lt"/>
                <a:ea typeface="+mn-ea"/>
                <a:cs typeface="+mn-cs"/>
              </a:rPr>
              <a:t>：参考坐标系</a:t>
            </a:r>
            <a:r>
              <a:rPr lang="en-US" altLang="zh-CN" sz="1200" b="0" i="0" kern="1200" dirty="0">
                <a:solidFill>
                  <a:schemeClr val="tx1"/>
                </a:solidFill>
                <a:effectLst/>
                <a:latin typeface="+mn-lt"/>
                <a:ea typeface="+mn-ea"/>
                <a:cs typeface="+mn-cs"/>
              </a:rPr>
              <a:t>(ACS</a:t>
            </a:r>
            <a:r>
              <a:rPr lang="en-US" altLang="zh-CN" sz="1200" b="0" i="0" kern="1200">
                <a:solidFill>
                  <a:schemeClr val="tx1"/>
                </a:solidFill>
                <a:effectLst/>
                <a:latin typeface="+mn-lt"/>
                <a:ea typeface="+mn-ea"/>
                <a:cs typeface="+mn-cs"/>
              </a:rPr>
              <a:t>, MCS</a:t>
            </a:r>
            <a:r>
              <a:rPr lang="en-US" altLang="zh-CN" sz="1200" b="0" i="0" kern="1200" dirty="0">
                <a:solidFill>
                  <a:schemeClr val="tx1"/>
                </a:solidFill>
                <a:effectLst/>
                <a:latin typeface="+mn-lt"/>
                <a:ea typeface="+mn-ea"/>
                <a:cs typeface="+mn-cs"/>
              </a:rPr>
              <a:t>, </a:t>
            </a:r>
            <a:r>
              <a:rPr lang="en-US" altLang="zh-CN" sz="1200" b="0" i="0" kern="1200">
                <a:solidFill>
                  <a:schemeClr val="tx1"/>
                </a:solidFill>
                <a:effectLst/>
                <a:latin typeface="+mn-lt"/>
                <a:ea typeface="+mn-ea"/>
                <a:cs typeface="+mn-cs"/>
              </a:rPr>
              <a:t>PCS)</a:t>
            </a:r>
          </a:p>
          <a:p>
            <a:endParaRPr lang="en-US" altLang="zh-CN" sz="1200" b="0" i="0" kern="120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EA1FC4BA-3249-4F2A-9FBE-A30F62DC6E41}" type="slidenum">
              <a:rPr lang="zh-CN" altLang="en-US" smtClean="0"/>
              <a:t>22</a:t>
            </a:fld>
            <a:endParaRPr lang="zh-CN" altLang="en-US"/>
          </a:p>
        </p:txBody>
      </p:sp>
    </p:spTree>
    <p:extLst>
      <p:ext uri="{BB962C8B-B14F-4D97-AF65-F5344CB8AC3E}">
        <p14:creationId xmlns:p14="http://schemas.microsoft.com/office/powerpoint/2010/main" val="3421352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a:solidFill>
                  <a:schemeClr val="tx1"/>
                </a:solidFill>
                <a:effectLst/>
                <a:latin typeface="+mn-lt"/>
                <a:ea typeface="+mn-ea"/>
                <a:cs typeface="+mn-cs"/>
              </a:rPr>
              <a:t>MC_MoveDirectAbsolute</a:t>
            </a:r>
          </a:p>
          <a:p>
            <a:r>
              <a:rPr lang="zh-CN" altLang="en-US" sz="1200" b="0" i="0" kern="1200">
                <a:solidFill>
                  <a:schemeClr val="tx1"/>
                </a:solidFill>
                <a:effectLst/>
                <a:latin typeface="+mn-lt"/>
                <a:ea typeface="+mn-ea"/>
                <a:cs typeface="+mn-cs"/>
              </a:rPr>
              <a:t>该功能块命令轴组线性移动到指定坐标系中的绝对位置。</a:t>
            </a:r>
            <a:endParaRPr lang="en-US" altLang="zh-CN" sz="1200" b="0" i="0" kern="1200">
              <a:solidFill>
                <a:schemeClr val="tx1"/>
              </a:solidFill>
              <a:effectLst/>
              <a:latin typeface="+mn-lt"/>
              <a:ea typeface="+mn-ea"/>
              <a:cs typeface="+mn-cs"/>
            </a:endParaRPr>
          </a:p>
          <a:p>
            <a:endParaRPr lang="en-US" altLang="zh-CN" sz="1200" b="0" i="0" kern="1200">
              <a:solidFill>
                <a:schemeClr val="tx1"/>
              </a:solidFill>
              <a:effectLst/>
              <a:latin typeface="+mn-lt"/>
              <a:ea typeface="+mn-ea"/>
              <a:cs typeface="+mn-cs"/>
            </a:endParaRPr>
          </a:p>
          <a:p>
            <a:r>
              <a:rPr lang="zh-CN" altLang="en-US" sz="1200" b="0" i="0" kern="1200">
                <a:solidFill>
                  <a:schemeClr val="tx1"/>
                </a:solidFill>
                <a:effectLst/>
                <a:latin typeface="+mn-lt"/>
                <a:ea typeface="+mn-ea"/>
                <a:cs typeface="+mn-cs"/>
              </a:rPr>
              <a:t>该功能块命令受控的运动停止并将轴组转换为状态</a:t>
            </a:r>
            <a:r>
              <a:rPr lang="en-US" altLang="zh-CN" sz="1200" b="0" i="0" kern="1200">
                <a:solidFill>
                  <a:schemeClr val="tx1"/>
                </a:solidFill>
                <a:effectLst/>
                <a:latin typeface="+mn-lt"/>
                <a:ea typeface="+mn-ea"/>
                <a:cs typeface="+mn-cs"/>
              </a:rPr>
              <a:t>GroupStopping</a:t>
            </a:r>
            <a:r>
              <a:rPr lang="zh-CN" altLang="en-US" sz="1200" b="0" i="0" kern="1200">
                <a:solidFill>
                  <a:schemeClr val="tx1"/>
                </a:solidFill>
                <a:effectLst/>
                <a:latin typeface="+mn-lt"/>
                <a:ea typeface="+mn-ea"/>
                <a:cs typeface="+mn-cs"/>
              </a:rPr>
              <a:t>。</a:t>
            </a:r>
            <a:endParaRPr lang="en-US" altLang="zh-CN" sz="1200" b="0" i="0" kern="1200">
              <a:solidFill>
                <a:schemeClr val="tx1"/>
              </a:solidFill>
              <a:effectLst/>
              <a:latin typeface="+mn-lt"/>
              <a:ea typeface="+mn-ea"/>
              <a:cs typeface="+mn-cs"/>
            </a:endParaRPr>
          </a:p>
          <a:p>
            <a:endParaRPr lang="zh-CN" altLang="en-US" sz="1200" b="0" i="0" kern="1200">
              <a:solidFill>
                <a:schemeClr val="tx1"/>
              </a:solidFill>
              <a:effectLst/>
              <a:latin typeface="+mn-lt"/>
              <a:ea typeface="+mn-ea"/>
              <a:cs typeface="+mn-cs"/>
            </a:endParaRPr>
          </a:p>
          <a:p>
            <a:r>
              <a:rPr lang="zh-CN" altLang="en-US" sz="1200" b="0" i="0" kern="1200">
                <a:solidFill>
                  <a:schemeClr val="tx1"/>
                </a:solidFill>
                <a:effectLst/>
                <a:latin typeface="+mn-lt"/>
                <a:ea typeface="+mn-ea"/>
                <a:cs typeface="+mn-cs"/>
              </a:rPr>
              <a:t>它会中止任何其他运动命令。当轴组处于</a:t>
            </a:r>
            <a:r>
              <a:rPr lang="en-US" altLang="zh-CN" sz="1200" b="0" i="0" kern="1200">
                <a:solidFill>
                  <a:schemeClr val="tx1"/>
                </a:solidFill>
                <a:effectLst/>
                <a:latin typeface="+mn-lt"/>
                <a:ea typeface="+mn-ea"/>
                <a:cs typeface="+mn-cs"/>
              </a:rPr>
              <a:t>GroupStopping</a:t>
            </a:r>
            <a:r>
              <a:rPr lang="zh-CN" altLang="en-US" sz="1200" b="0" i="0" kern="1200">
                <a:solidFill>
                  <a:schemeClr val="tx1"/>
                </a:solidFill>
                <a:effectLst/>
                <a:latin typeface="+mn-lt"/>
                <a:ea typeface="+mn-ea"/>
                <a:cs typeface="+mn-cs"/>
              </a:rPr>
              <a:t>状态时，没有其他</a:t>
            </a:r>
            <a:r>
              <a:rPr lang="en-US" altLang="zh-CN" sz="1200" b="0" i="0" kern="1200">
                <a:solidFill>
                  <a:schemeClr val="tx1"/>
                </a:solidFill>
                <a:effectLst/>
                <a:latin typeface="+mn-lt"/>
                <a:ea typeface="+mn-ea"/>
                <a:cs typeface="+mn-cs"/>
              </a:rPr>
              <a:t>FB</a:t>
            </a:r>
            <a:r>
              <a:rPr lang="zh-CN" altLang="en-US" sz="1200" b="0" i="0" kern="1200">
                <a:solidFill>
                  <a:schemeClr val="tx1"/>
                </a:solidFill>
                <a:effectLst/>
                <a:latin typeface="+mn-lt"/>
                <a:ea typeface="+mn-ea"/>
                <a:cs typeface="+mn-cs"/>
              </a:rPr>
              <a:t>可以在同一轴组上执行任何运动。轴组停止后，</a:t>
            </a:r>
            <a:r>
              <a:rPr lang="en-US" altLang="zh-CN" sz="1200" b="0" i="0" kern="1200">
                <a:solidFill>
                  <a:schemeClr val="tx1"/>
                </a:solidFill>
                <a:effectLst/>
                <a:latin typeface="+mn-lt"/>
                <a:ea typeface="+mn-ea"/>
                <a:cs typeface="+mn-cs"/>
              </a:rPr>
              <a:t>Done</a:t>
            </a:r>
            <a:r>
              <a:rPr lang="zh-CN" altLang="en-US" sz="1200" b="0" i="0" kern="1200">
                <a:solidFill>
                  <a:schemeClr val="tx1"/>
                </a:solidFill>
                <a:effectLst/>
                <a:latin typeface="+mn-lt"/>
                <a:ea typeface="+mn-ea"/>
                <a:cs typeface="+mn-cs"/>
              </a:rPr>
              <a:t>输出</a:t>
            </a:r>
            <a:r>
              <a:rPr lang="en-US" altLang="zh-CN" sz="1200" b="0" i="0" kern="1200">
                <a:solidFill>
                  <a:schemeClr val="tx1"/>
                </a:solidFill>
                <a:effectLst/>
                <a:latin typeface="+mn-lt"/>
                <a:ea typeface="+mn-ea"/>
                <a:cs typeface="+mn-cs"/>
              </a:rPr>
              <a:t>TRUE</a:t>
            </a:r>
            <a:r>
              <a:rPr lang="zh-CN" altLang="en-US" sz="1200" b="0" i="0" kern="1200">
                <a:solidFill>
                  <a:schemeClr val="tx1"/>
                </a:solidFill>
                <a:effectLst/>
                <a:latin typeface="+mn-lt"/>
                <a:ea typeface="+mn-ea"/>
                <a:cs typeface="+mn-cs"/>
              </a:rPr>
              <a:t>立即设置为</a:t>
            </a:r>
            <a:r>
              <a:rPr lang="en-US" altLang="zh-CN" sz="1200" b="0" i="0" kern="1200">
                <a:solidFill>
                  <a:schemeClr val="tx1"/>
                </a:solidFill>
                <a:effectLst/>
                <a:latin typeface="+mn-lt"/>
                <a:ea typeface="+mn-ea"/>
                <a:cs typeface="+mn-cs"/>
              </a:rPr>
              <a:t>standstill</a:t>
            </a:r>
            <a:r>
              <a:rPr lang="zh-CN" altLang="en-US" sz="1200" b="0" i="0" kern="1200">
                <a:solidFill>
                  <a:schemeClr val="tx1"/>
                </a:solidFill>
                <a:effectLst/>
                <a:latin typeface="+mn-lt"/>
                <a:ea typeface="+mn-ea"/>
                <a:cs typeface="+mn-cs"/>
              </a:rPr>
              <a:t>。轴组保持在状态</a:t>
            </a:r>
            <a:r>
              <a:rPr lang="en-US" altLang="zh-CN" sz="1200" b="0" i="0" kern="1200">
                <a:solidFill>
                  <a:schemeClr val="tx1"/>
                </a:solidFill>
                <a:effectLst/>
                <a:latin typeface="+mn-lt"/>
                <a:ea typeface="+mn-ea"/>
                <a:cs typeface="+mn-cs"/>
              </a:rPr>
              <a:t>GroupStopping</a:t>
            </a:r>
            <a:r>
              <a:rPr lang="zh-CN" altLang="en-US" sz="1200" b="0" i="0" kern="1200">
                <a:solidFill>
                  <a:schemeClr val="tx1"/>
                </a:solidFill>
                <a:effectLst/>
                <a:latin typeface="+mn-lt"/>
                <a:ea typeface="+mn-ea"/>
                <a:cs typeface="+mn-cs"/>
              </a:rPr>
              <a:t>只要 </a:t>
            </a:r>
            <a:r>
              <a:rPr lang="en-US" altLang="zh-CN" sz="1200" b="0" i="0" kern="1200">
                <a:solidFill>
                  <a:schemeClr val="tx1"/>
                </a:solidFill>
                <a:effectLst/>
                <a:latin typeface="+mn-lt"/>
                <a:ea typeface="+mn-ea"/>
                <a:cs typeface="+mn-cs"/>
              </a:rPr>
              <a:t>Execute</a:t>
            </a:r>
            <a:r>
              <a:rPr lang="zh-CN" altLang="en-US" sz="1200" b="0" i="0" kern="1200">
                <a:solidFill>
                  <a:schemeClr val="tx1"/>
                </a:solidFill>
                <a:effectLst/>
                <a:latin typeface="+mn-lt"/>
                <a:ea typeface="+mn-ea"/>
                <a:cs typeface="+mn-cs"/>
              </a:rPr>
              <a:t>是静止</a:t>
            </a:r>
            <a:r>
              <a:rPr lang="en-US" altLang="zh-CN" sz="1200" b="0" i="0" kern="1200">
                <a:solidFill>
                  <a:schemeClr val="tx1"/>
                </a:solidFill>
                <a:effectLst/>
                <a:latin typeface="+mn-lt"/>
                <a:ea typeface="+mn-ea"/>
                <a:cs typeface="+mn-cs"/>
              </a:rPr>
              <a:t>TRUE</a:t>
            </a:r>
            <a:r>
              <a:rPr lang="zh-CN" altLang="en-US" sz="1200" b="0" i="0" kern="1200">
                <a:solidFill>
                  <a:schemeClr val="tx1"/>
                </a:solidFill>
                <a:effectLst/>
                <a:latin typeface="+mn-lt"/>
                <a:ea typeface="+mn-ea"/>
                <a:cs typeface="+mn-cs"/>
              </a:rPr>
              <a:t>或轴是尚未在静止状态。一旦</a:t>
            </a:r>
            <a:r>
              <a:rPr lang="en-US" altLang="zh-CN" sz="1200" b="0" i="0" kern="1200">
                <a:solidFill>
                  <a:schemeClr val="tx1"/>
                </a:solidFill>
                <a:effectLst/>
                <a:latin typeface="+mn-lt"/>
                <a:ea typeface="+mn-ea"/>
                <a:cs typeface="+mn-cs"/>
              </a:rPr>
              <a:t>Done</a:t>
            </a:r>
            <a:r>
              <a:rPr lang="zh-CN" altLang="en-US" sz="1200" b="0" i="0" kern="1200">
                <a:solidFill>
                  <a:schemeClr val="tx1"/>
                </a:solidFill>
                <a:effectLst/>
                <a:latin typeface="+mn-lt"/>
                <a:ea typeface="+mn-ea"/>
                <a:cs typeface="+mn-cs"/>
              </a:rPr>
              <a:t>被设置，</a:t>
            </a:r>
            <a:r>
              <a:rPr lang="en-US" altLang="zh-CN" sz="1200" b="0" i="0" kern="1200">
                <a:solidFill>
                  <a:schemeClr val="tx1"/>
                </a:solidFill>
                <a:effectLst/>
                <a:latin typeface="+mn-lt"/>
                <a:ea typeface="+mn-ea"/>
                <a:cs typeface="+mn-cs"/>
              </a:rPr>
              <a:t>Execute</a:t>
            </a:r>
            <a:r>
              <a:rPr lang="zh-CN" altLang="en-US" sz="1200" b="0" i="0" kern="1200">
                <a:solidFill>
                  <a:schemeClr val="tx1"/>
                </a:solidFill>
                <a:effectLst/>
                <a:latin typeface="+mn-lt"/>
                <a:ea typeface="+mn-ea"/>
                <a:cs typeface="+mn-cs"/>
              </a:rPr>
              <a:t>是</a:t>
            </a:r>
            <a:r>
              <a:rPr lang="en-US" altLang="zh-CN" sz="1200" b="0" i="0" kern="1200">
                <a:solidFill>
                  <a:schemeClr val="tx1"/>
                </a:solidFill>
                <a:effectLst/>
                <a:latin typeface="+mn-lt"/>
                <a:ea typeface="+mn-ea"/>
                <a:cs typeface="+mn-cs"/>
              </a:rPr>
              <a:t>FALSE</a:t>
            </a:r>
            <a:r>
              <a:rPr lang="zh-CN" altLang="en-US" sz="1200" b="0" i="0" kern="1200">
                <a:solidFill>
                  <a:schemeClr val="tx1"/>
                </a:solidFill>
                <a:effectLst/>
                <a:latin typeface="+mn-lt"/>
                <a:ea typeface="+mn-ea"/>
                <a:cs typeface="+mn-cs"/>
              </a:rPr>
              <a:t>，轴组进入状态</a:t>
            </a:r>
            <a:r>
              <a:rPr lang="en-US" altLang="zh-CN" sz="1200" b="0" i="0" kern="1200">
                <a:solidFill>
                  <a:schemeClr val="tx1"/>
                </a:solidFill>
                <a:effectLst/>
                <a:latin typeface="+mn-lt"/>
                <a:ea typeface="+mn-ea"/>
                <a:cs typeface="+mn-cs"/>
              </a:rPr>
              <a:t>GroupStandBy</a:t>
            </a:r>
            <a:r>
              <a:rPr lang="zh-CN" altLang="en-US" sz="1200" b="0" i="0" kern="1200">
                <a:solidFill>
                  <a:schemeClr val="tx1"/>
                </a:solidFill>
                <a:effectLst/>
                <a:latin typeface="+mn-lt"/>
                <a:ea typeface="+mn-ea"/>
                <a:cs typeface="+mn-cs"/>
              </a:rPr>
              <a:t>。该命令只能由终止 </a:t>
            </a:r>
            <a:r>
              <a:rPr lang="en-US" altLang="zh-CN" sz="1200" b="0" i="0" kern="1200">
                <a:solidFill>
                  <a:schemeClr val="tx1"/>
                </a:solidFill>
                <a:effectLst/>
                <a:latin typeface="+mn-lt"/>
                <a:ea typeface="+mn-ea"/>
                <a:cs typeface="+mn-cs"/>
              </a:rPr>
              <a:t>MC_Power</a:t>
            </a:r>
            <a:r>
              <a:rPr lang="zh-CN" altLang="en-US" sz="1200" b="0" i="0" kern="1200">
                <a:solidFill>
                  <a:schemeClr val="tx1"/>
                </a:solidFill>
                <a:effectLst/>
                <a:latin typeface="+mn-lt"/>
                <a:ea typeface="+mn-ea"/>
                <a:cs typeface="+mn-cs"/>
              </a:rPr>
              <a:t>。</a:t>
            </a:r>
          </a:p>
          <a:p>
            <a:r>
              <a:rPr lang="zh-CN" altLang="en-US" sz="1200" b="1" i="0" kern="1200">
                <a:solidFill>
                  <a:schemeClr val="tx1"/>
                </a:solidFill>
                <a:effectLst/>
                <a:latin typeface="+mn-lt"/>
                <a:ea typeface="+mn-ea"/>
                <a:cs typeface="+mn-cs"/>
              </a:rPr>
              <a:t>危险</a:t>
            </a:r>
          </a:p>
          <a:p>
            <a:r>
              <a:rPr lang="zh-CN" altLang="en-US" sz="1200" b="0" i="0" kern="1200">
                <a:solidFill>
                  <a:schemeClr val="tx1"/>
                </a:solidFill>
                <a:effectLst/>
                <a:latin typeface="+mn-lt"/>
                <a:ea typeface="+mn-ea"/>
                <a:cs typeface="+mn-cs"/>
              </a:rPr>
              <a:t>如果减速和冲击的有效极限太低，则可能会超过一个或多个轴的最大速度。减速和加加速度的有效限制由输入决定</a:t>
            </a:r>
            <a:r>
              <a:rPr lang="en-US" altLang="zh-CN" sz="1200" b="0" i="0" kern="1200">
                <a:solidFill>
                  <a:schemeClr val="tx1"/>
                </a:solidFill>
                <a:effectLst/>
                <a:latin typeface="+mn-lt"/>
                <a:ea typeface="+mn-ea"/>
                <a:cs typeface="+mn-cs"/>
              </a:rPr>
              <a:t>Deceleration</a:t>
            </a:r>
            <a:r>
              <a:rPr lang="zh-CN" altLang="en-US" sz="1200" b="0" i="0" kern="1200">
                <a:solidFill>
                  <a:schemeClr val="tx1"/>
                </a:solidFill>
                <a:effectLst/>
                <a:latin typeface="+mn-lt"/>
                <a:ea typeface="+mn-ea"/>
                <a:cs typeface="+mn-cs"/>
              </a:rPr>
              <a:t>，</a:t>
            </a:r>
            <a:r>
              <a:rPr lang="en-US" altLang="zh-CN" sz="1200" b="0" i="0" kern="1200">
                <a:solidFill>
                  <a:schemeClr val="tx1"/>
                </a:solidFill>
                <a:effectLst/>
                <a:latin typeface="+mn-lt"/>
                <a:ea typeface="+mn-ea"/>
                <a:cs typeface="+mn-cs"/>
              </a:rPr>
              <a:t>Jerk</a:t>
            </a:r>
            <a:r>
              <a:rPr lang="zh-CN" altLang="en-US" sz="1200" b="0" i="0" kern="1200">
                <a:solidFill>
                  <a:schemeClr val="tx1"/>
                </a:solidFill>
                <a:effectLst/>
                <a:latin typeface="+mn-lt"/>
                <a:ea typeface="+mn-ea"/>
                <a:cs typeface="+mn-cs"/>
              </a:rPr>
              <a:t>，</a:t>
            </a:r>
            <a:r>
              <a:rPr lang="en-US" altLang="zh-CN" sz="1200" b="0" i="0" kern="1200">
                <a:solidFill>
                  <a:schemeClr val="tx1"/>
                </a:solidFill>
                <a:effectLst/>
                <a:latin typeface="+mn-lt"/>
                <a:ea typeface="+mn-ea"/>
                <a:cs typeface="+mn-cs"/>
              </a:rPr>
              <a:t>AccFactor</a:t>
            </a:r>
            <a:r>
              <a:rPr lang="zh-CN" altLang="en-US" sz="1200" b="0" i="0" kern="1200">
                <a:solidFill>
                  <a:schemeClr val="tx1"/>
                </a:solidFill>
                <a:effectLst/>
                <a:latin typeface="+mn-lt"/>
                <a:ea typeface="+mn-ea"/>
                <a:cs typeface="+mn-cs"/>
              </a:rPr>
              <a:t>，和</a:t>
            </a:r>
            <a:r>
              <a:rPr lang="en-US" altLang="zh-CN" sz="1200" b="0" i="0" kern="1200">
                <a:solidFill>
                  <a:schemeClr val="tx1"/>
                </a:solidFill>
                <a:effectLst/>
                <a:latin typeface="+mn-lt"/>
                <a:ea typeface="+mn-ea"/>
                <a:cs typeface="+mn-cs"/>
              </a:rPr>
              <a:t>JerkFactor</a:t>
            </a:r>
            <a:r>
              <a:rPr lang="zh-CN" altLang="en-US" sz="1200" b="0" i="0" kern="1200">
                <a:solidFill>
                  <a:schemeClr val="tx1"/>
                </a:solidFill>
                <a:effectLst/>
                <a:latin typeface="+mn-lt"/>
                <a:ea typeface="+mn-ea"/>
                <a:cs typeface="+mn-cs"/>
              </a:rPr>
              <a:t>。</a:t>
            </a:r>
          </a:p>
          <a:p>
            <a:r>
              <a:rPr lang="zh-CN" altLang="en-US" sz="1200" b="0" i="0" kern="1200">
                <a:solidFill>
                  <a:schemeClr val="tx1"/>
                </a:solidFill>
                <a:effectLst/>
                <a:latin typeface="+mn-lt"/>
                <a:ea typeface="+mn-ea"/>
                <a:cs typeface="+mn-cs"/>
              </a:rPr>
              <a:t>为避免不良行为，请确保减速和急动的有效极限至少与停止运动的指令极限一样高。</a:t>
            </a:r>
          </a:p>
          <a:p>
            <a:r>
              <a:rPr lang="zh-CN" altLang="en-US" sz="1200" b="1" i="0" kern="1200">
                <a:solidFill>
                  <a:schemeClr val="tx1"/>
                </a:solidFill>
                <a:effectLst/>
                <a:latin typeface="+mn-lt"/>
                <a:ea typeface="+mn-ea"/>
                <a:cs typeface="+mn-cs"/>
              </a:rPr>
              <a:t>注意</a:t>
            </a:r>
          </a:p>
          <a:p>
            <a:r>
              <a:rPr lang="zh-CN" altLang="en-US" sz="1200" b="0" i="0" kern="1200">
                <a:solidFill>
                  <a:schemeClr val="tx1"/>
                </a:solidFill>
                <a:effectLst/>
                <a:latin typeface="+mn-lt"/>
                <a:ea typeface="+mn-ea"/>
                <a:cs typeface="+mn-cs"/>
              </a:rPr>
              <a:t>与</a:t>
            </a:r>
            <a:r>
              <a:rPr lang="en-US" altLang="zh-CN" sz="1200" b="0" i="0" u="none" strike="noStrike" kern="1200">
                <a:solidFill>
                  <a:schemeClr val="tx1"/>
                </a:solidFill>
                <a:effectLst/>
                <a:latin typeface="+mn-lt"/>
                <a:ea typeface="+mn-ea"/>
                <a:cs typeface="+mn-cs"/>
              </a:rPr>
              <a:t>MC_GroupHalt</a:t>
            </a:r>
            <a:r>
              <a:rPr lang="zh-CN" altLang="en-US" sz="1200" b="0" i="0" u="none" strike="noStrike" kern="1200">
                <a:solidFill>
                  <a:schemeClr val="tx1"/>
                </a:solidFill>
                <a:effectLst/>
                <a:latin typeface="+mn-lt"/>
                <a:ea typeface="+mn-ea"/>
                <a:cs typeface="+mn-cs"/>
              </a:rPr>
              <a:t>相比</a:t>
            </a:r>
            <a:r>
              <a:rPr lang="zh-CN" altLang="en-US" sz="1200" b="0" i="0" kern="1200">
                <a:solidFill>
                  <a:schemeClr val="tx1"/>
                </a:solidFill>
                <a:effectLst/>
                <a:latin typeface="+mn-lt"/>
                <a:ea typeface="+mn-ea"/>
                <a:cs typeface="+mn-cs"/>
              </a:rPr>
              <a:t>，给定的动态限制既不受使用</a:t>
            </a:r>
            <a:r>
              <a:rPr lang="en-US" altLang="zh-CN" sz="1200" b="0" i="0" u="sng" kern="1200">
                <a:solidFill>
                  <a:schemeClr val="tx1"/>
                </a:solidFill>
                <a:effectLst/>
                <a:latin typeface="+mn-lt"/>
                <a:ea typeface="+mn-ea"/>
                <a:cs typeface="+mn-cs"/>
              </a:rPr>
              <a:t>MC_GroupSetOverride</a:t>
            </a:r>
            <a:r>
              <a:rPr lang="zh-CN" altLang="en-US" sz="1200" b="0" i="0" kern="1200">
                <a:solidFill>
                  <a:schemeClr val="tx1"/>
                </a:solidFill>
                <a:effectLst/>
                <a:latin typeface="+mn-lt"/>
                <a:ea typeface="+mn-ea"/>
                <a:cs typeface="+mn-cs"/>
              </a:rPr>
              <a:t>的覆盖设置的影响，也不受使用</a:t>
            </a:r>
            <a:r>
              <a:rPr lang="en-US" altLang="zh-CN" sz="1200" b="0" i="0" u="none" strike="noStrike" kern="1200">
                <a:solidFill>
                  <a:schemeClr val="tx1"/>
                </a:solidFill>
                <a:effectLst/>
                <a:latin typeface="+mn-lt"/>
                <a:ea typeface="+mn-ea"/>
                <a:cs typeface="+mn-cs"/>
              </a:rPr>
              <a:t>SMC_GroupSetAncillaryPathLimits</a:t>
            </a:r>
            <a:r>
              <a:rPr lang="zh-CN" altLang="en-US" sz="1200" b="0" i="0" kern="1200">
                <a:solidFill>
                  <a:schemeClr val="tx1"/>
                </a:solidFill>
                <a:effectLst/>
                <a:latin typeface="+mn-lt"/>
                <a:ea typeface="+mn-ea"/>
                <a:cs typeface="+mn-cs"/>
              </a:rPr>
              <a:t>和</a:t>
            </a:r>
            <a:r>
              <a:rPr lang="en-US" altLang="zh-CN" sz="1200" b="0" i="0" u="none" strike="noStrike" kern="1200">
                <a:solidFill>
                  <a:schemeClr val="tx1"/>
                </a:solidFill>
                <a:effectLst/>
                <a:latin typeface="+mn-lt"/>
                <a:ea typeface="+mn-ea"/>
                <a:cs typeface="+mn-cs"/>
              </a:rPr>
              <a:t>SMC_GroupSetAncillaryAxisLimits</a:t>
            </a:r>
            <a:r>
              <a:rPr lang="zh-CN" altLang="en-US" sz="1200" b="0" i="0" kern="1200">
                <a:solidFill>
                  <a:schemeClr val="tx1"/>
                </a:solidFill>
                <a:effectLst/>
                <a:latin typeface="+mn-lt"/>
                <a:ea typeface="+mn-ea"/>
                <a:cs typeface="+mn-cs"/>
              </a:rPr>
              <a:t>设置的辅助限制的</a:t>
            </a:r>
            <a:r>
              <a:rPr lang="zh-CN" altLang="en-US" sz="1200" b="0" i="0" u="none" strike="noStrike" kern="1200">
                <a:solidFill>
                  <a:schemeClr val="tx1"/>
                </a:solidFill>
                <a:effectLst/>
                <a:latin typeface="+mn-lt"/>
                <a:ea typeface="+mn-ea"/>
                <a:cs typeface="+mn-cs"/>
              </a:rPr>
              <a:t>影响</a:t>
            </a:r>
            <a:r>
              <a:rPr lang="zh-CN" altLang="en-US" sz="1200" b="0" i="0" kern="1200">
                <a:solidFill>
                  <a:schemeClr val="tx1"/>
                </a:solidFill>
                <a:effectLst/>
                <a:latin typeface="+mn-lt"/>
                <a:ea typeface="+mn-ea"/>
                <a:cs typeface="+mn-cs"/>
              </a:rPr>
              <a:t>。</a:t>
            </a:r>
          </a:p>
          <a:p>
            <a:r>
              <a:rPr lang="zh-CN" altLang="en-US" sz="1200" b="0" i="0" kern="1200">
                <a:solidFill>
                  <a:schemeClr val="tx1"/>
                </a:solidFill>
                <a:effectLst/>
                <a:latin typeface="+mn-lt"/>
                <a:ea typeface="+mn-ea"/>
                <a:cs typeface="+mn-cs"/>
              </a:rPr>
              <a:t>对于停止点对点运动：每个轴的速度</a:t>
            </a:r>
            <a:r>
              <a:rPr lang="en-US" altLang="zh-CN" sz="1200" b="0" i="0" kern="120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加速度</a:t>
            </a:r>
            <a:r>
              <a:rPr lang="en-US" altLang="zh-CN" sz="1200" b="0" i="0" kern="120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减速度</a:t>
            </a:r>
            <a:r>
              <a:rPr lang="en-US" altLang="zh-CN" sz="1200" b="0" i="0" kern="120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加加速度是每个轴的属性，在此功能块中未指定。另请参阅输入</a:t>
            </a:r>
            <a:r>
              <a:rPr lang="en-US" altLang="zh-CN" sz="1200" b="0" i="0" kern="1200">
                <a:solidFill>
                  <a:schemeClr val="tx1"/>
                </a:solidFill>
                <a:effectLst/>
                <a:latin typeface="+mn-lt"/>
                <a:ea typeface="+mn-ea"/>
                <a:cs typeface="+mn-cs"/>
              </a:rPr>
              <a:t>AccFactor</a:t>
            </a:r>
            <a:r>
              <a:rPr lang="zh-CN" altLang="en-US" sz="1200" b="0" i="0" kern="1200">
                <a:solidFill>
                  <a:schemeClr val="tx1"/>
                </a:solidFill>
                <a:effectLst/>
                <a:latin typeface="+mn-lt"/>
                <a:ea typeface="+mn-ea"/>
                <a:cs typeface="+mn-cs"/>
              </a:rPr>
              <a:t>和</a:t>
            </a:r>
            <a:r>
              <a:rPr lang="en-US" altLang="zh-CN" sz="1200" b="0" i="0" kern="1200">
                <a:solidFill>
                  <a:schemeClr val="tx1"/>
                </a:solidFill>
                <a:effectLst/>
                <a:latin typeface="+mn-lt"/>
                <a:ea typeface="+mn-ea"/>
                <a:cs typeface="+mn-cs"/>
              </a:rPr>
              <a:t>JerkFactor</a:t>
            </a:r>
            <a:r>
              <a:rPr lang="zh-CN" altLang="en-US" sz="1200" b="0" i="0" kern="1200">
                <a:solidFill>
                  <a:schemeClr val="tx1"/>
                </a:solidFill>
                <a:effectLst/>
                <a:latin typeface="+mn-lt"/>
                <a:ea typeface="+mn-ea"/>
                <a:cs typeface="+mn-cs"/>
              </a:rPr>
              <a:t>。</a:t>
            </a:r>
          </a:p>
          <a:p>
            <a:r>
              <a:rPr lang="en-US" altLang="zh-CN" sz="1200" b="0" i="0" kern="1200">
                <a:solidFill>
                  <a:schemeClr val="tx1"/>
                </a:solidFill>
                <a:effectLst/>
                <a:latin typeface="+mn-lt"/>
                <a:ea typeface="+mn-ea"/>
                <a:cs typeface="+mn-cs"/>
              </a:rPr>
              <a:t>FB </a:t>
            </a:r>
            <a:r>
              <a:rPr lang="en-US" altLang="zh-CN" sz="1200" b="0" i="0" u="none" strike="noStrike" kern="1200">
                <a:solidFill>
                  <a:schemeClr val="tx1"/>
                </a:solidFill>
                <a:effectLst/>
                <a:latin typeface="+mn-lt"/>
                <a:ea typeface="+mn-ea"/>
                <a:cs typeface="+mn-cs"/>
              </a:rPr>
              <a:t>SMC_GroupSaveContinueData</a:t>
            </a:r>
            <a:r>
              <a:rPr lang="zh-CN" altLang="en-US" sz="1200" b="0" i="0" kern="1200">
                <a:solidFill>
                  <a:schemeClr val="tx1"/>
                </a:solidFill>
                <a:effectLst/>
                <a:latin typeface="+mn-lt"/>
                <a:ea typeface="+mn-ea"/>
                <a:cs typeface="+mn-cs"/>
              </a:rPr>
              <a:t>可用于保存当前位置，状态和所有命令的移动，以便从命令</a:t>
            </a:r>
            <a:r>
              <a:rPr lang="en-US" altLang="zh-CN" sz="1200" b="0" i="0" u="none" strike="noStrike" kern="1200">
                <a:solidFill>
                  <a:schemeClr val="tx1"/>
                </a:solidFill>
                <a:effectLst/>
                <a:latin typeface="+mn-lt"/>
                <a:ea typeface="+mn-ea"/>
                <a:cs typeface="+mn-cs"/>
                <a:hlinkClick r:id="rId3"/>
              </a:rPr>
              <a:t>MC_GroupStop</a:t>
            </a:r>
            <a:r>
              <a:rPr lang="zh-CN" altLang="en-US" sz="1200" b="0" i="0" kern="1200">
                <a:solidFill>
                  <a:schemeClr val="tx1"/>
                </a:solidFill>
                <a:effectLst/>
                <a:latin typeface="+mn-lt"/>
                <a:ea typeface="+mn-ea"/>
                <a:cs typeface="+mn-cs"/>
              </a:rPr>
              <a:t>的位置继续。请确保调用</a:t>
            </a:r>
            <a:r>
              <a:rPr lang="en-US" altLang="zh-CN" sz="1200" b="0" i="0" u="none" strike="noStrike" kern="1200">
                <a:solidFill>
                  <a:schemeClr val="tx1"/>
                </a:solidFill>
                <a:effectLst/>
                <a:latin typeface="+mn-lt"/>
                <a:ea typeface="+mn-ea"/>
                <a:cs typeface="+mn-cs"/>
              </a:rPr>
              <a:t>SMC_GroupSaveContinueData</a:t>
            </a:r>
            <a:r>
              <a:rPr lang="zh-CN" altLang="en-US" sz="1200" b="0" i="0" kern="1200">
                <a:solidFill>
                  <a:schemeClr val="tx1"/>
                </a:solidFill>
                <a:effectLst/>
                <a:latin typeface="+mn-lt"/>
                <a:ea typeface="+mn-ea"/>
                <a:cs typeface="+mn-cs"/>
              </a:rPr>
              <a:t>在同一周期和之前</a:t>
            </a:r>
            <a:r>
              <a:rPr lang="en-US" altLang="zh-CN" sz="1200" b="0" i="0" u="none" strike="noStrike" kern="1200">
                <a:solidFill>
                  <a:schemeClr val="tx1"/>
                </a:solidFill>
                <a:effectLst/>
                <a:latin typeface="+mn-lt"/>
                <a:ea typeface="+mn-ea"/>
                <a:cs typeface="+mn-cs"/>
                <a:hlinkClick r:id="rId3"/>
              </a:rPr>
              <a:t>MC_GroupStop</a:t>
            </a:r>
            <a:r>
              <a:rPr lang="zh-CN" altLang="en-US" sz="1200" b="0" i="0" kern="1200">
                <a:solidFill>
                  <a:schemeClr val="tx1"/>
                </a:solidFill>
                <a:effectLst/>
                <a:latin typeface="+mn-lt"/>
                <a:ea typeface="+mn-ea"/>
                <a:cs typeface="+mn-cs"/>
              </a:rPr>
              <a:t>。</a:t>
            </a:r>
          </a:p>
          <a:p>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23</a:t>
            </a:fld>
            <a:endParaRPr lang="zh-CN" altLang="en-US"/>
          </a:p>
        </p:txBody>
      </p:sp>
    </p:spTree>
    <p:extLst>
      <p:ext uri="{BB962C8B-B14F-4D97-AF65-F5344CB8AC3E}">
        <p14:creationId xmlns:p14="http://schemas.microsoft.com/office/powerpoint/2010/main" val="2142785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24</a:t>
            </a:fld>
            <a:endParaRPr lang="zh-CN" altLang="en-US"/>
          </a:p>
        </p:txBody>
      </p:sp>
    </p:spTree>
    <p:extLst>
      <p:ext uri="{BB962C8B-B14F-4D97-AF65-F5344CB8AC3E}">
        <p14:creationId xmlns:p14="http://schemas.microsoft.com/office/powerpoint/2010/main" val="3918101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a:solidFill>
                  <a:schemeClr val="tx1"/>
                </a:solidFill>
                <a:effectLst/>
                <a:latin typeface="+mn-lt"/>
                <a:ea typeface="+mn-ea"/>
                <a:cs typeface="+mn-cs"/>
              </a:rPr>
              <a:t>该功能块命令轴组在指定坐标系中线性移动指定的相对距离。</a:t>
            </a:r>
          </a:p>
          <a:p>
            <a:r>
              <a:rPr lang="zh-CN" altLang="en-US" sz="1200" b="1" i="0" kern="1200">
                <a:solidFill>
                  <a:schemeClr val="tx1"/>
                </a:solidFill>
                <a:effectLst/>
                <a:latin typeface="+mn-lt"/>
                <a:ea typeface="+mn-ea"/>
                <a:cs typeface="+mn-cs"/>
              </a:rPr>
              <a:t>注意</a:t>
            </a:r>
          </a:p>
          <a:p>
            <a:r>
              <a:rPr lang="zh-CN" altLang="en-US" sz="1200" b="0" i="0" kern="1200">
                <a:solidFill>
                  <a:schemeClr val="tx1"/>
                </a:solidFill>
                <a:effectLst/>
                <a:latin typeface="+mn-lt"/>
                <a:ea typeface="+mn-ea"/>
                <a:cs typeface="+mn-cs"/>
              </a:rPr>
              <a:t>每个轴的速度</a:t>
            </a:r>
            <a:r>
              <a:rPr lang="en-US" altLang="zh-CN" sz="1200" b="0" i="0" kern="120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加减速</a:t>
            </a:r>
            <a:r>
              <a:rPr lang="en-US" altLang="zh-CN" sz="1200" b="0" i="0" kern="120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急动度是每个轴的属性，在此功能块中未指定。又见输入</a:t>
            </a:r>
            <a:r>
              <a:rPr lang="en-US" altLang="zh-CN" sz="1200" b="0" i="0" kern="1200">
                <a:solidFill>
                  <a:schemeClr val="tx1"/>
                </a:solidFill>
                <a:effectLst/>
                <a:latin typeface="+mn-lt"/>
                <a:ea typeface="+mn-ea"/>
                <a:cs typeface="+mn-cs"/>
              </a:rPr>
              <a:t>VelFactor</a:t>
            </a:r>
            <a:r>
              <a:rPr lang="zh-CN" altLang="en-US" sz="1200" b="0" i="0" kern="1200">
                <a:solidFill>
                  <a:schemeClr val="tx1"/>
                </a:solidFill>
                <a:effectLst/>
                <a:latin typeface="+mn-lt"/>
                <a:ea typeface="+mn-ea"/>
                <a:cs typeface="+mn-cs"/>
              </a:rPr>
              <a:t>，</a:t>
            </a:r>
            <a:r>
              <a:rPr lang="en-US" altLang="zh-CN" sz="1200" b="0" i="0" kern="1200">
                <a:solidFill>
                  <a:schemeClr val="tx1"/>
                </a:solidFill>
                <a:effectLst/>
                <a:latin typeface="+mn-lt"/>
                <a:ea typeface="+mn-ea"/>
                <a:cs typeface="+mn-cs"/>
              </a:rPr>
              <a:t>AccFactor</a:t>
            </a:r>
            <a:r>
              <a:rPr lang="zh-CN" altLang="en-US" sz="1200" b="0" i="0" kern="1200">
                <a:solidFill>
                  <a:schemeClr val="tx1"/>
                </a:solidFill>
                <a:effectLst/>
                <a:latin typeface="+mn-lt"/>
                <a:ea typeface="+mn-ea"/>
                <a:cs typeface="+mn-cs"/>
              </a:rPr>
              <a:t>和</a:t>
            </a:r>
            <a:r>
              <a:rPr lang="en-US" altLang="zh-CN" sz="1200" b="0" i="0" kern="1200">
                <a:solidFill>
                  <a:schemeClr val="tx1"/>
                </a:solidFill>
                <a:effectLst/>
                <a:latin typeface="+mn-lt"/>
                <a:ea typeface="+mn-ea"/>
                <a:cs typeface="+mn-cs"/>
              </a:rPr>
              <a:t>JerkFactor</a:t>
            </a:r>
            <a:r>
              <a:rPr lang="zh-CN" altLang="en-US" sz="1200" b="0" i="0" kern="1200">
                <a:solidFill>
                  <a:schemeClr val="tx1"/>
                </a:solidFill>
                <a:effectLst/>
                <a:latin typeface="+mn-lt"/>
                <a:ea typeface="+mn-ea"/>
                <a:cs typeface="+mn-cs"/>
              </a:rPr>
              <a:t>。</a:t>
            </a:r>
          </a:p>
          <a:p>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25</a:t>
            </a:fld>
            <a:endParaRPr lang="zh-CN" altLang="en-US"/>
          </a:p>
        </p:txBody>
      </p:sp>
    </p:spTree>
    <p:extLst>
      <p:ext uri="{BB962C8B-B14F-4D97-AF65-F5344CB8AC3E}">
        <p14:creationId xmlns:p14="http://schemas.microsoft.com/office/powerpoint/2010/main" val="397502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42DED-C862-4C6D-A566-6175AA1F3DE3}" type="slidenum">
              <a:rPr lang="zh-CN" altLang="en-US" smtClean="0"/>
              <a:t>3</a:t>
            </a:fld>
            <a:endParaRPr lang="zh-CN" altLang="en-US"/>
          </a:p>
        </p:txBody>
      </p:sp>
    </p:spTree>
    <p:extLst>
      <p:ext uri="{BB962C8B-B14F-4D97-AF65-F5344CB8AC3E}">
        <p14:creationId xmlns:p14="http://schemas.microsoft.com/office/powerpoint/2010/main" val="202837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a:solidFill>
                  <a:schemeClr val="tx1"/>
                </a:solidFill>
                <a:effectLst/>
                <a:latin typeface="+mn-lt"/>
                <a:ea typeface="+mn-ea"/>
                <a:cs typeface="+mn-cs"/>
              </a:rPr>
              <a:t>MC_MoveCircularAbsolute</a:t>
            </a:r>
          </a:p>
          <a:p>
            <a:r>
              <a:rPr lang="zh-CN" altLang="en-US" sz="1200" b="0" i="0" kern="1200">
                <a:solidFill>
                  <a:schemeClr val="tx1"/>
                </a:solidFill>
                <a:effectLst/>
                <a:latin typeface="+mn-lt"/>
                <a:ea typeface="+mn-ea"/>
                <a:cs typeface="+mn-cs"/>
              </a:rPr>
              <a:t>该功能块命令轴组圆周运动到指定坐标系中的绝对位置。</a:t>
            </a:r>
          </a:p>
          <a:p>
            <a:r>
              <a:rPr lang="zh-CN" altLang="en-US" sz="1200" b="0" i="0" kern="1200">
                <a:solidFill>
                  <a:schemeClr val="tx1"/>
                </a:solidFill>
                <a:effectLst/>
                <a:latin typeface="+mn-lt"/>
                <a:ea typeface="+mn-ea"/>
                <a:cs typeface="+mn-cs"/>
              </a:rPr>
              <a:t>弧段可以根据输入的值以多种方式描述</a:t>
            </a:r>
            <a:r>
              <a:rPr lang="en-US" altLang="zh-CN" sz="1200" b="0" i="0" kern="1200">
                <a:solidFill>
                  <a:schemeClr val="tx1"/>
                </a:solidFill>
                <a:effectLst/>
                <a:latin typeface="+mn-lt"/>
                <a:ea typeface="+mn-ea"/>
                <a:cs typeface="+mn-cs"/>
              </a:rPr>
              <a:t>CircMode</a:t>
            </a:r>
            <a:r>
              <a:rPr lang="zh-CN" altLang="en-US" sz="1200" b="0" i="0" kern="1200">
                <a:solidFill>
                  <a:schemeClr val="tx1"/>
                </a:solidFill>
                <a:effectLst/>
                <a:latin typeface="+mn-lt"/>
                <a:ea typeface="+mn-ea"/>
                <a:cs typeface="+mn-cs"/>
              </a:rPr>
              <a:t>。</a:t>
            </a:r>
          </a:p>
          <a:p>
            <a:r>
              <a:rPr lang="zh-CN" altLang="en-US" sz="1200" b="1" i="0" kern="1200">
                <a:solidFill>
                  <a:schemeClr val="tx1"/>
                </a:solidFill>
                <a:effectLst/>
                <a:latin typeface="+mn-lt"/>
                <a:ea typeface="+mn-ea"/>
                <a:cs typeface="+mn-cs"/>
              </a:rPr>
              <a:t>注意</a:t>
            </a:r>
          </a:p>
          <a:p>
            <a:r>
              <a:rPr lang="zh-CN" altLang="en-US" sz="1200" b="0" i="0" kern="1200">
                <a:solidFill>
                  <a:schemeClr val="tx1"/>
                </a:solidFill>
                <a:effectLst/>
                <a:latin typeface="+mn-lt"/>
                <a:ea typeface="+mn-ea"/>
                <a:cs typeface="+mn-cs"/>
              </a:rPr>
              <a:t>每个轴的速度</a:t>
            </a:r>
            <a:r>
              <a:rPr lang="en-US" altLang="zh-CN" sz="1200" b="0" i="0" kern="120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加减速</a:t>
            </a:r>
            <a:r>
              <a:rPr lang="en-US" altLang="zh-CN" sz="1200" b="0" i="0" kern="1200">
                <a:solidFill>
                  <a:schemeClr val="tx1"/>
                </a:solidFill>
                <a:effectLst/>
                <a:latin typeface="+mn-lt"/>
                <a:ea typeface="+mn-ea"/>
                <a:cs typeface="+mn-cs"/>
              </a:rPr>
              <a:t>/</a:t>
            </a:r>
            <a:r>
              <a:rPr lang="zh-CN" altLang="en-US" sz="1200" b="0" i="0" kern="1200">
                <a:solidFill>
                  <a:schemeClr val="tx1"/>
                </a:solidFill>
                <a:effectLst/>
                <a:latin typeface="+mn-lt"/>
                <a:ea typeface="+mn-ea"/>
                <a:cs typeface="+mn-cs"/>
              </a:rPr>
              <a:t>急动度是每个轴的属性，在此功能块中未指定。又见输入</a:t>
            </a:r>
            <a:r>
              <a:rPr lang="en-US" altLang="zh-CN" sz="1200" b="0" i="0" kern="1200">
                <a:solidFill>
                  <a:schemeClr val="tx1"/>
                </a:solidFill>
                <a:effectLst/>
                <a:latin typeface="+mn-lt"/>
                <a:ea typeface="+mn-ea"/>
                <a:cs typeface="+mn-cs"/>
              </a:rPr>
              <a:t>VelFactor</a:t>
            </a:r>
            <a:r>
              <a:rPr lang="zh-CN" altLang="en-US" sz="1200" b="0" i="0" kern="1200">
                <a:solidFill>
                  <a:schemeClr val="tx1"/>
                </a:solidFill>
                <a:effectLst/>
                <a:latin typeface="+mn-lt"/>
                <a:ea typeface="+mn-ea"/>
                <a:cs typeface="+mn-cs"/>
              </a:rPr>
              <a:t>，</a:t>
            </a:r>
            <a:r>
              <a:rPr lang="en-US" altLang="zh-CN" sz="1200" b="0" i="0" kern="1200">
                <a:solidFill>
                  <a:schemeClr val="tx1"/>
                </a:solidFill>
                <a:effectLst/>
                <a:latin typeface="+mn-lt"/>
                <a:ea typeface="+mn-ea"/>
                <a:cs typeface="+mn-cs"/>
              </a:rPr>
              <a:t>AccFactor</a:t>
            </a:r>
            <a:r>
              <a:rPr lang="zh-CN" altLang="en-US" sz="1200" b="0" i="0" kern="1200">
                <a:solidFill>
                  <a:schemeClr val="tx1"/>
                </a:solidFill>
                <a:effectLst/>
                <a:latin typeface="+mn-lt"/>
                <a:ea typeface="+mn-ea"/>
                <a:cs typeface="+mn-cs"/>
              </a:rPr>
              <a:t>和</a:t>
            </a:r>
            <a:r>
              <a:rPr lang="en-US" altLang="zh-CN" sz="1200" b="0" i="0" kern="1200">
                <a:solidFill>
                  <a:schemeClr val="tx1"/>
                </a:solidFill>
                <a:effectLst/>
                <a:latin typeface="+mn-lt"/>
                <a:ea typeface="+mn-ea"/>
                <a:cs typeface="+mn-cs"/>
              </a:rPr>
              <a:t>JerkFactor</a:t>
            </a:r>
            <a:r>
              <a:rPr lang="zh-CN" altLang="en-US" sz="1200" b="0" i="0" kern="1200">
                <a:solidFill>
                  <a:schemeClr val="tx1"/>
                </a:solidFill>
                <a:effectLst/>
                <a:latin typeface="+mn-lt"/>
                <a:ea typeface="+mn-ea"/>
                <a:cs typeface="+mn-cs"/>
              </a:rPr>
              <a:t>。</a:t>
            </a:r>
          </a:p>
          <a:p>
            <a:endParaRPr lang="en-US" altLang="zh-CN"/>
          </a:p>
          <a:p>
            <a:endParaRPr lang="en-US" altLang="zh-CN"/>
          </a:p>
          <a:p>
            <a:r>
              <a:rPr lang="en-US" altLang="zh-CN" sz="1200" b="0" i="0" kern="1200">
                <a:solidFill>
                  <a:schemeClr val="tx1"/>
                </a:solidFill>
                <a:effectLst/>
                <a:latin typeface="+mn-lt"/>
                <a:ea typeface="+mn-ea"/>
                <a:cs typeface="+mn-cs"/>
              </a:rPr>
              <a:t>UNCTION_BLOCK FINAL MC_MoveCircularRelative</a:t>
            </a:r>
          </a:p>
          <a:p>
            <a:r>
              <a:rPr lang="zh-CN" altLang="en-US" sz="1200" b="0" i="0" kern="1200">
                <a:solidFill>
                  <a:schemeClr val="tx1"/>
                </a:solidFill>
                <a:effectLst/>
                <a:latin typeface="+mn-lt"/>
                <a:ea typeface="+mn-ea"/>
                <a:cs typeface="+mn-cs"/>
              </a:rPr>
              <a:t>该功能块命令轴组沿圆周运动到指定坐标系中的相对位置。</a:t>
            </a:r>
          </a:p>
          <a:p>
            <a:r>
              <a:rPr lang="zh-CN" altLang="en-US" sz="1200" b="0" i="0" kern="1200">
                <a:solidFill>
                  <a:schemeClr val="tx1"/>
                </a:solidFill>
                <a:effectLst/>
                <a:latin typeface="+mn-lt"/>
                <a:ea typeface="+mn-ea"/>
                <a:cs typeface="+mn-cs"/>
              </a:rPr>
              <a:t>弧段可以根据输入的值以多种方式描述</a:t>
            </a:r>
            <a:r>
              <a:rPr lang="en-US" altLang="zh-CN" sz="1200" b="0" i="0" kern="1200">
                <a:solidFill>
                  <a:schemeClr val="tx1"/>
                </a:solidFill>
                <a:effectLst/>
                <a:latin typeface="+mn-lt"/>
                <a:ea typeface="+mn-ea"/>
                <a:cs typeface="+mn-cs"/>
              </a:rPr>
              <a:t>CircMode</a:t>
            </a:r>
            <a:r>
              <a:rPr lang="zh-CN" altLang="en-US" sz="1200" b="0" i="0" kern="1200">
                <a:solidFill>
                  <a:schemeClr val="tx1"/>
                </a:solidFill>
                <a:effectLst/>
                <a:latin typeface="+mn-lt"/>
                <a:ea typeface="+mn-ea"/>
                <a:cs typeface="+mn-cs"/>
              </a:rPr>
              <a:t>。</a:t>
            </a:r>
          </a:p>
          <a:p>
            <a:r>
              <a:rPr lang="zh-CN" altLang="en-US" sz="1200" b="0" i="0" kern="1200">
                <a:solidFill>
                  <a:schemeClr val="tx1"/>
                </a:solidFill>
                <a:effectLst/>
                <a:latin typeface="+mn-lt"/>
                <a:ea typeface="+mn-ea"/>
                <a:cs typeface="+mn-cs"/>
              </a:rPr>
              <a:t>在</a:t>
            </a:r>
            <a:r>
              <a:rPr lang="en-US" altLang="zh-CN" sz="1200" b="0" i="0" kern="1200">
                <a:solidFill>
                  <a:schemeClr val="tx1"/>
                </a:solidFill>
                <a:effectLst/>
                <a:latin typeface="+mn-lt"/>
                <a:ea typeface="+mn-ea"/>
                <a:cs typeface="+mn-cs"/>
              </a:rPr>
              <a:t>SMC_CIRC_MODE.BORDER</a:t>
            </a:r>
            <a:r>
              <a:rPr lang="zh-CN" altLang="en-US" sz="1200" b="0" i="0" kern="1200">
                <a:solidFill>
                  <a:schemeClr val="tx1"/>
                </a:solidFill>
                <a:effectLst/>
                <a:latin typeface="+mn-lt"/>
                <a:ea typeface="+mn-ea"/>
                <a:cs typeface="+mn-cs"/>
              </a:rPr>
              <a:t>或的情况下</a:t>
            </a:r>
            <a:r>
              <a:rPr lang="en-US" altLang="zh-CN" sz="1200" b="0" i="0" kern="1200">
                <a:solidFill>
                  <a:schemeClr val="tx1"/>
                </a:solidFill>
                <a:effectLst/>
                <a:latin typeface="+mn-lt"/>
                <a:ea typeface="+mn-ea"/>
                <a:cs typeface="+mn-cs"/>
              </a:rPr>
              <a:t>SMC_CIRC_MODE.CENTER</a:t>
            </a:r>
            <a:r>
              <a:rPr lang="zh-CN" altLang="en-US" sz="1200" b="0" i="0" kern="1200">
                <a:solidFill>
                  <a:schemeClr val="tx1"/>
                </a:solidFill>
                <a:effectLst/>
                <a:latin typeface="+mn-lt"/>
                <a:ea typeface="+mn-ea"/>
                <a:cs typeface="+mn-cs"/>
              </a:rPr>
              <a:t>，辅助点也相对于起始位置进行解释。</a:t>
            </a:r>
          </a:p>
          <a:p>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28</a:t>
            </a:fld>
            <a:endParaRPr lang="zh-CN" altLang="en-US"/>
          </a:p>
        </p:txBody>
      </p:sp>
    </p:spTree>
    <p:extLst>
      <p:ext uri="{BB962C8B-B14F-4D97-AF65-F5344CB8AC3E}">
        <p14:creationId xmlns:p14="http://schemas.microsoft.com/office/powerpoint/2010/main" val="4148386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a:solidFill>
                  <a:schemeClr val="tx1"/>
                </a:solidFill>
                <a:effectLst/>
                <a:latin typeface="+mn-lt"/>
                <a:ea typeface="+mn-ea"/>
                <a:cs typeface="+mn-cs"/>
              </a:rPr>
              <a:t>MC_MoveDirectRelative</a:t>
            </a:r>
          </a:p>
          <a:p>
            <a:r>
              <a:rPr lang="zh-CN" altLang="en-US" sz="1200" b="0" i="0" kern="1200">
                <a:solidFill>
                  <a:schemeClr val="tx1"/>
                </a:solidFill>
                <a:effectLst/>
                <a:latin typeface="+mn-lt"/>
                <a:ea typeface="+mn-ea"/>
                <a:cs typeface="+mn-cs"/>
              </a:rPr>
              <a:t>该功能块命令轴组在指定坐标系中移动指定的相对距离。</a:t>
            </a:r>
          </a:p>
          <a:p>
            <a:r>
              <a:rPr lang="zh-CN" altLang="en-US" sz="1200" b="0" i="0" kern="1200">
                <a:solidFill>
                  <a:schemeClr val="tx1"/>
                </a:solidFill>
                <a:effectLst/>
                <a:latin typeface="+mn-lt"/>
                <a:ea typeface="+mn-ea"/>
                <a:cs typeface="+mn-cs"/>
              </a:rPr>
              <a:t>每个轴独立移动到其目标位置，仅同步运动，以使所有轴同时到达目标。这意味着</a:t>
            </a:r>
            <a:r>
              <a:rPr lang="en-US" altLang="zh-CN" sz="1200" b="0" i="0" kern="1200">
                <a:solidFill>
                  <a:schemeClr val="tx1"/>
                </a:solidFill>
                <a:effectLst/>
                <a:latin typeface="+mn-lt"/>
                <a:ea typeface="+mn-ea"/>
                <a:cs typeface="+mn-cs"/>
              </a:rPr>
              <a:t>TCP</a:t>
            </a:r>
            <a:r>
              <a:rPr lang="zh-CN" altLang="en-US" sz="1200" b="0" i="0" kern="1200">
                <a:solidFill>
                  <a:schemeClr val="tx1"/>
                </a:solidFill>
                <a:effectLst/>
                <a:latin typeface="+mn-lt"/>
                <a:ea typeface="+mn-ea"/>
                <a:cs typeface="+mn-cs"/>
              </a:rPr>
              <a:t>传输的路径取决于所使用的运动学转换。通常，它不会是一行。</a:t>
            </a:r>
          </a:p>
          <a:p>
            <a:endParaRPr lang="en-US" altLang="zh-CN"/>
          </a:p>
          <a:p>
            <a:endParaRPr lang="en-US" altLang="zh-CN"/>
          </a:p>
          <a:p>
            <a:r>
              <a:rPr lang="zh-CN" altLang="en-US" sz="1200" b="0" i="0" kern="1200">
                <a:solidFill>
                  <a:schemeClr val="tx1"/>
                </a:solidFill>
                <a:effectLst/>
                <a:latin typeface="+mn-lt"/>
                <a:ea typeface="+mn-ea"/>
                <a:cs typeface="+mn-cs"/>
              </a:rPr>
              <a:t> </a:t>
            </a:r>
            <a:r>
              <a:rPr lang="en-US" altLang="zh-CN" sz="1200" b="0" i="0" kern="1200">
                <a:solidFill>
                  <a:schemeClr val="tx1"/>
                </a:solidFill>
                <a:effectLst/>
                <a:latin typeface="+mn-lt"/>
                <a:ea typeface="+mn-ea"/>
                <a:cs typeface="+mn-cs"/>
              </a:rPr>
              <a:t>MC_MoveDirectAbsolute</a:t>
            </a:r>
          </a:p>
          <a:p>
            <a:r>
              <a:rPr lang="zh-CN" altLang="en-US" sz="1200" b="0" i="0" kern="1200">
                <a:solidFill>
                  <a:schemeClr val="tx1"/>
                </a:solidFill>
                <a:effectLst/>
                <a:latin typeface="+mn-lt"/>
                <a:ea typeface="+mn-ea"/>
                <a:cs typeface="+mn-cs"/>
              </a:rPr>
              <a:t>该功能块命令轴组移动到指定坐标系中的指定绝对位置。</a:t>
            </a:r>
          </a:p>
          <a:p>
            <a:r>
              <a:rPr lang="zh-CN" altLang="en-US" sz="1200" b="0" i="0" kern="1200">
                <a:solidFill>
                  <a:schemeClr val="tx1"/>
                </a:solidFill>
                <a:effectLst/>
                <a:latin typeface="+mn-lt"/>
                <a:ea typeface="+mn-ea"/>
                <a:cs typeface="+mn-cs"/>
              </a:rPr>
              <a:t>每个轴独立移动到其目标位置，仅同步运动，以使所有轴同时到达目标。这意味着</a:t>
            </a:r>
            <a:r>
              <a:rPr lang="en-US" altLang="zh-CN" sz="1200" b="0" i="0" kern="1200">
                <a:solidFill>
                  <a:schemeClr val="tx1"/>
                </a:solidFill>
                <a:effectLst/>
                <a:latin typeface="+mn-lt"/>
                <a:ea typeface="+mn-ea"/>
                <a:cs typeface="+mn-cs"/>
              </a:rPr>
              <a:t>TCP</a:t>
            </a:r>
            <a:r>
              <a:rPr lang="zh-CN" altLang="en-US" sz="1200" b="0" i="0" kern="1200">
                <a:solidFill>
                  <a:schemeClr val="tx1"/>
                </a:solidFill>
                <a:effectLst/>
                <a:latin typeface="+mn-lt"/>
                <a:ea typeface="+mn-ea"/>
                <a:cs typeface="+mn-cs"/>
              </a:rPr>
              <a:t>传输的路径取决于所使用的运动学转换。通常，它不会是一行。</a:t>
            </a:r>
          </a:p>
          <a:p>
            <a:endParaRPr lang="en-US" altLang="zh-CN"/>
          </a:p>
        </p:txBody>
      </p:sp>
      <p:sp>
        <p:nvSpPr>
          <p:cNvPr id="4" name="灯片编号占位符 3"/>
          <p:cNvSpPr>
            <a:spLocks noGrp="1"/>
          </p:cNvSpPr>
          <p:nvPr>
            <p:ph type="sldNum" sz="quarter" idx="5"/>
          </p:nvPr>
        </p:nvSpPr>
        <p:spPr/>
        <p:txBody>
          <a:bodyPr/>
          <a:lstStyle/>
          <a:p>
            <a:fld id="{EA1FC4BA-3249-4F2A-9FBE-A30F62DC6E41}" type="slidenum">
              <a:rPr lang="zh-CN" altLang="en-US" smtClean="0"/>
              <a:t>29</a:t>
            </a:fld>
            <a:endParaRPr lang="zh-CN" altLang="en-US"/>
          </a:p>
        </p:txBody>
      </p:sp>
    </p:spTree>
    <p:extLst>
      <p:ext uri="{BB962C8B-B14F-4D97-AF65-F5344CB8AC3E}">
        <p14:creationId xmlns:p14="http://schemas.microsoft.com/office/powerpoint/2010/main" val="703887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effectLst/>
              </a:rPr>
              <a:t>以下示例显示的行为</a:t>
            </a:r>
            <a:r>
              <a:rPr lang="en-US" altLang="zh-CN" sz="1200" kern="1200">
                <a:solidFill>
                  <a:schemeClr val="tx1"/>
                </a:solidFill>
                <a:effectLst/>
                <a:latin typeface="+mn-lt"/>
                <a:ea typeface="+mn-ea"/>
                <a:cs typeface="+mn-cs"/>
              </a:rPr>
              <a:t>MC_MoveDirectRelative</a:t>
            </a:r>
            <a:r>
              <a:rPr lang="zh-CN" altLang="en-US">
                <a:effectLst/>
              </a:rPr>
              <a:t>。所有职位均与</a:t>
            </a:r>
            <a:r>
              <a:rPr lang="en-US" altLang="zh-CN">
                <a:effectLst/>
              </a:rPr>
              <a:t>MCS</a:t>
            </a:r>
            <a:r>
              <a:rPr lang="zh-CN" altLang="en-US">
                <a:effectLst/>
              </a:rPr>
              <a:t>相关：</a:t>
            </a:r>
            <a:r>
              <a:rPr lang="en-US" altLang="zh-CN" sz="1200" kern="1200">
                <a:solidFill>
                  <a:schemeClr val="tx1"/>
                </a:solidFill>
                <a:effectLst/>
                <a:latin typeface="+mn-lt"/>
                <a:ea typeface="+mn-ea"/>
                <a:cs typeface="+mn-cs"/>
              </a:rPr>
              <a:t>MC_MoveLinearAbsolute</a:t>
            </a:r>
            <a:r>
              <a:rPr lang="zh-CN" altLang="en-US">
                <a:effectLst/>
              </a:rPr>
              <a:t>指令从位置</a:t>
            </a:r>
            <a:r>
              <a:rPr lang="en-US" altLang="zh-CN">
                <a:effectLst/>
              </a:rPr>
              <a:t>p0</a:t>
            </a:r>
            <a:r>
              <a:rPr lang="zh-CN" altLang="en-US">
                <a:effectLst/>
              </a:rPr>
              <a:t>（</a:t>
            </a:r>
            <a:r>
              <a:rPr lang="en-US" altLang="zh-CN">
                <a:effectLst/>
              </a:rPr>
              <a:t>10; 10</a:t>
            </a:r>
            <a:r>
              <a:rPr lang="zh-CN" altLang="en-US">
                <a:effectLst/>
              </a:rPr>
              <a:t>）开始到位置</a:t>
            </a:r>
            <a:r>
              <a:rPr lang="en-US" altLang="zh-CN">
                <a:effectLst/>
              </a:rPr>
              <a:t>p1</a:t>
            </a:r>
            <a:r>
              <a:rPr lang="zh-CN" altLang="en-US">
                <a:effectLst/>
              </a:rPr>
              <a:t>（</a:t>
            </a:r>
            <a:r>
              <a:rPr lang="en-US" altLang="zh-CN">
                <a:effectLst/>
              </a:rPr>
              <a:t>80; 35</a:t>
            </a:r>
            <a:r>
              <a:rPr lang="zh-CN" altLang="en-US">
                <a:effectLst/>
              </a:rPr>
              <a:t>）。</a:t>
            </a:r>
          </a:p>
          <a:p>
            <a:r>
              <a:rPr lang="zh-CN" altLang="en-US">
                <a:effectLst/>
              </a:rPr>
              <a:t>当</a:t>
            </a:r>
            <a:r>
              <a:rPr lang="en-US" altLang="zh-CN">
                <a:effectLst/>
              </a:rPr>
              <a:t>TCP</a:t>
            </a:r>
            <a:r>
              <a:rPr lang="zh-CN" altLang="en-US">
                <a:effectLst/>
              </a:rPr>
              <a:t>趋向于</a:t>
            </a:r>
            <a:r>
              <a:rPr lang="en-US" altLang="zh-CN">
                <a:effectLst/>
              </a:rPr>
              <a:t>p1</a:t>
            </a:r>
            <a:r>
              <a:rPr lang="zh-CN" altLang="en-US">
                <a:effectLst/>
              </a:rPr>
              <a:t>时，该</a:t>
            </a:r>
            <a:r>
              <a:rPr lang="en-US" altLang="zh-CN" sz="1200" kern="1200">
                <a:solidFill>
                  <a:schemeClr val="tx1"/>
                </a:solidFill>
                <a:effectLst/>
                <a:latin typeface="+mn-lt"/>
                <a:ea typeface="+mn-ea"/>
                <a:cs typeface="+mn-cs"/>
              </a:rPr>
              <a:t>MC_MoveLinearAbsolute</a:t>
            </a:r>
            <a:r>
              <a:rPr lang="zh-CN" altLang="en-US">
                <a:effectLst/>
              </a:rPr>
              <a:t>命令将被命令中止</a:t>
            </a:r>
            <a:r>
              <a:rPr lang="en-US" altLang="zh-CN" sz="1200" kern="1200">
                <a:solidFill>
                  <a:schemeClr val="tx1"/>
                </a:solidFill>
                <a:effectLst/>
                <a:latin typeface="+mn-lt"/>
                <a:ea typeface="+mn-ea"/>
                <a:cs typeface="+mn-cs"/>
              </a:rPr>
              <a:t>MC_MoveDirectRelative</a:t>
            </a:r>
            <a:r>
              <a:rPr lang="zh-CN" altLang="en-US">
                <a:effectLst/>
              </a:rPr>
              <a:t>。</a:t>
            </a:r>
            <a:r>
              <a:rPr lang="en-US" altLang="zh-CN">
                <a:effectLst/>
              </a:rPr>
              <a:t>TCP</a:t>
            </a:r>
            <a:r>
              <a:rPr lang="zh-CN" altLang="en-US">
                <a:effectLst/>
              </a:rPr>
              <a:t>的实际位置在</a:t>
            </a:r>
            <a:r>
              <a:rPr lang="en-US" altLang="zh-CN" sz="1200" kern="1200">
                <a:solidFill>
                  <a:schemeClr val="tx1"/>
                </a:solidFill>
                <a:effectLst/>
                <a:latin typeface="+mn-lt"/>
                <a:ea typeface="+mn-ea"/>
                <a:cs typeface="+mn-cs"/>
              </a:rPr>
              <a:t>MC_MoveDirectRelative</a:t>
            </a:r>
            <a:r>
              <a:rPr lang="zh-CN" altLang="en-US">
                <a:effectLst/>
              </a:rPr>
              <a:t>变为活动状态时为（</a:t>
            </a:r>
            <a:r>
              <a:rPr lang="en-US" altLang="zh-CN">
                <a:effectLst/>
              </a:rPr>
              <a:t>44.5; 21.63</a:t>
            </a:r>
            <a:r>
              <a:rPr lang="zh-CN" altLang="en-US">
                <a:effectLst/>
              </a:rPr>
              <a:t>）。</a:t>
            </a:r>
          </a:p>
          <a:p>
            <a:r>
              <a:rPr lang="en-US" altLang="zh-CN">
                <a:effectLst/>
              </a:rPr>
              <a:t>TCP</a:t>
            </a:r>
            <a:r>
              <a:rPr lang="zh-CN" altLang="en-US">
                <a:effectLst/>
              </a:rPr>
              <a:t>离开线</a:t>
            </a:r>
            <a:r>
              <a:rPr lang="en-US" altLang="zh-CN">
                <a:effectLst/>
              </a:rPr>
              <a:t>p0 .. p1</a:t>
            </a:r>
            <a:r>
              <a:rPr lang="zh-CN" altLang="en-US">
                <a:effectLst/>
              </a:rPr>
              <a:t>并移动到新的目标位置</a:t>
            </a:r>
            <a:r>
              <a:rPr lang="en-US" altLang="zh-CN">
                <a:effectLst/>
              </a:rPr>
              <a:t>p2</a:t>
            </a:r>
            <a:r>
              <a:rPr lang="zh-CN" altLang="en-US">
                <a:effectLst/>
              </a:rPr>
              <a:t>（</a:t>
            </a:r>
            <a:r>
              <a:rPr lang="en-US" altLang="zh-CN">
                <a:effectLst/>
              </a:rPr>
              <a:t>54.5; 41.63</a:t>
            </a:r>
            <a:r>
              <a:rPr lang="zh-CN" altLang="en-US">
                <a:effectLst/>
              </a:rPr>
              <a:t>）。产生的轨迹取决于轴组的运动学转换。</a:t>
            </a:r>
          </a:p>
          <a:p>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30</a:t>
            </a:fld>
            <a:endParaRPr lang="zh-CN" altLang="en-US"/>
          </a:p>
        </p:txBody>
      </p:sp>
    </p:spTree>
    <p:extLst>
      <p:ext uri="{BB962C8B-B14F-4D97-AF65-F5344CB8AC3E}">
        <p14:creationId xmlns:p14="http://schemas.microsoft.com/office/powerpoint/2010/main" val="3205665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31</a:t>
            </a:fld>
            <a:endParaRPr lang="zh-CN" altLang="en-US"/>
          </a:p>
        </p:txBody>
      </p:sp>
    </p:spTree>
    <p:extLst>
      <p:ext uri="{BB962C8B-B14F-4D97-AF65-F5344CB8AC3E}">
        <p14:creationId xmlns:p14="http://schemas.microsoft.com/office/powerpoint/2010/main" val="189109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42DED-C862-4C6D-A566-6175AA1F3DE3}" type="slidenum">
              <a:rPr lang="zh-CN" altLang="en-US" smtClean="0"/>
              <a:t>32</a:t>
            </a:fld>
            <a:endParaRPr lang="zh-CN" altLang="en-US"/>
          </a:p>
        </p:txBody>
      </p:sp>
    </p:spTree>
    <p:extLst>
      <p:ext uri="{BB962C8B-B14F-4D97-AF65-F5344CB8AC3E}">
        <p14:creationId xmlns:p14="http://schemas.microsoft.com/office/powerpoint/2010/main" val="1409279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A1FC4BA-3249-4F2A-9FBE-A30F62DC6E41}" type="slidenum">
              <a:rPr lang="zh-CN" altLang="en-US" smtClean="0"/>
              <a:t>39</a:t>
            </a:fld>
            <a:endParaRPr lang="zh-CN" altLang="en-US"/>
          </a:p>
        </p:txBody>
      </p:sp>
    </p:spTree>
    <p:extLst>
      <p:ext uri="{BB962C8B-B14F-4D97-AF65-F5344CB8AC3E}">
        <p14:creationId xmlns:p14="http://schemas.microsoft.com/office/powerpoint/2010/main" val="289508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050" dirty="0"/>
              <a:t>轴组状态表在单轴状态表的层次之上，两个层次的状态表具有相关性。</a:t>
            </a:r>
            <a:endParaRPr lang="en-US" altLang="zh-CN" sz="1050" dirty="0"/>
          </a:p>
          <a:p>
            <a:r>
              <a:rPr lang="en-US" altLang="zh-CN" sz="1050" dirty="0" err="1"/>
              <a:t>GroupDisable</a:t>
            </a:r>
            <a:r>
              <a:rPr lang="zh-CN" altLang="en-US" sz="1050" dirty="0"/>
              <a:t>是一个轴组创建时的初始状态，此状态下可以添加轴、删除轴、清空轴组，也可以通过</a:t>
            </a:r>
            <a:r>
              <a:rPr lang="en-US" altLang="zh-CN" sz="1050" dirty="0" err="1"/>
              <a:t>MC_GroupEnable</a:t>
            </a:r>
            <a:r>
              <a:rPr lang="zh-CN" altLang="en-US" sz="1050" dirty="0"/>
              <a:t>指令转到</a:t>
            </a:r>
            <a:r>
              <a:rPr lang="en-US" altLang="zh-CN" sz="1050" dirty="0" err="1"/>
              <a:t>GroupStandby</a:t>
            </a:r>
            <a:r>
              <a:rPr lang="zh-CN" altLang="en-US" sz="1050" dirty="0"/>
              <a:t>状态。</a:t>
            </a:r>
            <a:endParaRPr lang="en-US" altLang="zh-CN" sz="1050" dirty="0"/>
          </a:p>
          <a:p>
            <a:r>
              <a:rPr lang="en-US" altLang="zh-CN" sz="1050" dirty="0" err="1"/>
              <a:t>GroupStandby</a:t>
            </a:r>
            <a:r>
              <a:rPr lang="zh-CN" altLang="en-US" sz="1050" dirty="0"/>
              <a:t>状态下，轴组内容可以变动，如果轴组内容被清空会自动转到</a:t>
            </a:r>
            <a:r>
              <a:rPr lang="en-US" altLang="zh-CN" sz="1050" dirty="0" err="1"/>
              <a:t>GroupDisable</a:t>
            </a:r>
            <a:r>
              <a:rPr lang="zh-CN" altLang="en-US" sz="1050" dirty="0"/>
              <a:t>状态。执行</a:t>
            </a:r>
            <a:r>
              <a:rPr lang="en-US" altLang="zh-CN" sz="1050" dirty="0" err="1"/>
              <a:t>MC_GroupHome</a:t>
            </a:r>
            <a:r>
              <a:rPr lang="zh-CN" altLang="en-US" sz="1050" dirty="0"/>
              <a:t>可以执行轴回参，回参次序可以指定。运动指令会使轴组转到</a:t>
            </a:r>
            <a:r>
              <a:rPr lang="en-US" altLang="zh-CN" sz="1050" dirty="0" err="1"/>
              <a:t>GroupMoving</a:t>
            </a:r>
            <a:r>
              <a:rPr lang="zh-CN" altLang="en-US" sz="1050" dirty="0"/>
              <a:t>状态。</a:t>
            </a:r>
            <a:endParaRPr lang="en-US" altLang="zh-CN" sz="1050" dirty="0"/>
          </a:p>
          <a:p>
            <a:r>
              <a:rPr lang="zh-CN" altLang="en-US" sz="1050" dirty="0"/>
              <a:t>执行</a:t>
            </a:r>
            <a:r>
              <a:rPr lang="en-US" altLang="zh-CN" sz="1050" dirty="0" err="1"/>
              <a:t>MC_GroupStop</a:t>
            </a:r>
            <a:r>
              <a:rPr lang="zh-CN" altLang="en-US" sz="1050" dirty="0"/>
              <a:t>会使轴组中所有运动的轴停止，轴组切换到</a:t>
            </a:r>
            <a:r>
              <a:rPr lang="en-US" altLang="zh-CN" sz="1050" dirty="0" err="1"/>
              <a:t>GroupStopping</a:t>
            </a:r>
            <a:r>
              <a:rPr lang="zh-CN" altLang="en-US" sz="1050" dirty="0"/>
              <a:t>状态。</a:t>
            </a:r>
            <a:endParaRPr lang="en-US" altLang="zh-CN" sz="1050" dirty="0"/>
          </a:p>
          <a:p>
            <a:r>
              <a:rPr lang="zh-CN" altLang="en-US" sz="1050" dirty="0"/>
              <a:t>轴组中任何一个轴出错或者轴组出错，轴组会切换到优先级最高的</a:t>
            </a:r>
            <a:r>
              <a:rPr lang="en-US" altLang="zh-CN" sz="1050" dirty="0" err="1"/>
              <a:t>GroupErrorStop</a:t>
            </a:r>
            <a:r>
              <a:rPr lang="zh-CN" altLang="en-US" sz="1050" dirty="0"/>
              <a:t>状态，通过</a:t>
            </a:r>
            <a:r>
              <a:rPr lang="en-US" altLang="zh-CN" sz="1050" dirty="0" err="1"/>
              <a:t>MC_GroupReset</a:t>
            </a:r>
            <a:r>
              <a:rPr lang="zh-CN" altLang="en-US" sz="1050" dirty="0"/>
              <a:t>指令可以将轴组切换到</a:t>
            </a:r>
            <a:r>
              <a:rPr lang="en-US" altLang="zh-CN" sz="1050" dirty="0" err="1"/>
              <a:t>GroupStandby</a:t>
            </a:r>
            <a:r>
              <a:rPr lang="zh-CN" altLang="en-US" sz="1050" dirty="0"/>
              <a:t>状态。</a:t>
            </a:r>
            <a:endParaRPr lang="en-US" altLang="zh-CN" sz="1050" dirty="0"/>
          </a:p>
          <a:p>
            <a:endParaRPr lang="en-US" altLang="zh-CN" sz="1050" dirty="0"/>
          </a:p>
          <a:p>
            <a:endParaRPr lang="zh-CN" altLang="en-US" sz="1050" dirty="0"/>
          </a:p>
        </p:txBody>
      </p:sp>
      <p:sp>
        <p:nvSpPr>
          <p:cNvPr id="4" name="灯片编号占位符 3"/>
          <p:cNvSpPr>
            <a:spLocks noGrp="1"/>
          </p:cNvSpPr>
          <p:nvPr>
            <p:ph type="sldNum" sz="quarter" idx="10"/>
          </p:nvPr>
        </p:nvSpPr>
        <p:spPr/>
        <p:txBody>
          <a:bodyPr/>
          <a:lstStyle/>
          <a:p>
            <a:fld id="{97842DED-C862-4C6D-A566-6175AA1F3DE3}" type="slidenum">
              <a:rPr lang="zh-CN" altLang="en-US" smtClean="0"/>
              <a:t>6</a:t>
            </a:fld>
            <a:endParaRPr lang="zh-CN" altLang="en-US"/>
          </a:p>
        </p:txBody>
      </p:sp>
    </p:spTree>
    <p:extLst>
      <p:ext uri="{BB962C8B-B14F-4D97-AF65-F5344CB8AC3E}">
        <p14:creationId xmlns:p14="http://schemas.microsoft.com/office/powerpoint/2010/main" val="341062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42DED-C862-4C6D-A566-6175AA1F3DE3}" type="slidenum">
              <a:rPr lang="zh-CN" altLang="en-US" smtClean="0"/>
              <a:t>7</a:t>
            </a:fld>
            <a:endParaRPr lang="zh-CN" altLang="en-US"/>
          </a:p>
        </p:txBody>
      </p:sp>
    </p:spTree>
    <p:extLst>
      <p:ext uri="{BB962C8B-B14F-4D97-AF65-F5344CB8AC3E}">
        <p14:creationId xmlns:p14="http://schemas.microsoft.com/office/powerpoint/2010/main" val="22375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a:solidFill>
                  <a:srgbClr val="0000FF"/>
                </a:solidFill>
                <a:latin typeface="Microsoft YaHei UI"/>
                <a:cs typeface="Microsoft YaHei UI"/>
              </a:rPr>
              <a:t>运动混成（</a:t>
            </a:r>
            <a:r>
              <a:rPr lang="en-US" altLang="zh-CN" sz="1200" b="1">
                <a:solidFill>
                  <a:srgbClr val="0000FF"/>
                </a:solidFill>
                <a:latin typeface="Microsoft YaHei UI"/>
                <a:cs typeface="Microsoft YaHei UI"/>
              </a:rPr>
              <a:t>b</a:t>
            </a:r>
            <a:r>
              <a:rPr lang="en-US" altLang="zh-CN" sz="1200" b="1" spc="-5">
                <a:solidFill>
                  <a:srgbClr val="0000FF"/>
                </a:solidFill>
                <a:latin typeface="Microsoft YaHei UI"/>
                <a:cs typeface="Microsoft YaHei UI"/>
              </a:rPr>
              <a:t>l</a:t>
            </a:r>
            <a:r>
              <a:rPr lang="en-US" altLang="zh-CN" sz="1200" b="1" spc="0">
                <a:solidFill>
                  <a:srgbClr val="0000FF"/>
                </a:solidFill>
                <a:latin typeface="Microsoft YaHei UI"/>
                <a:cs typeface="Microsoft YaHei UI"/>
              </a:rPr>
              <a:t>e</a:t>
            </a:r>
            <a:r>
              <a:rPr lang="en-US" altLang="zh-CN" sz="1200" b="1" spc="-20">
                <a:solidFill>
                  <a:srgbClr val="0000FF"/>
                </a:solidFill>
                <a:latin typeface="Microsoft YaHei UI"/>
                <a:cs typeface="Microsoft YaHei UI"/>
              </a:rPr>
              <a:t>nd</a:t>
            </a:r>
            <a:r>
              <a:rPr lang="en-US" altLang="zh-CN" sz="1200" b="1" spc="0">
                <a:solidFill>
                  <a:srgbClr val="0000FF"/>
                </a:solidFill>
                <a:latin typeface="Microsoft YaHei UI"/>
                <a:cs typeface="Microsoft YaHei UI"/>
              </a:rPr>
              <a:t>i</a:t>
            </a:r>
            <a:r>
              <a:rPr lang="en-US" altLang="zh-CN" sz="1200" b="1" spc="-20">
                <a:solidFill>
                  <a:srgbClr val="0000FF"/>
                </a:solidFill>
                <a:latin typeface="Microsoft YaHei UI"/>
                <a:cs typeface="Microsoft YaHei UI"/>
              </a:rPr>
              <a:t>n</a:t>
            </a:r>
            <a:r>
              <a:rPr lang="en-US" altLang="zh-CN" sz="1200" b="1" spc="-15">
                <a:solidFill>
                  <a:srgbClr val="0000FF"/>
                </a:solidFill>
                <a:latin typeface="Microsoft YaHei UI"/>
                <a:cs typeface="Microsoft YaHei UI"/>
              </a:rPr>
              <a:t>g</a:t>
            </a:r>
            <a:r>
              <a:rPr lang="zh-CN" altLang="en-US" sz="1200" b="1" spc="0">
                <a:solidFill>
                  <a:srgbClr val="0000FF"/>
                </a:solidFill>
                <a:latin typeface="Microsoft YaHei UI"/>
                <a:cs typeface="Microsoft YaHei UI"/>
              </a:rPr>
              <a:t>）</a:t>
            </a:r>
            <a:endParaRPr lang="en-US" altLang="zh-CN" sz="1200">
              <a:latin typeface="Microsoft YaHei UI"/>
              <a:cs typeface="Microsoft YaHei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a:solidFill>
                  <a:srgbClr val="0000FF"/>
                </a:solidFill>
                <a:latin typeface="Microsoft YaHei UI"/>
                <a:cs typeface="Microsoft YaHei UI"/>
              </a:rPr>
              <a:t>速度和加速度平滑（</a:t>
            </a:r>
            <a:r>
              <a:rPr lang="en-US" altLang="zh-CN" sz="1200" b="1" spc="-20">
                <a:solidFill>
                  <a:srgbClr val="0000FF"/>
                </a:solidFill>
                <a:latin typeface="Microsoft YaHei UI"/>
                <a:cs typeface="Microsoft YaHei UI"/>
              </a:rPr>
              <a:t>bu</a:t>
            </a:r>
            <a:r>
              <a:rPr lang="en-US" altLang="zh-CN" sz="1200" b="1" spc="5">
                <a:solidFill>
                  <a:srgbClr val="0000FF"/>
                </a:solidFill>
                <a:latin typeface="Microsoft YaHei UI"/>
                <a:cs typeface="Microsoft YaHei UI"/>
              </a:rPr>
              <a:t>ff</a:t>
            </a:r>
            <a:r>
              <a:rPr lang="en-US" altLang="zh-CN" sz="1200" b="1" spc="-15">
                <a:solidFill>
                  <a:srgbClr val="0000FF"/>
                </a:solidFill>
                <a:latin typeface="Microsoft YaHei UI"/>
                <a:cs typeface="Microsoft YaHei UI"/>
              </a:rPr>
              <a:t>er</a:t>
            </a:r>
            <a:r>
              <a:rPr lang="en-US" altLang="zh-CN" sz="1200" b="1" spc="0">
                <a:solidFill>
                  <a:srgbClr val="0000FF"/>
                </a:solidFill>
                <a:latin typeface="Microsoft YaHei UI"/>
                <a:cs typeface="Microsoft YaHei UI"/>
              </a:rPr>
              <a:t>i</a:t>
            </a:r>
            <a:r>
              <a:rPr lang="en-US" altLang="zh-CN" sz="1200" b="1" spc="-15">
                <a:solidFill>
                  <a:srgbClr val="0000FF"/>
                </a:solidFill>
                <a:latin typeface="Microsoft YaHei UI"/>
                <a:cs typeface="Microsoft YaHei UI"/>
              </a:rPr>
              <a:t>n</a:t>
            </a:r>
            <a:r>
              <a:rPr lang="en-US" altLang="zh-CN" sz="1200" b="1" spc="-20">
                <a:solidFill>
                  <a:srgbClr val="0000FF"/>
                </a:solidFill>
                <a:latin typeface="Microsoft YaHei UI"/>
                <a:cs typeface="Microsoft YaHei UI"/>
              </a:rPr>
              <a:t>g</a:t>
            </a:r>
            <a:r>
              <a:rPr lang="zh-CN" altLang="en-US" sz="1200" b="1" spc="-20">
                <a:solidFill>
                  <a:srgbClr val="0000FF"/>
                </a:solidFill>
                <a:latin typeface="Microsoft YaHei UI"/>
                <a:cs typeface="Microsoft YaHei UI"/>
              </a:rPr>
              <a:t>）</a:t>
            </a:r>
            <a:endParaRPr lang="en-US" altLang="zh-CN" sz="1200">
              <a:latin typeface="Microsoft YaHei UI"/>
              <a:cs typeface="Microsoft YaHei UI"/>
            </a:endParaRPr>
          </a:p>
          <a:p>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8</a:t>
            </a:fld>
            <a:endParaRPr lang="zh-CN" altLang="en-US"/>
          </a:p>
        </p:txBody>
      </p:sp>
    </p:spTree>
    <p:extLst>
      <p:ext uri="{BB962C8B-B14F-4D97-AF65-F5344CB8AC3E}">
        <p14:creationId xmlns:p14="http://schemas.microsoft.com/office/powerpoint/2010/main" val="74763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a:solidFill>
                  <a:schemeClr val="tx1"/>
                </a:solidFill>
                <a:effectLst/>
                <a:latin typeface="+mn-lt"/>
                <a:ea typeface="+mn-ea"/>
                <a:cs typeface="+mn-cs"/>
              </a:rPr>
              <a:t>该功能块设置了坐标轴坐标系</a:t>
            </a:r>
            <a:r>
              <a:rPr lang="en-US" altLang="zh-CN" sz="1200" b="0" i="0" kern="1200">
                <a:solidFill>
                  <a:schemeClr val="tx1"/>
                </a:solidFill>
                <a:effectLst/>
                <a:latin typeface="+mn-lt"/>
                <a:ea typeface="+mn-ea"/>
                <a:cs typeface="+mn-cs"/>
              </a:rPr>
              <a:t>(ACS)</a:t>
            </a:r>
            <a:r>
              <a:rPr lang="zh-CN" altLang="en-US" sz="1200" b="0" i="0" kern="1200">
                <a:solidFill>
                  <a:schemeClr val="tx1"/>
                </a:solidFill>
                <a:effectLst/>
                <a:latin typeface="+mn-lt"/>
                <a:ea typeface="+mn-ea"/>
                <a:cs typeface="+mn-cs"/>
              </a:rPr>
              <a:t>与机床坐标系</a:t>
            </a:r>
            <a:r>
              <a:rPr lang="en-US" altLang="zh-CN" sz="1200" b="0" i="0" kern="1200">
                <a:solidFill>
                  <a:schemeClr val="tx1"/>
                </a:solidFill>
                <a:effectLst/>
                <a:latin typeface="+mn-lt"/>
                <a:ea typeface="+mn-ea"/>
                <a:cs typeface="+mn-cs"/>
              </a:rPr>
              <a:t>(MCS)</a:t>
            </a:r>
            <a:r>
              <a:rPr lang="zh-CN" altLang="en-US" sz="1200" b="0" i="0" kern="1200">
                <a:solidFill>
                  <a:schemeClr val="tx1"/>
                </a:solidFill>
                <a:effectLst/>
                <a:latin typeface="+mn-lt"/>
                <a:ea typeface="+mn-ea"/>
                <a:cs typeface="+mn-cs"/>
              </a:rPr>
              <a:t>之间的运动学转换。</a:t>
            </a:r>
            <a:endParaRPr lang="zh-CN" altLang="en-US"/>
          </a:p>
        </p:txBody>
      </p:sp>
      <p:sp>
        <p:nvSpPr>
          <p:cNvPr id="4" name="灯片编号占位符 3"/>
          <p:cNvSpPr>
            <a:spLocks noGrp="1"/>
          </p:cNvSpPr>
          <p:nvPr>
            <p:ph type="sldNum" sz="quarter" idx="5"/>
          </p:nvPr>
        </p:nvSpPr>
        <p:spPr/>
        <p:txBody>
          <a:bodyPr/>
          <a:lstStyle/>
          <a:p>
            <a:fld id="{EA1FC4BA-3249-4F2A-9FBE-A30F62DC6E41}" type="slidenum">
              <a:rPr lang="zh-CN" altLang="en-US" smtClean="0"/>
              <a:t>11</a:t>
            </a:fld>
            <a:endParaRPr lang="zh-CN" altLang="en-US"/>
          </a:p>
        </p:txBody>
      </p:sp>
    </p:spTree>
    <p:extLst>
      <p:ext uri="{BB962C8B-B14F-4D97-AF65-F5344CB8AC3E}">
        <p14:creationId xmlns:p14="http://schemas.microsoft.com/office/powerpoint/2010/main" val="233696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A1FC4BA-3249-4F2A-9FBE-A30F62DC6E41}" type="slidenum">
              <a:rPr lang="zh-CN" altLang="en-US" smtClean="0"/>
              <a:t>12</a:t>
            </a:fld>
            <a:endParaRPr lang="zh-CN" altLang="en-US"/>
          </a:p>
        </p:txBody>
      </p:sp>
    </p:spTree>
    <p:extLst>
      <p:ext uri="{BB962C8B-B14F-4D97-AF65-F5344CB8AC3E}">
        <p14:creationId xmlns:p14="http://schemas.microsoft.com/office/powerpoint/2010/main" val="259192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a:t>
            </a:r>
            <a:r>
              <a:rPr lang="en-US" altLang="zh-CN" dirty="0"/>
              <a:t>PCS</a:t>
            </a:r>
            <a:r>
              <a:rPr lang="zh-CN" altLang="en-US" dirty="0"/>
              <a:t>可以不止一个</a:t>
            </a:r>
            <a:endParaRPr lang="en-US" altLang="zh-CN" dirty="0"/>
          </a:p>
          <a:p>
            <a:r>
              <a:rPr lang="en-US" altLang="zh-CN" dirty="0"/>
              <a:t>2</a:t>
            </a:r>
            <a:r>
              <a:rPr lang="zh-CN" altLang="en-US" dirty="0"/>
              <a:t>）由</a:t>
            </a:r>
            <a:r>
              <a:rPr lang="en-US" altLang="zh-CN" dirty="0"/>
              <a:t>MCS</a:t>
            </a:r>
            <a:r>
              <a:rPr lang="zh-CN" altLang="en-US" dirty="0"/>
              <a:t>到</a:t>
            </a:r>
            <a:r>
              <a:rPr lang="en-US" altLang="zh-CN" dirty="0"/>
              <a:t>PCS</a:t>
            </a:r>
            <a:r>
              <a:rPr lang="zh-CN" altLang="en-US" dirty="0"/>
              <a:t>的变换可以是静态的，也可以是动态的</a:t>
            </a:r>
            <a:endParaRPr lang="en-US" altLang="zh-CN" dirty="0"/>
          </a:p>
          <a:p>
            <a:r>
              <a:rPr lang="en-US" altLang="zh-CN" dirty="0"/>
              <a:t>3</a:t>
            </a:r>
            <a:r>
              <a:rPr lang="zh-CN" altLang="en-US" dirty="0"/>
              <a:t>）一个多轴运动指令须指明其参考坐标系</a:t>
            </a:r>
          </a:p>
        </p:txBody>
      </p:sp>
      <p:sp>
        <p:nvSpPr>
          <p:cNvPr id="4" name="灯片编号占位符 3"/>
          <p:cNvSpPr>
            <a:spLocks noGrp="1"/>
          </p:cNvSpPr>
          <p:nvPr>
            <p:ph type="sldNum" sz="quarter" idx="10"/>
          </p:nvPr>
        </p:nvSpPr>
        <p:spPr/>
        <p:txBody>
          <a:bodyPr/>
          <a:lstStyle/>
          <a:p>
            <a:fld id="{97842DED-C862-4C6D-A566-6175AA1F3DE3}" type="slidenum">
              <a:rPr lang="zh-CN" altLang="en-US" smtClean="0"/>
              <a:t>14</a:t>
            </a:fld>
            <a:endParaRPr lang="zh-CN" altLang="en-US"/>
          </a:p>
        </p:txBody>
      </p:sp>
    </p:spTree>
    <p:extLst>
      <p:ext uri="{BB962C8B-B14F-4D97-AF65-F5344CB8AC3E}">
        <p14:creationId xmlns:p14="http://schemas.microsoft.com/office/powerpoint/2010/main" val="2796691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ACS—MCS  </a:t>
            </a:r>
            <a:r>
              <a:rPr lang="zh-CN" altLang="en-US"/>
              <a:t>正向变换</a:t>
            </a:r>
            <a:endParaRPr lang="en-US" altLang="zh-CN"/>
          </a:p>
          <a:p>
            <a:r>
              <a:rPr lang="en-US" altLang="zh-CN"/>
              <a:t>MCS—ACS </a:t>
            </a:r>
            <a:r>
              <a:rPr lang="zh-CN" altLang="en-US"/>
              <a:t>反向变换</a:t>
            </a:r>
            <a:endParaRPr lang="en-US" altLang="zh-CN"/>
          </a:p>
          <a:p>
            <a:r>
              <a:rPr lang="en-US" altLang="zh-CN"/>
              <a:t>MCS—PCS </a:t>
            </a:r>
            <a:r>
              <a:rPr lang="zh-CN" altLang="en-US"/>
              <a:t>直角柱面变换</a:t>
            </a:r>
          </a:p>
        </p:txBody>
      </p:sp>
      <p:sp>
        <p:nvSpPr>
          <p:cNvPr id="4" name="灯片编号占位符 3"/>
          <p:cNvSpPr>
            <a:spLocks noGrp="1"/>
          </p:cNvSpPr>
          <p:nvPr>
            <p:ph type="sldNum" sz="quarter" idx="5"/>
          </p:nvPr>
        </p:nvSpPr>
        <p:spPr/>
        <p:txBody>
          <a:bodyPr/>
          <a:lstStyle/>
          <a:p>
            <a:fld id="{EA1FC4BA-3249-4F2A-9FBE-A30F62DC6E41}" type="slidenum">
              <a:rPr lang="zh-CN" altLang="en-US" smtClean="0"/>
              <a:t>15</a:t>
            </a:fld>
            <a:endParaRPr lang="zh-CN" altLang="en-US"/>
          </a:p>
        </p:txBody>
      </p:sp>
    </p:spTree>
    <p:extLst>
      <p:ext uri="{BB962C8B-B14F-4D97-AF65-F5344CB8AC3E}">
        <p14:creationId xmlns:p14="http://schemas.microsoft.com/office/powerpoint/2010/main" val="256267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文本框 1"/>
          <p:cNvSpPr txBox="1"/>
          <p:nvPr/>
        </p:nvSpPr>
        <p:spPr>
          <a:xfrm>
            <a:off x="7308215" y="4731385"/>
            <a:ext cx="1554480" cy="245110"/>
          </a:xfrm>
          <a:prstGeom prst="rect">
            <a:avLst/>
          </a:prstGeom>
          <a:noFill/>
        </p:spPr>
        <p:txBody>
          <a:bodyPr wrap="square" rtlCol="0" anchor="t">
            <a:spAutoFit/>
          </a:bodyPr>
          <a:lstStyle/>
          <a:p>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电话：</a:t>
            </a:r>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400-036-0876</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bg>
      <p:bgRef idx="1001">
        <a:schemeClr val="bg1"/>
      </p:bgRef>
    </p:bg>
    <p:spTree>
      <p:nvGrpSpPr>
        <p:cNvPr id="1" name=""/>
        <p:cNvGrpSpPr/>
        <p:nvPr/>
      </p:nvGrpSpPr>
      <p:grpSpPr>
        <a:xfrm>
          <a:off x="0" y="0"/>
          <a:ext cx="0" cy="0"/>
          <a:chOff x="0" y="0"/>
          <a:chExt cx="0" cy="0"/>
        </a:xfrm>
      </p:grpSpPr>
      <p:sp>
        <p:nvSpPr>
          <p:cNvPr id="8" name="ïṣ1îḍe"/>
          <p:cNvSpPr/>
          <p:nvPr userDrawn="1"/>
        </p:nvSpPr>
        <p:spPr>
          <a:xfrm>
            <a:off x="2627" y="-38757"/>
            <a:ext cx="9141373" cy="518225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0"/>
          </a:p>
        </p:txBody>
      </p:sp>
      <p:sp>
        <p:nvSpPr>
          <p:cNvPr id="2" name="标题 1"/>
          <p:cNvSpPr>
            <a:spLocks noGrp="1"/>
          </p:cNvSpPr>
          <p:nvPr>
            <p:ph type="title"/>
          </p:nvPr>
        </p:nvSpPr>
        <p:spPr>
          <a:xfrm>
            <a:off x="495300" y="0"/>
            <a:ext cx="8143875" cy="771525"/>
          </a:xfrm>
        </p:spPr>
        <p:txBody>
          <a:bodyPr/>
          <a:lstStyle/>
          <a:p>
            <a:r>
              <a:rPr lang="zh-CN" altLang="en-US"/>
              <a:t>单击此处编辑母版标题样式</a:t>
            </a:r>
          </a:p>
        </p:txBody>
      </p:sp>
      <p:sp>
        <p:nvSpPr>
          <p:cNvPr id="3" name="日期占位符 2"/>
          <p:cNvSpPr>
            <a:spLocks noGrp="1"/>
          </p:cNvSpPr>
          <p:nvPr>
            <p:ph type="dt" sz="half" idx="10"/>
          </p:nvPr>
        </p:nvSpPr>
        <p:spPr>
          <a:xfrm>
            <a:off x="4128492" y="4829175"/>
            <a:ext cx="1352193" cy="161925"/>
          </a:xfrm>
        </p:spPr>
        <p:txBody>
          <a:bodyPr/>
          <a:lstStyle/>
          <a:p>
            <a:fld id="{748B5987-9647-4253-899C-3B9819D6D8A0}" type="datetime1">
              <a:rPr lang="zh-CN" altLang="en-US" smtClean="0"/>
              <a:t>2025/6/2</a:t>
            </a:fld>
            <a:endParaRPr lang="zh-CN" altLang="en-US"/>
          </a:p>
        </p:txBody>
      </p:sp>
      <p:sp>
        <p:nvSpPr>
          <p:cNvPr id="4" name="页脚占位符 3"/>
          <p:cNvSpPr>
            <a:spLocks noGrp="1"/>
          </p:cNvSpPr>
          <p:nvPr>
            <p:ph type="ftr" sz="quarter" idx="11"/>
          </p:nvPr>
        </p:nvSpPr>
        <p:spPr>
          <a:xfrm>
            <a:off x="495301" y="4829175"/>
            <a:ext cx="2994128" cy="161925"/>
          </a:xfrm>
        </p:spPr>
        <p:txBody>
          <a:bodyPr/>
          <a:lstStyle/>
          <a:p>
            <a:endParaRPr lang="zh-CN" altLang="en-US"/>
          </a:p>
        </p:txBody>
      </p:sp>
      <p:sp>
        <p:nvSpPr>
          <p:cNvPr id="5" name="灯片编号占位符 4"/>
          <p:cNvSpPr>
            <a:spLocks noGrp="1"/>
          </p:cNvSpPr>
          <p:nvPr>
            <p:ph type="sldNum" sz="quarter" idx="12"/>
          </p:nvPr>
        </p:nvSpPr>
        <p:spPr>
          <a:xfrm>
            <a:off x="6643089" y="4829175"/>
            <a:ext cx="1996086" cy="161925"/>
          </a:xfrm>
        </p:spPr>
        <p:txBody>
          <a:bodyPr/>
          <a:lstStyle/>
          <a:p>
            <a:fld id="{7F65B630-C7FF-41C0-9923-C5E5E29EED81}"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F0F0F0"/>
        </a:solidFill>
        <a:effectLst/>
      </p:bgPr>
    </p:bg>
    <p:spTree>
      <p:nvGrpSpPr>
        <p:cNvPr id="1" name=""/>
        <p:cNvGrpSpPr/>
        <p:nvPr/>
      </p:nvGrpSpPr>
      <p:grpSpPr>
        <a:xfrm>
          <a:off x="0" y="0"/>
          <a:ext cx="0" cy="0"/>
          <a:chOff x="0" y="0"/>
          <a:chExt cx="0" cy="0"/>
        </a:xfrm>
      </p:grpSpPr>
      <p:grpSp>
        <p:nvGrpSpPr>
          <p:cNvPr id="8" name="组 7"/>
          <p:cNvGrpSpPr/>
          <p:nvPr userDrawn="1"/>
        </p:nvGrpSpPr>
        <p:grpSpPr>
          <a:xfrm flipV="1">
            <a:off x="107242" y="4921425"/>
            <a:ext cx="3250004" cy="165538"/>
            <a:chOff x="7858662" y="362607"/>
            <a:chExt cx="4333338" cy="220717"/>
          </a:xfrm>
        </p:grpSpPr>
        <p:sp>
          <p:nvSpPr>
            <p:cNvPr id="9" name="任意形状 8"/>
            <p:cNvSpPr/>
            <p:nvPr/>
          </p:nvSpPr>
          <p:spPr>
            <a:xfrm flipV="1">
              <a:off x="11462744" y="362607"/>
              <a:ext cx="729256" cy="220717"/>
            </a:xfrm>
            <a:custGeom>
              <a:avLst/>
              <a:gdLst>
                <a:gd name="connsiteX0" fmla="*/ 0 w 729256"/>
                <a:gd name="connsiteY0" fmla="*/ 220717 h 220717"/>
                <a:gd name="connsiteX1" fmla="*/ 729256 w 729256"/>
                <a:gd name="connsiteY1" fmla="*/ 220717 h 220717"/>
                <a:gd name="connsiteX2" fmla="*/ 729256 w 729256"/>
                <a:gd name="connsiteY2" fmla="*/ 0 h 220717"/>
                <a:gd name="connsiteX3" fmla="*/ 129177 w 729256"/>
                <a:gd name="connsiteY3" fmla="*/ 0 h 220717"/>
              </a:gdLst>
              <a:ahLst/>
              <a:cxnLst>
                <a:cxn ang="0">
                  <a:pos x="connsiteX0" y="connsiteY0"/>
                </a:cxn>
                <a:cxn ang="0">
                  <a:pos x="connsiteX1" y="connsiteY1"/>
                </a:cxn>
                <a:cxn ang="0">
                  <a:pos x="connsiteX2" y="connsiteY2"/>
                </a:cxn>
                <a:cxn ang="0">
                  <a:pos x="connsiteX3" y="connsiteY3"/>
                </a:cxn>
              </a:cxnLst>
              <a:rect l="l" t="t" r="r" b="b"/>
              <a:pathLst>
                <a:path w="729256" h="220717">
                  <a:moveTo>
                    <a:pt x="0" y="220717"/>
                  </a:moveTo>
                  <a:lnTo>
                    <a:pt x="729256" y="220717"/>
                  </a:lnTo>
                  <a:lnTo>
                    <a:pt x="729256" y="0"/>
                  </a:lnTo>
                  <a:lnTo>
                    <a:pt x="129177"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
            </a:p>
          </p:txBody>
        </p:sp>
        <p:sp>
          <p:nvSpPr>
            <p:cNvPr id="10" name="平行四边形 9"/>
            <p:cNvSpPr/>
            <p:nvPr/>
          </p:nvSpPr>
          <p:spPr>
            <a:xfrm flipV="1">
              <a:off x="7858662" y="362607"/>
              <a:ext cx="3616043" cy="220717"/>
            </a:xfrm>
            <a:prstGeom prst="parallelogram">
              <a:avLst>
                <a:gd name="adj" fmla="val 5852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
            </a:p>
          </p:txBody>
        </p:sp>
      </p:gr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kumimoji="1" lang="zh-CN" altLang="en-US"/>
              <a:t>单击此处编辑母版标题样式</a:t>
            </a:r>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CN" altLang="en-US"/>
              <a:t>单击此处编辑母版副标题样式</a:t>
            </a:r>
          </a:p>
        </p:txBody>
      </p:sp>
      <p:sp>
        <p:nvSpPr>
          <p:cNvPr id="4" name="日期占位符 3"/>
          <p:cNvSpPr>
            <a:spLocks noGrp="1"/>
          </p:cNvSpPr>
          <p:nvPr>
            <p:ph type="dt" sz="half" idx="10"/>
          </p:nvPr>
        </p:nvSpPr>
        <p:spPr>
          <a:xfrm>
            <a:off x="628650" y="4767263"/>
            <a:ext cx="2057400" cy="273844"/>
          </a:xfrm>
        </p:spPr>
        <p:txBody>
          <a:bodyPr/>
          <a:lstStyle/>
          <a:p>
            <a:fld id="{7EC9CC9A-691B-F94B-9DD0-B59C4F8D2435}" type="datetimeFigureOut">
              <a:rPr kumimoji="1" lang="zh-CN" altLang="en-US" smtClean="0"/>
              <a:t>2025/6/2</a:t>
            </a:fld>
            <a:endParaRPr kumimoji="1" lang="zh-CN" altLang="en-US"/>
          </a:p>
        </p:txBody>
      </p:sp>
      <p:sp>
        <p:nvSpPr>
          <p:cNvPr id="5" name="页脚占位符 4"/>
          <p:cNvSpPr>
            <a:spLocks noGrp="1"/>
          </p:cNvSpPr>
          <p:nvPr>
            <p:ph type="ftr" sz="quarter" idx="11"/>
          </p:nvPr>
        </p:nvSpPr>
        <p:spPr>
          <a:xfrm>
            <a:off x="3028950" y="4767263"/>
            <a:ext cx="3086100" cy="273844"/>
          </a:xfrm>
        </p:spPr>
        <p:txBody>
          <a:bodyPr/>
          <a:lstStyle/>
          <a:p>
            <a:endParaRPr kumimoji="1" lang="zh-CN" altLang="en-US"/>
          </a:p>
        </p:txBody>
      </p:sp>
      <p:sp>
        <p:nvSpPr>
          <p:cNvPr id="6" name="幻灯片编号占位符 5"/>
          <p:cNvSpPr>
            <a:spLocks noGrp="1"/>
          </p:cNvSpPr>
          <p:nvPr>
            <p:ph type="sldNum" sz="quarter" idx="12"/>
          </p:nvPr>
        </p:nvSpPr>
        <p:spPr>
          <a:xfrm>
            <a:off x="6457950" y="4767263"/>
            <a:ext cx="2057400" cy="273844"/>
          </a:xfrm>
        </p:spPr>
        <p:txBody>
          <a:bodyPr/>
          <a:lstStyle/>
          <a:p>
            <a:fld id="{E34CBF0F-8388-3A4F-87D9-F297F67C7EFA}"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4883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3503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幻灯片">
    <p:bg>
      <p:bgPr>
        <a:no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二级目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二级目录">
    <p:spTree>
      <p:nvGrpSpPr>
        <p:cNvPr id="1" name=""/>
        <p:cNvGrpSpPr/>
        <p:nvPr/>
      </p:nvGrpSpPr>
      <p:grpSpPr>
        <a:xfrm>
          <a:off x="0" y="0"/>
          <a:ext cx="0" cy="0"/>
          <a:chOff x="0" y="0"/>
          <a:chExt cx="0" cy="0"/>
        </a:xfrm>
      </p:grpSpPr>
      <p:sp>
        <p:nvSpPr>
          <p:cNvPr id="35" name="Bildplatzhalter"/>
          <p:cNvSpPr>
            <a:spLocks noGrp="1"/>
          </p:cNvSpPr>
          <p:nvPr>
            <p:ph type="pic" sz="quarter" idx="12" hasCustomPrompt="1"/>
          </p:nvPr>
        </p:nvSpPr>
        <p:spPr bwMode="gray">
          <a:xfrm>
            <a:off x="413460" y="1357000"/>
            <a:ext cx="8317083" cy="2642576"/>
          </a:xfrm>
          <a:prstGeom prst="rect">
            <a:avLst/>
          </a:prstGeom>
          <a:solidFill>
            <a:schemeClr val="bg1"/>
          </a:solidFill>
        </p:spPr>
        <p:txBody>
          <a:bodyPr vert="horz" lIns="252000" tIns="252000" rIns="252000" bIns="252000" rtlCol="0" anchor="ctr" anchorCtr="0">
            <a:noAutofit/>
          </a:bodyPr>
          <a:lstStyle>
            <a:lvl1pPr marL="213995" indent="-213995" algn="ctr">
              <a:buNone/>
              <a:defRPr lang="de-DE" dirty="0"/>
            </a:lvl1pPr>
          </a:lstStyle>
          <a:p>
            <a:r>
              <a:rPr lang="zh-CN" altLang="en-US" noProof="0" dirty="0"/>
              <a:t>请插入图片</a:t>
            </a:r>
            <a:endParaRPr lang="en-US" noProof="0" dirty="0"/>
          </a:p>
        </p:txBody>
      </p:sp>
      <p:sp>
        <p:nvSpPr>
          <p:cNvPr id="36" name="Titel"/>
          <p:cNvSpPr>
            <a:spLocks noGrp="1"/>
          </p:cNvSpPr>
          <p:nvPr>
            <p:ph type="title" hasCustomPrompt="1"/>
          </p:nvPr>
        </p:nvSpPr>
        <p:spPr bwMode="gray">
          <a:xfrm>
            <a:off x="412010" y="685957"/>
            <a:ext cx="8317082" cy="485887"/>
          </a:xfrm>
          <a:prstGeom prst="rect">
            <a:avLst/>
          </a:prstGeom>
          <a:noFill/>
          <a:ln w="12700" cap="flat" cmpd="sng">
            <a:noFill/>
            <a:prstDash val="solid"/>
            <a:miter lim="0"/>
          </a:ln>
          <a:effectLst/>
        </p:spPr>
        <p:txBody>
          <a:bodyPr lIns="26789" tIns="26789" rIns="26789" bIns="26789" anchor="ctr"/>
          <a:lstStyle>
            <a:lvl1pPr>
              <a:defRPr lang="en-US" sz="2100" b="0" noProof="0" dirty="0">
                <a:solidFill>
                  <a:schemeClr val="tx1">
                    <a:lumMod val="75000"/>
                    <a:lumOff val="25000"/>
                  </a:schemeClr>
                </a:solidFill>
                <a:latin typeface="+mn-lt"/>
                <a:ea typeface="微软雅黑" panose="020B0503020204020204" pitchFamily="34" charset="-122"/>
                <a:cs typeface="Arial" panose="020B0604020202020204" pitchFamily="34" charset="0"/>
              </a:defRPr>
            </a:lvl1pPr>
          </a:lstStyle>
          <a:p>
            <a:pPr marL="0" lvl="0" defTabSz="815975">
              <a:lnSpc>
                <a:spcPct val="130000"/>
              </a:lnSpc>
            </a:pPr>
            <a:r>
              <a:rPr lang="zh-CN" altLang="en-US" noProof="0" dirty="0"/>
              <a:t>请插入幻灯片主题</a:t>
            </a:r>
            <a:endParaRPr lang="en-US" noProof="0" dirty="0"/>
          </a:p>
        </p:txBody>
      </p:sp>
      <p:sp>
        <p:nvSpPr>
          <p:cNvPr id="37" name="Fußzeilenplatzhalter"/>
          <p:cNvSpPr>
            <a:spLocks noGrp="1"/>
          </p:cNvSpPr>
          <p:nvPr>
            <p:ph type="ftr" sz="quarter" idx="3"/>
          </p:nvPr>
        </p:nvSpPr>
        <p:spPr bwMode="gray">
          <a:xfrm>
            <a:off x="413460" y="4083173"/>
            <a:ext cx="5373699" cy="269937"/>
          </a:xfrm>
          <a:prstGeom prst="rect">
            <a:avLst/>
          </a:prstGeom>
        </p:spPr>
        <p:txBody>
          <a:bodyPr vert="horz" lIns="0" tIns="0" rIns="0" bIns="0" rtlCol="0" anchor="ctr"/>
          <a:lstStyle>
            <a:lvl1pPr algn="l">
              <a:defRPr sz="900">
                <a:solidFill>
                  <a:schemeClr val="tx1">
                    <a:lumMod val="75000"/>
                    <a:lumOff val="25000"/>
                  </a:schemeClr>
                </a:solidFill>
              </a:defRPr>
            </a:lvl1pPr>
          </a:lstStyle>
          <a:p>
            <a:r>
              <a:rPr lang="zh-CN" altLang="en-US"/>
              <a:t>图片备注</a:t>
            </a:r>
            <a:endParaRPr lang="de-DE" dirty="0"/>
          </a:p>
        </p:txBody>
      </p:sp>
      <p:sp>
        <p:nvSpPr>
          <p:cNvPr id="38" name="Foliennummernplatzhalter"/>
          <p:cNvSpPr>
            <a:spLocks noGrp="1"/>
          </p:cNvSpPr>
          <p:nvPr>
            <p:ph type="sldNum" sz="quarter" idx="4"/>
          </p:nvPr>
        </p:nvSpPr>
        <p:spPr bwMode="gray">
          <a:xfrm>
            <a:off x="412009" y="4568562"/>
            <a:ext cx="189025" cy="269937"/>
          </a:xfrm>
          <a:prstGeom prst="rect">
            <a:avLst/>
          </a:prstGeom>
        </p:spPr>
        <p:txBody>
          <a:bodyPr vert="horz" lIns="0" tIns="0" rIns="0" bIns="0" rtlCol="0" anchor="ctr"/>
          <a:lstStyle>
            <a:lvl1pPr algn="l">
              <a:defRPr sz="750">
                <a:solidFill>
                  <a:schemeClr val="tx1"/>
                </a:solidFill>
              </a:defRPr>
            </a:lvl1pPr>
          </a:lstStyle>
          <a:p>
            <a:fld id="{B227C86F-CC2D-492F-A88C-C748186E73FB}" type="slidenum">
              <a:rPr lang="de-DE" noProof="0" smtClean="0"/>
              <a:t>‹#›</a:t>
            </a:fld>
            <a:endParaRPr lang="de-DE"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背景">
    <p:spTree>
      <p:nvGrpSpPr>
        <p:cNvPr id="1" name=""/>
        <p:cNvGrpSpPr/>
        <p:nvPr/>
      </p:nvGrpSpPr>
      <p:grpSpPr>
        <a:xfrm>
          <a:off x="0" y="0"/>
          <a:ext cx="0" cy="0"/>
          <a:chOff x="0" y="0"/>
          <a:chExt cx="0" cy="0"/>
        </a:xfrm>
      </p:grpSpPr>
      <p:sp>
        <p:nvSpPr>
          <p:cNvPr id="3" name="矩形 2"/>
          <p:cNvSpPr/>
          <p:nvPr userDrawn="1"/>
        </p:nvSpPr>
        <p:spPr>
          <a:xfrm>
            <a:off x="0" y="-20320"/>
            <a:ext cx="9144000" cy="2915920"/>
          </a:xfrm>
          <a:prstGeom prst="rect">
            <a:avLst/>
          </a:prstGeom>
          <a:solidFill>
            <a:schemeClr val="bg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413202" y="3518144"/>
            <a:ext cx="6046221" cy="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7"/>
          <p:cNvSpPr>
            <a:spLocks noChangeArrowheads="1"/>
          </p:cNvSpPr>
          <p:nvPr userDrawn="1"/>
        </p:nvSpPr>
        <p:spPr bwMode="auto">
          <a:xfrm>
            <a:off x="333856" y="3896588"/>
            <a:ext cx="2576646" cy="295275"/>
          </a:xfrm>
          <a:prstGeom prst="rect">
            <a:avLst/>
          </a:prstGeom>
          <a:noFill/>
          <a:ln w="9525">
            <a:noFill/>
            <a:miter lim="800000"/>
          </a:ln>
          <a:effectLst/>
        </p:spPr>
        <p:txBody>
          <a:bodyPr vert="horz" wrap="square" lIns="68564" tIns="34283" rIns="68564" bIns="34283" numCol="1" anchor="ctr" anchorCtr="0" compatLnSpc="1">
            <a:spAutoFit/>
          </a:bodyPr>
          <a:lstStyle/>
          <a:p>
            <a:pPr defTabSz="685800" fontAlgn="base">
              <a:spcBef>
                <a:spcPts val="75"/>
              </a:spcBef>
              <a:spcAft>
                <a:spcPts val="75"/>
              </a:spcAft>
            </a:pPr>
            <a:r>
              <a:rPr lang="zh-CN" altLang="en-US" sz="675"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地址：</a:t>
            </a:r>
            <a:r>
              <a:rPr sz="675"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苏州市高新区滨河路625号创业大厦5号楼6楼</a:t>
            </a:r>
          </a:p>
          <a:p>
            <a:pPr defTabSz="685800" fontAlgn="base">
              <a:spcBef>
                <a:spcPts val="75"/>
              </a:spcBef>
              <a:spcAft>
                <a:spcPts val="75"/>
              </a:spcAft>
            </a:pPr>
            <a:r>
              <a:rPr lang="en-US" altLang="zh-CN" sz="675"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http://www.szpcbase.com/</a:t>
            </a:r>
          </a:p>
        </p:txBody>
      </p:sp>
      <p:sp>
        <p:nvSpPr>
          <p:cNvPr id="6" name="Rectangle 7"/>
          <p:cNvSpPr>
            <a:spLocks noChangeArrowheads="1"/>
          </p:cNvSpPr>
          <p:nvPr userDrawn="1"/>
        </p:nvSpPr>
        <p:spPr bwMode="auto">
          <a:xfrm>
            <a:off x="334010" y="3667760"/>
            <a:ext cx="2303780" cy="228600"/>
          </a:xfrm>
          <a:prstGeom prst="rect">
            <a:avLst/>
          </a:prstGeom>
          <a:noFill/>
          <a:ln w="9525">
            <a:noFill/>
            <a:miter lim="800000"/>
          </a:ln>
          <a:effectLst/>
        </p:spPr>
        <p:txBody>
          <a:bodyPr vert="horz" wrap="square" lIns="68564" tIns="34283" rIns="68564" bIns="34283" numCol="1" anchor="ctr" anchorCtr="0" compatLnSpc="1">
            <a:spAutoFit/>
          </a:bodyPr>
          <a:lstStyle/>
          <a:p>
            <a:pPr defTabSz="685800" fontAlgn="base">
              <a:spcBef>
                <a:spcPts val="75"/>
              </a:spcBef>
              <a:spcAft>
                <a:spcPts val="75"/>
              </a:spcAft>
            </a:pPr>
            <a:r>
              <a:rPr lang="zh-CN" altLang="en-US" sz="1050" b="1"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苏州市凌臣</a:t>
            </a:r>
            <a:r>
              <a:rPr lang="zh-CN" altLang="en-US" sz="1050" b="1" dirty="0">
                <a:solidFill>
                  <a:srgbClr val="4B4B4B"/>
                </a:solidFill>
                <a:latin typeface="微软雅黑" panose="020B0503020204020204" pitchFamily="34" charset="-122"/>
                <a:ea typeface="微软雅黑" panose="020B0503020204020204" pitchFamily="34" charset="-122"/>
                <a:cs typeface="Arial" panose="020B0604020202020204" pitchFamily="34" charset="0"/>
                <a:sym typeface="+mn-ea"/>
              </a:rPr>
              <a:t>采集</a:t>
            </a:r>
            <a:r>
              <a:rPr lang="zh-CN" altLang="en-US" sz="1050" b="1" dirty="0">
                <a:solidFill>
                  <a:srgbClr val="4B4B4B"/>
                </a:solidFill>
                <a:latin typeface="微软雅黑" panose="020B0503020204020204" pitchFamily="34" charset="-122"/>
                <a:ea typeface="微软雅黑" panose="020B0503020204020204" pitchFamily="34" charset="-122"/>
                <a:cs typeface="Arial" panose="020B0604020202020204" pitchFamily="34" charset="0"/>
              </a:rPr>
              <a:t>计算机有限公司</a:t>
            </a:r>
            <a:endParaRPr lang="zh-CN" altLang="en-US" sz="105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矩形 6"/>
          <p:cNvSpPr/>
          <p:nvPr userDrawn="1"/>
        </p:nvSpPr>
        <p:spPr>
          <a:xfrm>
            <a:off x="1043124" y="357105"/>
            <a:ext cx="582291" cy="1464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 name="TextBox 6"/>
          <p:cNvSpPr txBox="1"/>
          <p:nvPr userDrawn="1"/>
        </p:nvSpPr>
        <p:spPr>
          <a:xfrm>
            <a:off x="474458" y="341329"/>
            <a:ext cx="1143000" cy="189865"/>
          </a:xfrm>
          <a:prstGeom prst="rect">
            <a:avLst/>
          </a:prstGeom>
          <a:noFill/>
        </p:spPr>
        <p:txBody>
          <a:bodyPr wrap="none" lIns="68537" tIns="34268" rIns="68537" bIns="34268">
            <a:spAutoFit/>
          </a:bodyPr>
          <a:lstStyle/>
          <a:p>
            <a:pPr algn="ctr">
              <a:defRPr/>
            </a:pPr>
            <a:r>
              <a:rPr lang="zh-CN" altLang="en-US" sz="800" dirty="0">
                <a:solidFill>
                  <a:schemeClr val="bg1"/>
                </a:solidFill>
                <a:ea typeface="微软雅黑" panose="020B0503020204020204" pitchFamily="34" charset="-122"/>
                <a:cs typeface="Arial" panose="020B0604020202020204" pitchFamily="34" charset="0"/>
                <a:sym typeface="Helvetica Light" charset="0"/>
              </a:rPr>
              <a:t>凌臣科技   </a:t>
            </a:r>
            <a:r>
              <a:rPr lang="en-US" altLang="zh-CN" sz="800" dirty="0">
                <a:solidFill>
                  <a:schemeClr val="bg1"/>
                </a:solidFill>
                <a:ea typeface="微软雅黑" panose="020B0503020204020204" pitchFamily="34" charset="-122"/>
                <a:cs typeface="Arial" panose="020B0604020202020204" pitchFamily="34" charset="0"/>
                <a:sym typeface="Helvetica Light" charset="0"/>
              </a:rPr>
              <a:t>|   </a:t>
            </a:r>
            <a:r>
              <a:rPr lang="zh-CN" altLang="en-US" sz="800" b="1" dirty="0">
                <a:solidFill>
                  <a:schemeClr val="bg1"/>
                </a:solidFill>
                <a:ea typeface="微软雅黑" panose="020B0503020204020204" pitchFamily="34" charset="-122"/>
                <a:cs typeface="Arial" panose="020B0604020202020204" pitchFamily="34" charset="0"/>
                <a:sym typeface="Helvetica Light" charset="0"/>
              </a:rPr>
              <a:t>工业</a:t>
            </a:r>
            <a:r>
              <a:rPr lang="zh-CN" sz="800" b="1" dirty="0">
                <a:solidFill>
                  <a:schemeClr val="bg1"/>
                </a:solidFill>
                <a:ea typeface="微软雅黑" panose="020B0503020204020204" pitchFamily="34" charset="-122"/>
                <a:cs typeface="Arial" panose="020B0604020202020204" pitchFamily="34" charset="0"/>
                <a:sym typeface="Helvetica Light" charset="0"/>
              </a:rPr>
              <a:t>控制</a:t>
            </a:r>
            <a:endParaRPr lang="zh-CN" sz="800" dirty="0">
              <a:solidFill>
                <a:schemeClr val="bg1"/>
              </a:solidFill>
              <a:ea typeface="微软雅黑" panose="020B0503020204020204" pitchFamily="34" charset="-122"/>
              <a:cs typeface="Arial" panose="020B0604020202020204" pitchFamily="34" charset="0"/>
              <a:sym typeface="Helvetica Light" charset="0"/>
            </a:endParaRPr>
          </a:p>
        </p:txBody>
      </p:sp>
      <p:pic>
        <p:nvPicPr>
          <p:cNvPr id="9" name="图片 3"/>
          <p:cNvPicPr>
            <a:picLocks noChangeAspect="1"/>
          </p:cNvPicPr>
          <p:nvPr userDrawn="1"/>
        </p:nvPicPr>
        <p:blipFill>
          <a:blip r:embed="rId2"/>
          <a:srcRect l="34731" t="28232" r="32119" b="23267"/>
          <a:stretch>
            <a:fillRect/>
          </a:stretch>
        </p:blipFill>
        <p:spPr>
          <a:xfrm>
            <a:off x="6940550" y="1541145"/>
            <a:ext cx="1105535" cy="1534795"/>
          </a:xfrm>
          <a:prstGeom prst="rect">
            <a:avLst/>
          </a:prstGeom>
          <a:noFill/>
          <a:ln w="9525">
            <a:noFill/>
          </a:ln>
        </p:spPr>
      </p:pic>
      <p:pic>
        <p:nvPicPr>
          <p:cNvPr id="15" name="图片 14"/>
          <p:cNvPicPr>
            <a:picLocks noChangeAspect="1"/>
          </p:cNvPicPr>
          <p:nvPr userDrawn="1"/>
        </p:nvPicPr>
        <p:blipFill>
          <a:blip r:embed="rId3"/>
          <a:stretch>
            <a:fillRect/>
          </a:stretch>
        </p:blipFill>
        <p:spPr>
          <a:xfrm>
            <a:off x="7595870" y="531495"/>
            <a:ext cx="1725930" cy="2656840"/>
          </a:xfrm>
          <a:prstGeom prst="rect">
            <a:avLst/>
          </a:prstGeom>
        </p:spPr>
      </p:pic>
      <p:pic>
        <p:nvPicPr>
          <p:cNvPr id="16" name="图片 15"/>
          <p:cNvPicPr>
            <a:picLocks noChangeAspect="1"/>
          </p:cNvPicPr>
          <p:nvPr userDrawn="1"/>
        </p:nvPicPr>
        <p:blipFill>
          <a:blip r:embed="rId4"/>
          <a:stretch>
            <a:fillRect/>
          </a:stretch>
        </p:blipFill>
        <p:spPr>
          <a:xfrm>
            <a:off x="5435600" y="2263140"/>
            <a:ext cx="1643380" cy="1046480"/>
          </a:xfrm>
          <a:prstGeom prst="rect">
            <a:avLst/>
          </a:prstGeom>
        </p:spPr>
      </p:pic>
      <p:pic>
        <p:nvPicPr>
          <p:cNvPr id="17" name="图片 16" descr="M60"/>
          <p:cNvPicPr>
            <a:picLocks noChangeAspect="1"/>
          </p:cNvPicPr>
          <p:nvPr userDrawn="1"/>
        </p:nvPicPr>
        <p:blipFill>
          <a:blip r:embed="rId5"/>
          <a:srcRect b="54476"/>
          <a:stretch>
            <a:fillRect/>
          </a:stretch>
        </p:blipFill>
        <p:spPr>
          <a:xfrm>
            <a:off x="1907540" y="1564005"/>
            <a:ext cx="1370330" cy="762635"/>
          </a:xfrm>
          <a:prstGeom prst="rect">
            <a:avLst/>
          </a:prstGeom>
        </p:spPr>
      </p:pic>
      <p:pic>
        <p:nvPicPr>
          <p:cNvPr id="18" name="图片 17" descr="M60"/>
          <p:cNvPicPr>
            <a:picLocks noChangeAspect="1"/>
          </p:cNvPicPr>
          <p:nvPr userDrawn="1"/>
        </p:nvPicPr>
        <p:blipFill>
          <a:blip r:embed="rId5"/>
          <a:srcRect b="54476"/>
          <a:stretch>
            <a:fillRect/>
          </a:stretch>
        </p:blipFill>
        <p:spPr>
          <a:xfrm>
            <a:off x="2339340" y="1708150"/>
            <a:ext cx="1327785" cy="739140"/>
          </a:xfrm>
          <a:prstGeom prst="rect">
            <a:avLst/>
          </a:prstGeom>
        </p:spPr>
      </p:pic>
      <p:sp>
        <p:nvSpPr>
          <p:cNvPr id="19" name="AutoShape 4"/>
          <p:cNvSpPr/>
          <p:nvPr userDrawn="1"/>
        </p:nvSpPr>
        <p:spPr bwMode="auto">
          <a:xfrm>
            <a:off x="0" y="843280"/>
            <a:ext cx="5500370" cy="589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12700" cap="flat" cmpd="sng">
            <a:noFill/>
            <a:prstDash val="solid"/>
            <a:miter lim="0"/>
          </a:ln>
          <a:effectLst/>
        </p:spPr>
        <p:txBody>
          <a:bodyPr lIns="26789" tIns="26789" rIns="26789" bIns="26789" anchor="ctr"/>
          <a:lstStyle/>
          <a:p>
            <a:pPr algn="l">
              <a:buClrTx/>
              <a:buSzTx/>
              <a:buFontTx/>
            </a:pPr>
            <a:r>
              <a:rPr lang="zh-CN" altLang="en-US" sz="2400" b="1" dirty="0">
                <a:gradFill>
                  <a:gsLst>
                    <a:gs pos="100000">
                      <a:srgbClr val="85C532"/>
                    </a:gs>
                    <a:gs pos="0">
                      <a:srgbClr val="0074C1"/>
                    </a:gs>
                    <a:gs pos="0">
                      <a:srgbClr val="008CCF"/>
                    </a:gs>
                  </a:gsLst>
                  <a:lin ang="0" scaled="0"/>
                </a:gradFill>
                <a:latin typeface="微软雅黑" panose="020B0503020204020204" pitchFamily="34" charset="-122"/>
                <a:ea typeface="微软雅黑" panose="020B0503020204020204" pitchFamily="34" charset="-122"/>
                <a:cs typeface="Arial" panose="020B0604020202020204" pitchFamily="34" charset="0"/>
                <a:sym typeface="+mn-lt"/>
              </a:rPr>
              <a:t>Companies in line with technology</a:t>
            </a:r>
          </a:p>
        </p:txBody>
      </p:sp>
      <p:pic>
        <p:nvPicPr>
          <p:cNvPr id="20" name="图片 19" descr="工控机1"/>
          <p:cNvPicPr>
            <a:picLocks noChangeAspect="1"/>
          </p:cNvPicPr>
          <p:nvPr userDrawn="1"/>
        </p:nvPicPr>
        <p:blipFill>
          <a:blip r:embed="rId6"/>
          <a:stretch>
            <a:fillRect/>
          </a:stretch>
        </p:blipFill>
        <p:spPr>
          <a:xfrm>
            <a:off x="4195445" y="2433320"/>
            <a:ext cx="1522095" cy="706120"/>
          </a:xfrm>
          <a:prstGeom prst="rect">
            <a:avLst/>
          </a:prstGeom>
        </p:spPr>
      </p:pic>
      <p:pic>
        <p:nvPicPr>
          <p:cNvPr id="21" name="图片 20" descr="PLC-8086"/>
          <p:cNvPicPr>
            <a:picLocks noChangeAspect="1"/>
          </p:cNvPicPr>
          <p:nvPr userDrawn="1"/>
        </p:nvPicPr>
        <p:blipFill>
          <a:blip r:embed="rId7"/>
          <a:stretch>
            <a:fillRect/>
          </a:stretch>
        </p:blipFill>
        <p:spPr>
          <a:xfrm>
            <a:off x="1146175" y="2544445"/>
            <a:ext cx="320040" cy="601345"/>
          </a:xfrm>
          <a:prstGeom prst="rect">
            <a:avLst/>
          </a:prstGeom>
        </p:spPr>
      </p:pic>
      <p:pic>
        <p:nvPicPr>
          <p:cNvPr id="22" name="图片 21" descr="PLC-1208"/>
          <p:cNvPicPr>
            <a:picLocks noChangeAspect="1"/>
          </p:cNvPicPr>
          <p:nvPr userDrawn="1"/>
        </p:nvPicPr>
        <p:blipFill>
          <a:blip r:embed="rId8"/>
          <a:stretch>
            <a:fillRect/>
          </a:stretch>
        </p:blipFill>
        <p:spPr>
          <a:xfrm>
            <a:off x="1619250" y="2479675"/>
            <a:ext cx="659130" cy="685165"/>
          </a:xfrm>
          <a:prstGeom prst="rect">
            <a:avLst/>
          </a:prstGeom>
        </p:spPr>
      </p:pic>
      <p:pic>
        <p:nvPicPr>
          <p:cNvPr id="23" name="图片 22" descr="PLC-1532"/>
          <p:cNvPicPr>
            <a:picLocks noChangeAspect="1"/>
          </p:cNvPicPr>
          <p:nvPr userDrawn="1"/>
        </p:nvPicPr>
        <p:blipFill>
          <a:blip r:embed="rId9"/>
          <a:stretch>
            <a:fillRect/>
          </a:stretch>
        </p:blipFill>
        <p:spPr>
          <a:xfrm>
            <a:off x="2382520" y="2479675"/>
            <a:ext cx="728345" cy="640715"/>
          </a:xfrm>
          <a:prstGeom prst="rect">
            <a:avLst/>
          </a:prstGeom>
        </p:spPr>
      </p:pic>
      <p:pic>
        <p:nvPicPr>
          <p:cNvPr id="25" name="图片 24" descr="LC1100-2"/>
          <p:cNvPicPr>
            <a:picLocks noChangeAspect="1"/>
          </p:cNvPicPr>
          <p:nvPr userDrawn="1"/>
        </p:nvPicPr>
        <p:blipFill>
          <a:blip r:embed="rId10"/>
          <a:stretch>
            <a:fillRect/>
          </a:stretch>
        </p:blipFill>
        <p:spPr>
          <a:xfrm>
            <a:off x="3203575" y="2484120"/>
            <a:ext cx="991870" cy="655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ïṣ1îḍe"/>
          <p:cNvSpPr/>
          <p:nvPr userDrawn="1"/>
        </p:nvSpPr>
        <p:spPr>
          <a:xfrm>
            <a:off x="2627" y="-38757"/>
            <a:ext cx="9141373" cy="5182257"/>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0"/>
          </a:p>
        </p:txBody>
      </p:sp>
      <p:pic>
        <p:nvPicPr>
          <p:cNvPr id="4" name="图片 3" descr="LCT logo1"/>
          <p:cNvPicPr>
            <a:picLocks noChangeAspect="1"/>
          </p:cNvPicPr>
          <p:nvPr userDrawn="1"/>
        </p:nvPicPr>
        <p:blipFill>
          <a:blip r:embed="rId21"/>
          <a:stretch>
            <a:fillRect/>
          </a:stretch>
        </p:blipFill>
        <p:spPr>
          <a:xfrm>
            <a:off x="7740650" y="195580"/>
            <a:ext cx="1260475" cy="332740"/>
          </a:xfrm>
          <a:prstGeom prst="rect">
            <a:avLst/>
          </a:prstGeom>
        </p:spPr>
      </p:pic>
      <p:grpSp>
        <p:nvGrpSpPr>
          <p:cNvPr id="8194" name="组合 4"/>
          <p:cNvGrpSpPr/>
          <p:nvPr userDrawn="1"/>
        </p:nvGrpSpPr>
        <p:grpSpPr>
          <a:xfrm>
            <a:off x="179706" y="4618355"/>
            <a:ext cx="4792133" cy="41275"/>
            <a:chOff x="286711" y="714104"/>
            <a:chExt cx="4790386" cy="41870"/>
          </a:xfrm>
        </p:grpSpPr>
        <p:cxnSp>
          <p:nvCxnSpPr>
            <p:cNvPr id="6" name="直接连接符 5"/>
            <p:cNvCxnSpPr/>
            <p:nvPr userDrawn="1">
              <p:custDataLst>
                <p:tags r:id="rId19"/>
              </p:custDataLst>
            </p:nvPr>
          </p:nvCxnSpPr>
          <p:spPr>
            <a:xfrm>
              <a:off x="286711" y="714104"/>
              <a:ext cx="4790386" cy="0"/>
            </a:xfrm>
            <a:prstGeom prst="line">
              <a:avLst/>
            </a:prstGeom>
            <a:ln w="349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userDrawn="1">
              <p:custDataLst>
                <p:tags r:id="rId20"/>
              </p:custDataLst>
            </p:nvPr>
          </p:nvCxnSpPr>
          <p:spPr>
            <a:xfrm>
              <a:off x="286711" y="755974"/>
              <a:ext cx="4790386"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7426" name="文本框 7"/>
          <p:cNvSpPr txBox="1"/>
          <p:nvPr userDrawn="1">
            <p:custDataLst>
              <p:tags r:id="rId18"/>
            </p:custDataLst>
          </p:nvPr>
        </p:nvSpPr>
        <p:spPr>
          <a:xfrm>
            <a:off x="179705" y="4732020"/>
            <a:ext cx="4770755" cy="306705"/>
          </a:xfrm>
          <a:prstGeom prst="rect">
            <a:avLst/>
          </a:prstGeom>
          <a:noFill/>
          <a:ln w="9525">
            <a:noFill/>
          </a:ln>
        </p:spPr>
        <p:txBody>
          <a:bodyPr wrap="square" anchor="t" anchorCtr="0">
            <a:spAutoFit/>
          </a:bodyPr>
          <a:lstStyle/>
          <a:p>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苏州市凌臣采集计算机有限公司</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ïṣ1îḍe"/>
          <p:cNvSpPr/>
          <p:nvPr userDrawn="1"/>
        </p:nvSpPr>
        <p:spPr>
          <a:xfrm>
            <a:off x="7308215" y="50800"/>
            <a:ext cx="1727200" cy="67627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00"/>
          </a:p>
        </p:txBody>
      </p:sp>
      <p:pic>
        <p:nvPicPr>
          <p:cNvPr id="3" name="图片 2" descr="图片1"/>
          <p:cNvPicPr>
            <a:picLocks noChangeAspect="1"/>
          </p:cNvPicPr>
          <p:nvPr/>
        </p:nvPicPr>
        <p:blipFill>
          <a:blip r:embed="rId2"/>
          <a:stretch>
            <a:fillRect/>
          </a:stretch>
        </p:blipFill>
        <p:spPr>
          <a:xfrm>
            <a:off x="7287260" y="123825"/>
            <a:ext cx="1667510" cy="494665"/>
          </a:xfrm>
          <a:prstGeom prst="rect">
            <a:avLst/>
          </a:prstGeom>
        </p:spPr>
      </p:pic>
      <p:sp>
        <p:nvSpPr>
          <p:cNvPr id="17409" name="文本框 1"/>
          <p:cNvSpPr txBox="1"/>
          <p:nvPr/>
        </p:nvSpPr>
        <p:spPr>
          <a:xfrm>
            <a:off x="-1187407" y="90711"/>
            <a:ext cx="6226210" cy="1178560"/>
          </a:xfrm>
          <a:prstGeom prst="rect">
            <a:avLst/>
          </a:prstGeom>
          <a:noFill/>
          <a:ln w="9525">
            <a:noFill/>
          </a:ln>
        </p:spPr>
        <p:txBody>
          <a:bodyPr wrap="square" anchor="t" anchorCtr="0"/>
          <a:lstStyle/>
          <a:p>
            <a:pPr algn="ct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凌臣科技</a:t>
            </a:r>
            <a:r>
              <a:rPr lang="en-US" alt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PLC</a:t>
            </a: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轴组应用介绍</a:t>
            </a:r>
          </a:p>
        </p:txBody>
      </p:sp>
      <p:sp>
        <p:nvSpPr>
          <p:cNvPr id="5" name="文本框 4">
            <a:extLst>
              <a:ext uri="{FF2B5EF4-FFF2-40B4-BE49-F238E27FC236}">
                <a16:creationId xmlns:a16="http://schemas.microsoft.com/office/drawing/2014/main" id="{F54DF109-9C5D-1C1A-01C4-63F275389773}"/>
              </a:ext>
            </a:extLst>
          </p:cNvPr>
          <p:cNvSpPr txBox="1"/>
          <p:nvPr/>
        </p:nvSpPr>
        <p:spPr>
          <a:xfrm>
            <a:off x="-324544" y="2193442"/>
            <a:ext cx="2420109" cy="369332"/>
          </a:xfrm>
          <a:prstGeom prst="rect">
            <a:avLst/>
          </a:prstGeom>
          <a:noFill/>
        </p:spPr>
        <p:txBody>
          <a:bodyPr wrap="square">
            <a:spAutoFit/>
          </a:bodyPr>
          <a:lstStyle/>
          <a:p>
            <a:pPr algn="ctr"/>
            <a:r>
              <a:rPr lang="en-US" altLang="zh-CN" b="1" dirty="0">
                <a:solidFill>
                  <a:srgbClr val="C00000"/>
                </a:solidFill>
                <a:latin typeface="微软雅黑" panose="020B0503020204020204" pitchFamily="34" charset="-122"/>
                <a:ea typeface="微软雅黑" panose="020B0503020204020204" pitchFamily="34" charset="-122"/>
              </a:rPr>
              <a:t>PLC</a:t>
            </a:r>
            <a:r>
              <a:rPr lang="zh-CN" altLang="en-US" b="1" dirty="0">
                <a:solidFill>
                  <a:srgbClr val="C00000"/>
                </a:solidFill>
                <a:latin typeface="微软雅黑" panose="020B0503020204020204" pitchFamily="34" charset="-122"/>
                <a:ea typeface="微软雅黑" panose="020B0503020204020204" pitchFamily="34" charset="-122"/>
              </a:rPr>
              <a:t>产品线：</a:t>
            </a:r>
            <a:endParaRPr lang="en-US" altLang="zh-CN" b="1" dirty="0">
              <a:solidFill>
                <a:srgbClr val="C00000"/>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9904B400-479C-0743-2CBF-62F9386A5895}"/>
              </a:ext>
            </a:extLst>
          </p:cNvPr>
          <p:cNvPicPr>
            <a:picLocks noChangeAspect="1"/>
          </p:cNvPicPr>
          <p:nvPr/>
        </p:nvPicPr>
        <p:blipFill>
          <a:blip r:embed="rId3" cstate="print">
            <a:extLst>
              <a:ext uri="{28A0092B-C50C-407E-A947-70E740481C1C}">
                <a14:useLocalDpi xmlns:a14="http://schemas.microsoft.com/office/drawing/2010/main" val="0"/>
              </a:ext>
            </a:extLst>
          </a:blip>
          <a:srcRect t="8616" b="21102"/>
          <a:stretch/>
        </p:blipFill>
        <p:spPr>
          <a:xfrm>
            <a:off x="2267744" y="1203598"/>
            <a:ext cx="5512343" cy="25202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14450" y="171450"/>
            <a:ext cx="6515100" cy="323165"/>
          </a:xfrm>
          <a:prstGeom prst="rect">
            <a:avLst/>
          </a:prstGeom>
          <a:solidFill>
            <a:schemeClr val="accent3">
              <a:lumMod val="40000"/>
              <a:lumOff val="60000"/>
            </a:schemeClr>
          </a:solidFill>
        </p:spPr>
        <p:txBody>
          <a:bodyPr wrap="square" rtlCol="0">
            <a:spAutoFit/>
          </a:bodyPr>
          <a:lstStyle/>
          <a:p>
            <a:r>
              <a:rPr lang="zh-CN" altLang="en-US" sz="1500" dirty="0">
                <a:solidFill>
                  <a:srgbClr val="0000FF"/>
                </a:solidFill>
                <a:latin typeface="Microsoft YaHei UI" panose="020B0503020204020204" pitchFamily="34" charset="-122"/>
                <a:ea typeface="Microsoft YaHei UI" panose="020B0503020204020204" pitchFamily="34" charset="-122"/>
              </a:rPr>
              <a:t>过渡方式可行性矩阵</a:t>
            </a:r>
            <a:endParaRPr lang="en-US" altLang="zh-CN" sz="1500" dirty="0">
              <a:solidFill>
                <a:srgbClr val="0000FF"/>
              </a:solidFill>
              <a:latin typeface="Microsoft YaHei UI" panose="020B0503020204020204" pitchFamily="34" charset="-122"/>
              <a:ea typeface="Microsoft YaHei UI" panose="020B0503020204020204" pitchFamily="34" charset="-122"/>
            </a:endParaRPr>
          </a:p>
        </p:txBody>
      </p:sp>
      <p:pic>
        <p:nvPicPr>
          <p:cNvPr id="4" name="图片 3"/>
          <p:cNvPicPr>
            <a:picLocks noChangeAspect="1"/>
          </p:cNvPicPr>
          <p:nvPr/>
        </p:nvPicPr>
        <p:blipFill>
          <a:blip r:embed="rId2"/>
          <a:stretch>
            <a:fillRect/>
          </a:stretch>
        </p:blipFill>
        <p:spPr>
          <a:xfrm>
            <a:off x="1314450" y="742950"/>
            <a:ext cx="6470671" cy="2286000"/>
          </a:xfrm>
          <a:prstGeom prst="rect">
            <a:avLst/>
          </a:prstGeom>
        </p:spPr>
      </p:pic>
    </p:spTree>
    <p:extLst>
      <p:ext uri="{BB962C8B-B14F-4D97-AF65-F5344CB8AC3E}">
        <p14:creationId xmlns:p14="http://schemas.microsoft.com/office/powerpoint/2010/main" val="402942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314450" y="114300"/>
            <a:ext cx="3200400"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dirty="0">
                <a:solidFill>
                  <a:srgbClr val="0000FF"/>
                </a:solidFill>
                <a:latin typeface="Microsoft YaHei UI"/>
                <a:cs typeface="Wingdings"/>
              </a:rPr>
              <a:t>管理功能块执行时序</a:t>
            </a:r>
            <a:endParaRPr sz="2100" dirty="0">
              <a:latin typeface="Microsoft YaHei UI"/>
              <a:cs typeface="Microsoft YaHei UI"/>
            </a:endParaRPr>
          </a:p>
        </p:txBody>
      </p:sp>
      <p:pic>
        <p:nvPicPr>
          <p:cNvPr id="3" name="图片 2"/>
          <p:cNvPicPr>
            <a:picLocks noChangeAspect="1"/>
          </p:cNvPicPr>
          <p:nvPr/>
        </p:nvPicPr>
        <p:blipFill>
          <a:blip r:embed="rId3"/>
          <a:stretch>
            <a:fillRect/>
          </a:stretch>
        </p:blipFill>
        <p:spPr>
          <a:xfrm>
            <a:off x="1516756" y="655551"/>
            <a:ext cx="4700588" cy="1357313"/>
          </a:xfrm>
          <a:prstGeom prst="rect">
            <a:avLst/>
          </a:prstGeom>
        </p:spPr>
      </p:pic>
      <p:sp>
        <p:nvSpPr>
          <p:cNvPr id="4" name="文本框 3"/>
          <p:cNvSpPr txBox="1"/>
          <p:nvPr/>
        </p:nvSpPr>
        <p:spPr>
          <a:xfrm>
            <a:off x="1496182" y="2175734"/>
            <a:ext cx="6229350" cy="646331"/>
          </a:xfrm>
          <a:prstGeom prst="rect">
            <a:avLst/>
          </a:prstGeom>
          <a:solidFill>
            <a:schemeClr val="accent3">
              <a:lumMod val="40000"/>
              <a:lumOff val="60000"/>
            </a:schemeClr>
          </a:solidFill>
        </p:spPr>
        <p:txBody>
          <a:bodyPr wrap="square" rtlCol="0">
            <a:spAutoFit/>
          </a:bodyPr>
          <a:lstStyle/>
          <a:p>
            <a:r>
              <a:rPr lang="en-US" altLang="zh-CN" dirty="0"/>
              <a:t>MC_EXECUTION_MODE</a:t>
            </a:r>
            <a:r>
              <a:rPr lang="zh-CN" altLang="en-US" dirty="0"/>
              <a:t>是一个枚举类型，它提供了管理功能块的生效时序信息</a:t>
            </a:r>
          </a:p>
        </p:txBody>
      </p:sp>
      <p:graphicFrame>
        <p:nvGraphicFramePr>
          <p:cNvPr id="5" name="表格 4"/>
          <p:cNvGraphicFramePr>
            <a:graphicFrameLocks noGrp="1"/>
          </p:cNvGraphicFramePr>
          <p:nvPr>
            <p:extLst>
              <p:ext uri="{D42A27DB-BD31-4B8C-83A1-F6EECF244321}">
                <p14:modId xmlns:p14="http://schemas.microsoft.com/office/powerpoint/2010/main" val="336623785"/>
              </p:ext>
            </p:extLst>
          </p:nvPr>
        </p:nvGraphicFramePr>
        <p:xfrm>
          <a:off x="1496182" y="2984935"/>
          <a:ext cx="6229350" cy="1417320"/>
        </p:xfrm>
        <a:graphic>
          <a:graphicData uri="http://schemas.openxmlformats.org/drawingml/2006/table">
            <a:tbl>
              <a:tblPr firstRow="1" bandRow="1">
                <a:tableStyleId>{5C22544A-7EE6-4342-B048-85BDC9FD1C3A}</a:tableStyleId>
              </a:tblPr>
              <a:tblGrid>
                <a:gridCol w="400051">
                  <a:extLst>
                    <a:ext uri="{9D8B030D-6E8A-4147-A177-3AD203B41FA5}">
                      <a16:colId xmlns:a16="http://schemas.microsoft.com/office/drawing/2014/main" val="4006746150"/>
                    </a:ext>
                  </a:extLst>
                </a:gridCol>
                <a:gridCol w="2114550">
                  <a:extLst>
                    <a:ext uri="{9D8B030D-6E8A-4147-A177-3AD203B41FA5}">
                      <a16:colId xmlns:a16="http://schemas.microsoft.com/office/drawing/2014/main" val="1232453055"/>
                    </a:ext>
                  </a:extLst>
                </a:gridCol>
                <a:gridCol w="3714749">
                  <a:extLst>
                    <a:ext uri="{9D8B030D-6E8A-4147-A177-3AD203B41FA5}">
                      <a16:colId xmlns:a16="http://schemas.microsoft.com/office/drawing/2014/main" val="1712574798"/>
                    </a:ext>
                  </a:extLst>
                </a:gridCol>
              </a:tblGrid>
              <a:tr h="297180">
                <a:tc>
                  <a:txBody>
                    <a:bodyPr/>
                    <a:lstStyle/>
                    <a:p>
                      <a:r>
                        <a:rPr lang="en-US" altLang="zh-CN" sz="1500" dirty="0"/>
                        <a:t>No.</a:t>
                      </a:r>
                      <a:endParaRPr lang="zh-CN" altLang="en-US" sz="1500" dirty="0"/>
                    </a:p>
                  </a:txBody>
                  <a:tcPr marL="68580" marR="68580" marT="34290" marB="34290"/>
                </a:tc>
                <a:tc>
                  <a:txBody>
                    <a:bodyPr/>
                    <a:lstStyle/>
                    <a:p>
                      <a:r>
                        <a:rPr lang="en-US" altLang="zh-CN" sz="1500" dirty="0"/>
                        <a:t>MC_EXECUTION_MODE</a:t>
                      </a:r>
                      <a:endParaRPr lang="zh-CN" altLang="en-US" sz="1500" dirty="0"/>
                    </a:p>
                  </a:txBody>
                  <a:tcPr marL="68580" marR="68580" marT="34290" marB="34290"/>
                </a:tc>
                <a:tc>
                  <a:txBody>
                    <a:bodyPr/>
                    <a:lstStyle/>
                    <a:p>
                      <a:r>
                        <a:rPr lang="zh-CN" altLang="en-US" sz="1500" dirty="0"/>
                        <a:t>描述</a:t>
                      </a:r>
                    </a:p>
                  </a:txBody>
                  <a:tcPr marL="68580" marR="68580" marT="34290" marB="34290"/>
                </a:tc>
                <a:extLst>
                  <a:ext uri="{0D108BD9-81ED-4DB2-BD59-A6C34878D82A}">
                    <a16:rowId xmlns:a16="http://schemas.microsoft.com/office/drawing/2014/main" val="3941707557"/>
                  </a:ext>
                </a:extLst>
              </a:tr>
              <a:tr h="525780">
                <a:tc>
                  <a:txBody>
                    <a:bodyPr/>
                    <a:lstStyle/>
                    <a:p>
                      <a:r>
                        <a:rPr lang="en-US" altLang="zh-CN" sz="1500" dirty="0"/>
                        <a:t>1</a:t>
                      </a:r>
                      <a:endParaRPr lang="zh-CN" altLang="en-US" sz="1500" dirty="0"/>
                    </a:p>
                  </a:txBody>
                  <a:tcPr marL="68580" marR="68580" marT="34290" marB="34290"/>
                </a:tc>
                <a:tc>
                  <a:txBody>
                    <a:bodyPr/>
                    <a:lstStyle/>
                    <a:p>
                      <a:r>
                        <a:rPr lang="en-US" altLang="zh-CN" sz="1500" dirty="0"/>
                        <a:t>Immediately</a:t>
                      </a:r>
                      <a:endParaRPr lang="zh-CN" altLang="en-US" sz="1500" dirty="0"/>
                    </a:p>
                  </a:txBody>
                  <a:tcPr marL="68580" marR="68580" marT="34290" marB="34290"/>
                </a:tc>
                <a:tc>
                  <a:txBody>
                    <a:bodyPr/>
                    <a:lstStyle/>
                    <a:p>
                      <a:r>
                        <a:rPr lang="zh-CN" altLang="en-US" sz="1500" dirty="0"/>
                        <a:t>功能块立即生效，可能会影响到正在进行的动作</a:t>
                      </a:r>
                    </a:p>
                  </a:txBody>
                  <a:tcPr marL="68580" marR="68580" marT="34290" marB="34290"/>
                </a:tc>
                <a:extLst>
                  <a:ext uri="{0D108BD9-81ED-4DB2-BD59-A6C34878D82A}">
                    <a16:rowId xmlns:a16="http://schemas.microsoft.com/office/drawing/2014/main" val="3290952606"/>
                  </a:ext>
                </a:extLst>
              </a:tr>
              <a:tr h="297180">
                <a:tc>
                  <a:txBody>
                    <a:bodyPr/>
                    <a:lstStyle/>
                    <a:p>
                      <a:r>
                        <a:rPr lang="en-US" altLang="zh-CN" sz="1500" dirty="0"/>
                        <a:t>2</a:t>
                      </a:r>
                      <a:endParaRPr lang="zh-CN" altLang="en-US" sz="1500" dirty="0"/>
                    </a:p>
                  </a:txBody>
                  <a:tcPr marL="68580" marR="68580" marT="34290" marB="34290"/>
                </a:tc>
                <a:tc>
                  <a:txBody>
                    <a:bodyPr/>
                    <a:lstStyle/>
                    <a:p>
                      <a:r>
                        <a:rPr lang="en-US" altLang="zh-CN" sz="1500" dirty="0"/>
                        <a:t>Delayed</a:t>
                      </a:r>
                      <a:endParaRPr lang="zh-CN" altLang="en-US" sz="1500" dirty="0"/>
                    </a:p>
                  </a:txBody>
                  <a:tcPr marL="68580" marR="68580" marT="34290" marB="34290"/>
                </a:tc>
                <a:tc>
                  <a:txBody>
                    <a:bodyPr/>
                    <a:lstStyle/>
                    <a:p>
                      <a:r>
                        <a:rPr lang="zh-CN" altLang="en-US" sz="1500" dirty="0"/>
                        <a:t>延时生效，直到正在执行的运动指令结束</a:t>
                      </a:r>
                    </a:p>
                  </a:txBody>
                  <a:tcPr marL="68580" marR="68580" marT="34290" marB="34290"/>
                </a:tc>
                <a:extLst>
                  <a:ext uri="{0D108BD9-81ED-4DB2-BD59-A6C34878D82A}">
                    <a16:rowId xmlns:a16="http://schemas.microsoft.com/office/drawing/2014/main" val="3514373879"/>
                  </a:ext>
                </a:extLst>
              </a:tr>
              <a:tr h="297180">
                <a:tc>
                  <a:txBody>
                    <a:bodyPr/>
                    <a:lstStyle/>
                    <a:p>
                      <a:r>
                        <a:rPr lang="en-US" altLang="zh-CN" sz="1500" dirty="0"/>
                        <a:t>3</a:t>
                      </a:r>
                      <a:endParaRPr lang="zh-CN" altLang="en-US" sz="1500" dirty="0"/>
                    </a:p>
                  </a:txBody>
                  <a:tcPr marL="68580" marR="68580" marT="34290" marB="34290"/>
                </a:tc>
                <a:tc>
                  <a:txBody>
                    <a:bodyPr/>
                    <a:lstStyle/>
                    <a:p>
                      <a:r>
                        <a:rPr lang="en-US" altLang="zh-CN" sz="1500" dirty="0"/>
                        <a:t>Queued</a:t>
                      </a:r>
                      <a:endParaRPr lang="zh-CN" altLang="en-US" sz="1500" dirty="0"/>
                    </a:p>
                  </a:txBody>
                  <a:tcPr marL="68580" marR="68580" marT="34290" marB="34290"/>
                </a:tc>
                <a:tc>
                  <a:txBody>
                    <a:bodyPr/>
                    <a:lstStyle/>
                    <a:p>
                      <a:r>
                        <a:rPr lang="zh-CN" altLang="en-US" sz="1500" dirty="0"/>
                        <a:t>延时生效，直到所有的运动指令结束</a:t>
                      </a:r>
                    </a:p>
                  </a:txBody>
                  <a:tcPr marL="68580" marR="68580" marT="34290" marB="34290"/>
                </a:tc>
                <a:extLst>
                  <a:ext uri="{0D108BD9-81ED-4DB2-BD59-A6C34878D82A}">
                    <a16:rowId xmlns:a16="http://schemas.microsoft.com/office/drawing/2014/main" val="2723819496"/>
                  </a:ext>
                </a:extLst>
              </a:tr>
            </a:tbl>
          </a:graphicData>
        </a:graphic>
      </p:graphicFrame>
    </p:spTree>
    <p:extLst>
      <p:ext uri="{BB962C8B-B14F-4D97-AF65-F5344CB8AC3E}">
        <p14:creationId xmlns:p14="http://schemas.microsoft.com/office/powerpoint/2010/main" val="386085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257300" y="114300"/>
            <a:ext cx="1863805"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dirty="0">
                <a:solidFill>
                  <a:srgbClr val="0000FF"/>
                </a:solidFill>
                <a:latin typeface="Microsoft YaHei UI"/>
                <a:cs typeface="Wingdings"/>
              </a:rPr>
              <a:t>术语</a:t>
            </a:r>
            <a:endParaRPr sz="2100" dirty="0">
              <a:latin typeface="Microsoft YaHei UI"/>
              <a:cs typeface="Microsoft YaHei UI"/>
            </a:endParaRPr>
          </a:p>
        </p:txBody>
      </p:sp>
      <p:graphicFrame>
        <p:nvGraphicFramePr>
          <p:cNvPr id="3" name="表格 2"/>
          <p:cNvGraphicFramePr>
            <a:graphicFrameLocks noGrp="1"/>
          </p:cNvGraphicFramePr>
          <p:nvPr/>
        </p:nvGraphicFramePr>
        <p:xfrm>
          <a:off x="1257300" y="514350"/>
          <a:ext cx="6632059" cy="4114800"/>
        </p:xfrm>
        <a:graphic>
          <a:graphicData uri="http://schemas.openxmlformats.org/drawingml/2006/table">
            <a:tbl>
              <a:tblPr firstRow="1" bandRow="1">
                <a:tableStyleId>{5C22544A-7EE6-4342-B048-85BDC9FD1C3A}</a:tableStyleId>
              </a:tblPr>
              <a:tblGrid>
                <a:gridCol w="1349888">
                  <a:extLst>
                    <a:ext uri="{9D8B030D-6E8A-4147-A177-3AD203B41FA5}">
                      <a16:colId xmlns:a16="http://schemas.microsoft.com/office/drawing/2014/main" val="1264448355"/>
                    </a:ext>
                  </a:extLst>
                </a:gridCol>
                <a:gridCol w="5282171">
                  <a:extLst>
                    <a:ext uri="{9D8B030D-6E8A-4147-A177-3AD203B41FA5}">
                      <a16:colId xmlns:a16="http://schemas.microsoft.com/office/drawing/2014/main" val="2850559121"/>
                    </a:ext>
                  </a:extLst>
                </a:gridCol>
              </a:tblGrid>
              <a:tr h="297180">
                <a:tc>
                  <a:txBody>
                    <a:bodyPr/>
                    <a:lstStyle/>
                    <a:p>
                      <a:r>
                        <a:rPr lang="zh-CN" altLang="en-US" sz="1500" dirty="0"/>
                        <a:t>名称</a:t>
                      </a:r>
                      <a:r>
                        <a:rPr lang="en-US" altLang="zh-CN" sz="1500" dirty="0"/>
                        <a:t>/</a:t>
                      </a:r>
                      <a:r>
                        <a:rPr lang="zh-CN" altLang="en-US" sz="1500" dirty="0"/>
                        <a:t>缩写</a:t>
                      </a:r>
                    </a:p>
                  </a:txBody>
                  <a:tcPr marL="68580" marR="68580" marT="34290" marB="34290"/>
                </a:tc>
                <a:tc>
                  <a:txBody>
                    <a:bodyPr/>
                    <a:lstStyle/>
                    <a:p>
                      <a:r>
                        <a:rPr lang="zh-CN" altLang="en-US" sz="1500" dirty="0"/>
                        <a:t>解释</a:t>
                      </a:r>
                    </a:p>
                  </a:txBody>
                  <a:tcPr marL="68580" marR="68580" marT="34290" marB="34290"/>
                </a:tc>
                <a:extLst>
                  <a:ext uri="{0D108BD9-81ED-4DB2-BD59-A6C34878D82A}">
                    <a16:rowId xmlns:a16="http://schemas.microsoft.com/office/drawing/2014/main" val="381759674"/>
                  </a:ext>
                </a:extLst>
              </a:tr>
              <a:tr h="297180">
                <a:tc>
                  <a:txBody>
                    <a:bodyPr/>
                    <a:lstStyle/>
                    <a:p>
                      <a:r>
                        <a:rPr lang="en-US" altLang="zh-CN" sz="1500" dirty="0"/>
                        <a:t>ACS</a:t>
                      </a:r>
                      <a:endParaRPr lang="zh-CN" altLang="en-US" sz="1500" dirty="0"/>
                    </a:p>
                  </a:txBody>
                  <a:tcPr marL="68580" marR="68580" marT="34290" marB="34290"/>
                </a:tc>
                <a:tc>
                  <a:txBody>
                    <a:bodyPr/>
                    <a:lstStyle/>
                    <a:p>
                      <a:r>
                        <a:rPr lang="zh-CN" altLang="en-US" sz="1500" dirty="0"/>
                        <a:t>轴坐标系，与物理轴直接相关</a:t>
                      </a:r>
                    </a:p>
                  </a:txBody>
                  <a:tcPr marL="68580" marR="68580" marT="34290" marB="34290"/>
                </a:tc>
                <a:extLst>
                  <a:ext uri="{0D108BD9-81ED-4DB2-BD59-A6C34878D82A}">
                    <a16:rowId xmlns:a16="http://schemas.microsoft.com/office/drawing/2014/main" val="189939885"/>
                  </a:ext>
                </a:extLst>
              </a:tr>
              <a:tr h="525780">
                <a:tc>
                  <a:txBody>
                    <a:bodyPr/>
                    <a:lstStyle/>
                    <a:p>
                      <a:r>
                        <a:rPr lang="en-US" altLang="zh-CN" sz="1500" dirty="0"/>
                        <a:t>MCS</a:t>
                      </a:r>
                      <a:endParaRPr lang="zh-CN" altLang="en-US" sz="1500" dirty="0"/>
                    </a:p>
                  </a:txBody>
                  <a:tcPr marL="68580" marR="68580" marT="34290" marB="34290"/>
                </a:tc>
                <a:tc>
                  <a:txBody>
                    <a:bodyPr/>
                    <a:lstStyle/>
                    <a:p>
                      <a:r>
                        <a:rPr lang="zh-CN" altLang="en-US" sz="1500" dirty="0"/>
                        <a:t>机械坐标系，具有固定原点的笛卡尔坐标系，类似于机器人的基坐标系，由</a:t>
                      </a:r>
                      <a:r>
                        <a:rPr lang="en-US" altLang="zh-CN" sz="1500" dirty="0"/>
                        <a:t>ACS</a:t>
                      </a:r>
                      <a:r>
                        <a:rPr lang="zh-CN" altLang="en-US" sz="1500" dirty="0"/>
                        <a:t>到</a:t>
                      </a:r>
                      <a:r>
                        <a:rPr lang="en-US" altLang="zh-CN" sz="1500" dirty="0"/>
                        <a:t>MCS</a:t>
                      </a:r>
                      <a:r>
                        <a:rPr lang="zh-CN" altLang="en-US" sz="1500" dirty="0"/>
                        <a:t>需要进行运动学变换。</a:t>
                      </a:r>
                    </a:p>
                  </a:txBody>
                  <a:tcPr marL="68580" marR="68580" marT="34290" marB="34290"/>
                </a:tc>
                <a:extLst>
                  <a:ext uri="{0D108BD9-81ED-4DB2-BD59-A6C34878D82A}">
                    <a16:rowId xmlns:a16="http://schemas.microsoft.com/office/drawing/2014/main" val="3547085832"/>
                  </a:ext>
                </a:extLst>
              </a:tr>
              <a:tr h="982980">
                <a:tc>
                  <a:txBody>
                    <a:bodyPr/>
                    <a:lstStyle/>
                    <a:p>
                      <a:r>
                        <a:rPr lang="en-US" altLang="zh-CN" sz="1500" dirty="0"/>
                        <a:t>PCS</a:t>
                      </a:r>
                      <a:endParaRPr lang="zh-CN" altLang="en-US" sz="1500" dirty="0"/>
                    </a:p>
                  </a:txBody>
                  <a:tcPr marL="68580" marR="68580" marT="34290" marB="34290"/>
                </a:tc>
                <a:tc>
                  <a:txBody>
                    <a:bodyPr/>
                    <a:lstStyle/>
                    <a:p>
                      <a:r>
                        <a:rPr lang="zh-CN" altLang="en-US" sz="1500" dirty="0"/>
                        <a:t>工件坐标系，由</a:t>
                      </a:r>
                      <a:r>
                        <a:rPr lang="en-US" altLang="zh-CN" sz="1500" dirty="0"/>
                        <a:t>MCS</a:t>
                      </a:r>
                      <a:r>
                        <a:rPr lang="zh-CN" altLang="en-US" sz="1500" dirty="0"/>
                        <a:t>平移、旋转变换得到。其原点相对于工件而定义，而且在系统运行过程中是可变的。通过在</a:t>
                      </a:r>
                      <a:r>
                        <a:rPr lang="en-US" altLang="zh-CN" sz="1500" dirty="0"/>
                        <a:t>PCS</a:t>
                      </a:r>
                      <a:r>
                        <a:rPr lang="zh-CN" altLang="en-US" sz="1500" dirty="0"/>
                        <a:t>中指定轨迹，可以不用考虑机器的位置。由</a:t>
                      </a:r>
                      <a:r>
                        <a:rPr lang="en-US" altLang="zh-CN" sz="1500" dirty="0"/>
                        <a:t>MCS</a:t>
                      </a:r>
                      <a:r>
                        <a:rPr lang="zh-CN" altLang="en-US" sz="1500" dirty="0"/>
                        <a:t>到</a:t>
                      </a:r>
                      <a:r>
                        <a:rPr lang="en-US" altLang="zh-CN" sz="1500" dirty="0"/>
                        <a:t>PCS</a:t>
                      </a:r>
                      <a:r>
                        <a:rPr lang="zh-CN" altLang="en-US" sz="1500" dirty="0"/>
                        <a:t>需要进行笛卡尔变换。</a:t>
                      </a:r>
                    </a:p>
                  </a:txBody>
                  <a:tcPr marL="68580" marR="68580" marT="34290" marB="34290"/>
                </a:tc>
                <a:extLst>
                  <a:ext uri="{0D108BD9-81ED-4DB2-BD59-A6C34878D82A}">
                    <a16:rowId xmlns:a16="http://schemas.microsoft.com/office/drawing/2014/main" val="29601963"/>
                  </a:ext>
                </a:extLst>
              </a:tr>
              <a:tr h="525780">
                <a:tc>
                  <a:txBody>
                    <a:bodyPr/>
                    <a:lstStyle/>
                    <a:p>
                      <a:r>
                        <a:rPr lang="en-US" altLang="zh-CN" sz="1500" dirty="0"/>
                        <a:t>Position</a:t>
                      </a:r>
                      <a:endParaRPr lang="zh-CN" altLang="en-US" sz="1500" dirty="0"/>
                    </a:p>
                  </a:txBody>
                  <a:tcPr marL="68580" marR="68580" marT="34290" marB="34290"/>
                </a:tc>
                <a:tc>
                  <a:txBody>
                    <a:bodyPr/>
                    <a:lstStyle/>
                    <a:p>
                      <a:r>
                        <a:rPr lang="zh-CN" altLang="en-US" sz="1500" dirty="0"/>
                        <a:t>空间中的一个点，可以在不同的坐标系中描述。</a:t>
                      </a:r>
                      <a:r>
                        <a:rPr lang="en-US" altLang="zh-CN" sz="1500" dirty="0"/>
                        <a:t>MCS</a:t>
                      </a:r>
                      <a:r>
                        <a:rPr lang="zh-CN" altLang="en-US" sz="1500" dirty="0"/>
                        <a:t>和</a:t>
                      </a:r>
                      <a:r>
                        <a:rPr lang="en-US" altLang="zh-CN" sz="1500" dirty="0"/>
                        <a:t>PCS</a:t>
                      </a:r>
                      <a:r>
                        <a:rPr lang="zh-CN" altLang="en-US" sz="1500" dirty="0"/>
                        <a:t>中其最多有</a:t>
                      </a:r>
                      <a:r>
                        <a:rPr lang="en-US" altLang="zh-CN" sz="1500" dirty="0"/>
                        <a:t>6</a:t>
                      </a:r>
                      <a:r>
                        <a:rPr lang="zh-CN" altLang="en-US" sz="1500" dirty="0"/>
                        <a:t>个自由度，</a:t>
                      </a:r>
                      <a:r>
                        <a:rPr lang="en-US" altLang="zh-CN" sz="1500" dirty="0"/>
                        <a:t>ACS</a:t>
                      </a:r>
                      <a:r>
                        <a:rPr lang="zh-CN" altLang="en-US" sz="1500" dirty="0"/>
                        <a:t>中其可以有超过</a:t>
                      </a:r>
                      <a:r>
                        <a:rPr lang="en-US" altLang="zh-CN" sz="1500" dirty="0"/>
                        <a:t>6</a:t>
                      </a:r>
                      <a:r>
                        <a:rPr lang="zh-CN" altLang="en-US" sz="1500" dirty="0"/>
                        <a:t>个维度的坐标值。</a:t>
                      </a:r>
                    </a:p>
                  </a:txBody>
                  <a:tcPr marL="68580" marR="68580" marT="34290" marB="34290"/>
                </a:tc>
                <a:extLst>
                  <a:ext uri="{0D108BD9-81ED-4DB2-BD59-A6C34878D82A}">
                    <a16:rowId xmlns:a16="http://schemas.microsoft.com/office/drawing/2014/main" val="3241711803"/>
                  </a:ext>
                </a:extLst>
              </a:tr>
              <a:tr h="297180">
                <a:tc>
                  <a:txBody>
                    <a:bodyPr/>
                    <a:lstStyle/>
                    <a:p>
                      <a:r>
                        <a:rPr lang="en-US" altLang="zh-CN" sz="1500" dirty="0"/>
                        <a:t>Direction</a:t>
                      </a:r>
                    </a:p>
                  </a:txBody>
                  <a:tcPr marL="68580" marR="68580" marT="34290" marB="34290"/>
                </a:tc>
                <a:tc>
                  <a:txBody>
                    <a:bodyPr/>
                    <a:lstStyle/>
                    <a:p>
                      <a:r>
                        <a:rPr lang="zh-CN" altLang="en-US" sz="1500" dirty="0"/>
                        <a:t>空间向量的方向部分</a:t>
                      </a:r>
                    </a:p>
                  </a:txBody>
                  <a:tcPr marL="68580" marR="68580" marT="34290" marB="34290"/>
                </a:tc>
                <a:extLst>
                  <a:ext uri="{0D108BD9-81ED-4DB2-BD59-A6C34878D82A}">
                    <a16:rowId xmlns:a16="http://schemas.microsoft.com/office/drawing/2014/main" val="3866039674"/>
                  </a:ext>
                </a:extLst>
              </a:tr>
              <a:tr h="297180">
                <a:tc>
                  <a:txBody>
                    <a:bodyPr/>
                    <a:lstStyle/>
                    <a:p>
                      <a:r>
                        <a:rPr lang="en-US" altLang="zh-CN" sz="1500" dirty="0"/>
                        <a:t>Orientation</a:t>
                      </a:r>
                      <a:endParaRPr lang="zh-CN" altLang="en-US" sz="1500" dirty="0"/>
                    </a:p>
                  </a:txBody>
                  <a:tcPr marL="68580" marR="68580" marT="34290" marB="34290"/>
                </a:tc>
                <a:tc>
                  <a:txBody>
                    <a:bodyPr/>
                    <a:lstStyle/>
                    <a:p>
                      <a:r>
                        <a:rPr lang="zh-CN" altLang="en-US" sz="1500" dirty="0"/>
                        <a:t>同上</a:t>
                      </a:r>
                    </a:p>
                  </a:txBody>
                  <a:tcPr marL="68580" marR="68580" marT="34290" marB="34290"/>
                </a:tc>
                <a:extLst>
                  <a:ext uri="{0D108BD9-81ED-4DB2-BD59-A6C34878D82A}">
                    <a16:rowId xmlns:a16="http://schemas.microsoft.com/office/drawing/2014/main" val="1957717136"/>
                  </a:ext>
                </a:extLst>
              </a:tr>
              <a:tr h="297180">
                <a:tc>
                  <a:txBody>
                    <a:bodyPr/>
                    <a:lstStyle/>
                    <a:p>
                      <a:r>
                        <a:rPr lang="en-US" altLang="zh-CN" sz="1500" dirty="0"/>
                        <a:t>TCP</a:t>
                      </a:r>
                      <a:endParaRPr lang="zh-CN" altLang="en-US" sz="1500" dirty="0"/>
                    </a:p>
                  </a:txBody>
                  <a:tcPr marL="68580" marR="68580" marT="34290" marB="34290"/>
                </a:tc>
                <a:tc>
                  <a:txBody>
                    <a:bodyPr/>
                    <a:lstStyle/>
                    <a:p>
                      <a:r>
                        <a:rPr lang="zh-CN" altLang="en-US" sz="1500" dirty="0"/>
                        <a:t>工具中心点，运动指令的针对点</a:t>
                      </a:r>
                    </a:p>
                  </a:txBody>
                  <a:tcPr marL="68580" marR="68580" marT="34290" marB="34290"/>
                </a:tc>
                <a:extLst>
                  <a:ext uri="{0D108BD9-81ED-4DB2-BD59-A6C34878D82A}">
                    <a16:rowId xmlns:a16="http://schemas.microsoft.com/office/drawing/2014/main" val="3528002029"/>
                  </a:ext>
                </a:extLst>
              </a:tr>
              <a:tr h="297180">
                <a:tc>
                  <a:txBody>
                    <a:bodyPr/>
                    <a:lstStyle/>
                    <a:p>
                      <a:r>
                        <a:rPr lang="en-US" altLang="zh-CN" sz="1500" dirty="0"/>
                        <a:t>Velocity</a:t>
                      </a:r>
                      <a:endParaRPr lang="zh-CN" altLang="en-US" sz="1500" dirty="0"/>
                    </a:p>
                  </a:txBody>
                  <a:tcPr marL="68580" marR="68580" marT="34290" marB="34290"/>
                </a:tc>
                <a:tc>
                  <a:txBody>
                    <a:bodyPr/>
                    <a:lstStyle/>
                    <a:p>
                      <a:r>
                        <a:rPr lang="en-US" altLang="zh-CN" sz="1500" dirty="0"/>
                        <a:t>ACS</a:t>
                      </a:r>
                      <a:r>
                        <a:rPr lang="zh-CN" altLang="en-US" sz="1500" dirty="0"/>
                        <a:t>中，表示不同轴的速度；</a:t>
                      </a:r>
                      <a:r>
                        <a:rPr lang="en-US" altLang="zh-CN" sz="1500" dirty="0"/>
                        <a:t>MCS</a:t>
                      </a:r>
                      <a:r>
                        <a:rPr lang="zh-CN" altLang="en-US" sz="1500" dirty="0"/>
                        <a:t>和</a:t>
                      </a:r>
                      <a:r>
                        <a:rPr lang="en-US" altLang="zh-CN" sz="1500" dirty="0"/>
                        <a:t>PCS</a:t>
                      </a:r>
                      <a:r>
                        <a:rPr lang="zh-CN" altLang="en-US" sz="1500" dirty="0"/>
                        <a:t>中，表示</a:t>
                      </a:r>
                      <a:r>
                        <a:rPr lang="en-US" altLang="zh-CN" sz="1500" dirty="0"/>
                        <a:t>TCP</a:t>
                      </a:r>
                      <a:r>
                        <a:rPr lang="zh-CN" altLang="en-US" sz="1500" dirty="0"/>
                        <a:t>点的速度</a:t>
                      </a:r>
                    </a:p>
                  </a:txBody>
                  <a:tcPr marL="68580" marR="68580" marT="34290" marB="34290"/>
                </a:tc>
                <a:extLst>
                  <a:ext uri="{0D108BD9-81ED-4DB2-BD59-A6C34878D82A}">
                    <a16:rowId xmlns:a16="http://schemas.microsoft.com/office/drawing/2014/main" val="2289542472"/>
                  </a:ext>
                </a:extLst>
              </a:tr>
              <a:tr h="297180">
                <a:tc>
                  <a:txBody>
                    <a:bodyPr/>
                    <a:lstStyle/>
                    <a:p>
                      <a:r>
                        <a:rPr lang="en-US" altLang="zh-CN" sz="1500" dirty="0"/>
                        <a:t>Speed</a:t>
                      </a:r>
                      <a:endParaRPr lang="zh-CN" altLang="en-US" sz="1500" dirty="0"/>
                    </a:p>
                  </a:txBody>
                  <a:tcPr marL="68580" marR="68580" marT="34290" marB="34290"/>
                </a:tc>
                <a:tc>
                  <a:txBody>
                    <a:bodyPr/>
                    <a:lstStyle/>
                    <a:p>
                      <a:r>
                        <a:rPr lang="en-US" altLang="zh-CN" sz="1500" dirty="0"/>
                        <a:t>Velocity</a:t>
                      </a:r>
                      <a:r>
                        <a:rPr lang="zh-CN" altLang="en-US" sz="1500" dirty="0"/>
                        <a:t>的绝对值</a:t>
                      </a:r>
                    </a:p>
                  </a:txBody>
                  <a:tcPr marL="68580" marR="68580" marT="34290" marB="34290"/>
                </a:tc>
                <a:extLst>
                  <a:ext uri="{0D108BD9-81ED-4DB2-BD59-A6C34878D82A}">
                    <a16:rowId xmlns:a16="http://schemas.microsoft.com/office/drawing/2014/main" val="1907971128"/>
                  </a:ext>
                </a:extLst>
              </a:tr>
            </a:tbl>
          </a:graphicData>
        </a:graphic>
      </p:graphicFrame>
    </p:spTree>
    <p:extLst>
      <p:ext uri="{BB962C8B-B14F-4D97-AF65-F5344CB8AC3E}">
        <p14:creationId xmlns:p14="http://schemas.microsoft.com/office/powerpoint/2010/main" val="154769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371600" y="571500"/>
          <a:ext cx="6457950" cy="2537460"/>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1264448355"/>
                    </a:ext>
                  </a:extLst>
                </a:gridCol>
                <a:gridCol w="5029200">
                  <a:extLst>
                    <a:ext uri="{9D8B030D-6E8A-4147-A177-3AD203B41FA5}">
                      <a16:colId xmlns:a16="http://schemas.microsoft.com/office/drawing/2014/main" val="2850559121"/>
                    </a:ext>
                  </a:extLst>
                </a:gridCol>
              </a:tblGrid>
              <a:tr h="297180">
                <a:tc>
                  <a:txBody>
                    <a:bodyPr/>
                    <a:lstStyle/>
                    <a:p>
                      <a:r>
                        <a:rPr lang="zh-CN" altLang="en-US" sz="1500" dirty="0"/>
                        <a:t>名称</a:t>
                      </a:r>
                      <a:r>
                        <a:rPr lang="en-US" altLang="zh-CN" sz="1500" dirty="0"/>
                        <a:t>/</a:t>
                      </a:r>
                      <a:r>
                        <a:rPr lang="zh-CN" altLang="en-US" sz="1500" dirty="0"/>
                        <a:t>缩写</a:t>
                      </a:r>
                    </a:p>
                  </a:txBody>
                  <a:tcPr marL="68580" marR="68580" marT="34290" marB="34290"/>
                </a:tc>
                <a:tc>
                  <a:txBody>
                    <a:bodyPr/>
                    <a:lstStyle/>
                    <a:p>
                      <a:r>
                        <a:rPr lang="zh-CN" altLang="en-US" sz="1500" dirty="0"/>
                        <a:t>解释</a:t>
                      </a:r>
                    </a:p>
                  </a:txBody>
                  <a:tcPr marL="68580" marR="68580" marT="34290" marB="34290"/>
                </a:tc>
                <a:extLst>
                  <a:ext uri="{0D108BD9-81ED-4DB2-BD59-A6C34878D82A}">
                    <a16:rowId xmlns:a16="http://schemas.microsoft.com/office/drawing/2014/main" val="381759674"/>
                  </a:ext>
                </a:extLst>
              </a:tr>
              <a:tr h="525780">
                <a:tc>
                  <a:txBody>
                    <a:bodyPr/>
                    <a:lstStyle/>
                    <a:p>
                      <a:r>
                        <a:rPr lang="en-US" altLang="zh-CN" sz="1500" dirty="0"/>
                        <a:t>Path</a:t>
                      </a:r>
                      <a:endParaRPr lang="zh-CN" altLang="en-US" sz="1500" dirty="0"/>
                    </a:p>
                  </a:txBody>
                  <a:tcPr marL="68580" marR="68580" marT="34290" marB="34290"/>
                </a:tc>
                <a:tc>
                  <a:txBody>
                    <a:bodyPr/>
                    <a:lstStyle/>
                    <a:p>
                      <a:r>
                        <a:rPr lang="zh-CN" altLang="en-US" sz="1500" dirty="0"/>
                        <a:t>多维空间中的路径，包括位置和方向。</a:t>
                      </a:r>
                      <a:r>
                        <a:rPr lang="en-US" altLang="zh-CN" sz="1500" dirty="0"/>
                        <a:t>TCP</a:t>
                      </a:r>
                      <a:r>
                        <a:rPr lang="zh-CN" altLang="en-US" sz="1500" dirty="0"/>
                        <a:t>运行的空间曲线的几何描述</a:t>
                      </a:r>
                    </a:p>
                  </a:txBody>
                  <a:tcPr marL="68580" marR="68580" marT="34290" marB="34290"/>
                </a:tc>
                <a:extLst>
                  <a:ext uri="{0D108BD9-81ED-4DB2-BD59-A6C34878D82A}">
                    <a16:rowId xmlns:a16="http://schemas.microsoft.com/office/drawing/2014/main" val="3114290189"/>
                  </a:ext>
                </a:extLst>
              </a:tr>
              <a:tr h="525780">
                <a:tc>
                  <a:txBody>
                    <a:bodyPr/>
                    <a:lstStyle/>
                    <a:p>
                      <a:r>
                        <a:rPr lang="en-US" altLang="zh-CN" sz="1500" dirty="0"/>
                        <a:t>Trajectory</a:t>
                      </a:r>
                      <a:endParaRPr lang="zh-CN" altLang="en-US" sz="1500" dirty="0"/>
                    </a:p>
                  </a:txBody>
                  <a:tcPr marL="68580" marR="68580" marT="34290" marB="34290"/>
                </a:tc>
                <a:tc>
                  <a:txBody>
                    <a:bodyPr/>
                    <a:lstStyle/>
                    <a:p>
                      <a:r>
                        <a:rPr lang="zh-CN" altLang="en-US" sz="1500" dirty="0"/>
                        <a:t>与时间有关的</a:t>
                      </a:r>
                      <a:r>
                        <a:rPr lang="en-US" altLang="zh-CN" sz="1500" dirty="0"/>
                        <a:t>Path</a:t>
                      </a:r>
                      <a:r>
                        <a:rPr lang="zh-CN" altLang="en-US" sz="1500" dirty="0"/>
                        <a:t>，除了位置和方向，还包括速度、加速度、加加速度、力等</a:t>
                      </a:r>
                    </a:p>
                  </a:txBody>
                  <a:tcPr marL="68580" marR="68580" marT="34290" marB="34290"/>
                </a:tc>
                <a:extLst>
                  <a:ext uri="{0D108BD9-81ED-4DB2-BD59-A6C34878D82A}">
                    <a16:rowId xmlns:a16="http://schemas.microsoft.com/office/drawing/2014/main" val="2768458301"/>
                  </a:ext>
                </a:extLst>
              </a:tr>
              <a:tr h="297180">
                <a:tc>
                  <a:txBody>
                    <a:bodyPr/>
                    <a:lstStyle/>
                    <a:p>
                      <a:r>
                        <a:rPr lang="en-US" altLang="zh-CN" sz="1500" dirty="0" err="1"/>
                        <a:t>PathData</a:t>
                      </a:r>
                      <a:endParaRPr lang="zh-CN" altLang="en-US" sz="1500" dirty="0"/>
                    </a:p>
                  </a:txBody>
                  <a:tcPr marL="68580" marR="68580" marT="34290" marB="34290"/>
                </a:tc>
                <a:tc>
                  <a:txBody>
                    <a:bodyPr/>
                    <a:lstStyle/>
                    <a:p>
                      <a:r>
                        <a:rPr lang="en-US" altLang="zh-CN" sz="1500" dirty="0"/>
                        <a:t>Path</a:t>
                      </a:r>
                      <a:r>
                        <a:rPr lang="zh-CN" altLang="en-US" sz="1500" dirty="0"/>
                        <a:t>的描述，可能包括额外信息如速度和加速度</a:t>
                      </a:r>
                    </a:p>
                  </a:txBody>
                  <a:tcPr marL="68580" marR="68580" marT="34290" marB="34290"/>
                </a:tc>
                <a:extLst>
                  <a:ext uri="{0D108BD9-81ED-4DB2-BD59-A6C34878D82A}">
                    <a16:rowId xmlns:a16="http://schemas.microsoft.com/office/drawing/2014/main" val="2604302421"/>
                  </a:ext>
                </a:extLst>
              </a:tr>
              <a:tr h="297180">
                <a:tc>
                  <a:txBody>
                    <a:bodyPr/>
                    <a:lstStyle/>
                    <a:p>
                      <a:r>
                        <a:rPr lang="en-US" altLang="zh-CN" sz="1500" dirty="0"/>
                        <a:t>Contour</a:t>
                      </a:r>
                      <a:r>
                        <a:rPr lang="en-US" altLang="zh-CN" sz="1500" baseline="0" dirty="0"/>
                        <a:t> curve</a:t>
                      </a:r>
                      <a:endParaRPr lang="zh-CN" altLang="en-US" sz="1500" dirty="0"/>
                    </a:p>
                  </a:txBody>
                  <a:tcPr marL="68580" marR="68580" marT="34290" marB="34290"/>
                </a:tc>
                <a:tc>
                  <a:txBody>
                    <a:bodyPr/>
                    <a:lstStyle/>
                    <a:p>
                      <a:r>
                        <a:rPr lang="en-US" altLang="zh-CN" sz="1500" dirty="0"/>
                        <a:t>Blending</a:t>
                      </a:r>
                      <a:r>
                        <a:rPr lang="zh-CN" altLang="en-US" sz="1500" dirty="0"/>
                        <a:t>产生的路径轮廓曲线，由原始路径改变而来</a:t>
                      </a:r>
                    </a:p>
                  </a:txBody>
                  <a:tcPr marL="68580" marR="68580" marT="34290" marB="34290"/>
                </a:tc>
                <a:extLst>
                  <a:ext uri="{0D108BD9-81ED-4DB2-BD59-A6C34878D82A}">
                    <a16:rowId xmlns:a16="http://schemas.microsoft.com/office/drawing/2014/main" val="1371984758"/>
                  </a:ext>
                </a:extLst>
              </a:tr>
              <a:tr h="297180">
                <a:tc>
                  <a:txBody>
                    <a:bodyPr/>
                    <a:lstStyle/>
                    <a:p>
                      <a:r>
                        <a:rPr lang="en-US" altLang="zh-CN" sz="1500" dirty="0"/>
                        <a:t>Synchronization</a:t>
                      </a:r>
                      <a:endParaRPr lang="zh-CN" altLang="en-US" sz="1500" dirty="0"/>
                    </a:p>
                  </a:txBody>
                  <a:tcPr marL="68580" marR="68580" marT="34290" marB="34290"/>
                </a:tc>
                <a:tc>
                  <a:txBody>
                    <a:bodyPr/>
                    <a:lstStyle/>
                    <a:p>
                      <a:r>
                        <a:rPr lang="zh-CN" altLang="en-US" sz="1500" dirty="0"/>
                        <a:t>轴同步于轴组，或轴组同步于轴</a:t>
                      </a:r>
                    </a:p>
                  </a:txBody>
                  <a:tcPr marL="68580" marR="68580" marT="34290" marB="34290"/>
                </a:tc>
                <a:extLst>
                  <a:ext uri="{0D108BD9-81ED-4DB2-BD59-A6C34878D82A}">
                    <a16:rowId xmlns:a16="http://schemas.microsoft.com/office/drawing/2014/main" val="1957717136"/>
                  </a:ext>
                </a:extLst>
              </a:tr>
              <a:tr h="297180">
                <a:tc>
                  <a:txBody>
                    <a:bodyPr/>
                    <a:lstStyle/>
                    <a:p>
                      <a:r>
                        <a:rPr lang="en-US" altLang="zh-CN" sz="1500" dirty="0"/>
                        <a:t>Tracking</a:t>
                      </a:r>
                      <a:endParaRPr lang="zh-CN" altLang="en-US" sz="1500" dirty="0"/>
                    </a:p>
                  </a:txBody>
                  <a:tcPr marL="68580" marR="68580" marT="34290" marB="34290"/>
                </a:tc>
                <a:tc>
                  <a:txBody>
                    <a:bodyPr/>
                    <a:lstStyle/>
                    <a:p>
                      <a:r>
                        <a:rPr lang="zh-CN" altLang="en-US" sz="1500" dirty="0"/>
                        <a:t>轴组的运动跟随其他轴组的运动</a:t>
                      </a:r>
                    </a:p>
                  </a:txBody>
                  <a:tcPr marL="68580" marR="68580" marT="34290" marB="34290"/>
                </a:tc>
                <a:extLst>
                  <a:ext uri="{0D108BD9-81ED-4DB2-BD59-A6C34878D82A}">
                    <a16:rowId xmlns:a16="http://schemas.microsoft.com/office/drawing/2014/main" val="3457765431"/>
                  </a:ext>
                </a:extLst>
              </a:tr>
            </a:tbl>
          </a:graphicData>
        </a:graphic>
      </p:graphicFrame>
    </p:spTree>
    <p:extLst>
      <p:ext uri="{BB962C8B-B14F-4D97-AF65-F5344CB8AC3E}">
        <p14:creationId xmlns:p14="http://schemas.microsoft.com/office/powerpoint/2010/main" val="247108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531490" y="-11360"/>
            <a:ext cx="3528392"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dirty="0">
                <a:solidFill>
                  <a:srgbClr val="0000FF"/>
                </a:solidFill>
                <a:latin typeface="Microsoft YaHei UI"/>
                <a:cs typeface="Wingdings"/>
              </a:rPr>
              <a:t>坐标系与变换</a:t>
            </a:r>
            <a:endParaRPr sz="2100" dirty="0">
              <a:latin typeface="Microsoft YaHei UI"/>
              <a:cs typeface="Microsoft YaHei UI"/>
            </a:endParaRPr>
          </a:p>
        </p:txBody>
      </p:sp>
      <p:pic>
        <p:nvPicPr>
          <p:cNvPr id="5" name="图片 4"/>
          <p:cNvPicPr>
            <a:picLocks noChangeAspect="1"/>
          </p:cNvPicPr>
          <p:nvPr/>
        </p:nvPicPr>
        <p:blipFill>
          <a:blip r:embed="rId3"/>
          <a:stretch>
            <a:fillRect/>
          </a:stretch>
        </p:blipFill>
        <p:spPr>
          <a:xfrm>
            <a:off x="971600" y="407840"/>
            <a:ext cx="6408712" cy="4180134"/>
          </a:xfrm>
          <a:prstGeom prst="rect">
            <a:avLst/>
          </a:prstGeom>
        </p:spPr>
      </p:pic>
      <p:sp>
        <p:nvSpPr>
          <p:cNvPr id="7" name="矩形 6"/>
          <p:cNvSpPr/>
          <p:nvPr/>
        </p:nvSpPr>
        <p:spPr>
          <a:xfrm>
            <a:off x="6876256" y="856484"/>
            <a:ext cx="2016224"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t>MC_SetCartesianTransform</a:t>
            </a:r>
            <a:endParaRPr lang="en-US" altLang="zh-CN" sz="1200" dirty="0"/>
          </a:p>
          <a:p>
            <a:pPr algn="ctr"/>
            <a:r>
              <a:rPr lang="en-US" altLang="zh-CN" sz="1200" dirty="0" err="1"/>
              <a:t>MC_SetCoordinateTransform</a:t>
            </a:r>
            <a:endParaRPr lang="en-US" altLang="zh-CN" sz="1200" dirty="0"/>
          </a:p>
          <a:p>
            <a:pPr algn="ctr"/>
            <a:r>
              <a:rPr lang="en-US" altLang="zh-CN" sz="1200" dirty="0" err="1"/>
              <a:t>MC_SetDynCoordTransform</a:t>
            </a:r>
            <a:endParaRPr lang="zh-CN" altLang="en-US" sz="1200" dirty="0"/>
          </a:p>
        </p:txBody>
      </p:sp>
      <p:sp>
        <p:nvSpPr>
          <p:cNvPr id="8" name="矩形 7"/>
          <p:cNvSpPr/>
          <p:nvPr/>
        </p:nvSpPr>
        <p:spPr>
          <a:xfrm>
            <a:off x="6804248" y="2174055"/>
            <a:ext cx="2016224" cy="3238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400" dirty="0" err="1">
                <a:solidFill>
                  <a:srgbClr val="0000FF"/>
                </a:solidFill>
              </a:rPr>
              <a:t>MC_SetKinTransform</a:t>
            </a:r>
            <a:endParaRPr lang="zh-CN" altLang="en-US" sz="1400" dirty="0">
              <a:solidFill>
                <a:srgbClr val="0000FF"/>
              </a:solidFill>
            </a:endParaRPr>
          </a:p>
        </p:txBody>
      </p:sp>
      <p:sp>
        <p:nvSpPr>
          <p:cNvPr id="9" name="左右箭头 8"/>
          <p:cNvSpPr/>
          <p:nvPr/>
        </p:nvSpPr>
        <p:spPr>
          <a:xfrm flipV="1">
            <a:off x="6121246" y="1229759"/>
            <a:ext cx="651030" cy="21181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右箭头 9"/>
          <p:cNvSpPr/>
          <p:nvPr/>
        </p:nvSpPr>
        <p:spPr>
          <a:xfrm flipV="1">
            <a:off x="6124794" y="2230075"/>
            <a:ext cx="651030" cy="211811"/>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0715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56592" y="-8422"/>
            <a:ext cx="4246713" cy="463629"/>
          </a:xfrm>
          <a:prstGeom prst="rect">
            <a:avLst/>
          </a:prstGeom>
        </p:spPr>
        <p:txBody>
          <a:bodyPr vert="horz" wrap="square" lIns="0" tIns="98107" rIns="0" bIns="0" rtlCol="0">
            <a:noAutofit/>
          </a:bodyPr>
          <a:lstStyle/>
          <a:p>
            <a:pPr marL="57626"/>
            <a:r>
              <a:rPr lang="zh-CN" altLang="en-US" sz="2100" spc="153" dirty="0">
                <a:solidFill>
                  <a:srgbClr val="FF0000"/>
                </a:solidFill>
                <a:latin typeface="Wingdings"/>
                <a:cs typeface="Wingdings"/>
              </a:rPr>
              <a:t></a:t>
            </a:r>
            <a:r>
              <a:rPr sz="2100" b="1" dirty="0" err="1">
                <a:solidFill>
                  <a:srgbClr val="0000FF"/>
                </a:solidFill>
                <a:latin typeface="+mn-ea"/>
                <a:ea typeface="+mn-ea"/>
                <a:cs typeface="Microsoft YaHei UI"/>
              </a:rPr>
              <a:t>坐标系变换举例</a:t>
            </a:r>
            <a:endParaRPr sz="2100" dirty="0">
              <a:latin typeface="+mn-ea"/>
              <a:ea typeface="+mn-ea"/>
              <a:cs typeface="Microsoft YaHei UI"/>
            </a:endParaRPr>
          </a:p>
        </p:txBody>
      </p:sp>
      <p:sp>
        <p:nvSpPr>
          <p:cNvPr id="4" name="object 4"/>
          <p:cNvSpPr/>
          <p:nvPr/>
        </p:nvSpPr>
        <p:spPr>
          <a:xfrm>
            <a:off x="510320" y="470926"/>
            <a:ext cx="2481258" cy="1889520"/>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4096848" y="1064695"/>
            <a:ext cx="3889769" cy="918187"/>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6307388" y="951567"/>
            <a:ext cx="995363" cy="531019"/>
          </a:xfrm>
          <a:custGeom>
            <a:avLst/>
            <a:gdLst/>
            <a:ahLst/>
            <a:cxnLst/>
            <a:rect l="l" t="t" r="r" b="b"/>
            <a:pathLst>
              <a:path w="1327150" h="708025">
                <a:moveTo>
                  <a:pt x="0" y="0"/>
                </a:moveTo>
                <a:lnTo>
                  <a:pt x="1327150" y="0"/>
                </a:lnTo>
                <a:lnTo>
                  <a:pt x="1327150" y="708025"/>
                </a:lnTo>
                <a:lnTo>
                  <a:pt x="0" y="708025"/>
                </a:lnTo>
                <a:lnTo>
                  <a:pt x="0" y="0"/>
                </a:lnTo>
                <a:close/>
              </a:path>
            </a:pathLst>
          </a:custGeom>
          <a:solidFill>
            <a:srgbClr val="C4BD97"/>
          </a:solidFill>
        </p:spPr>
        <p:txBody>
          <a:bodyPr wrap="square" lIns="0" tIns="0" rIns="0" bIns="0" rtlCol="0">
            <a:noAutofit/>
          </a:bodyPr>
          <a:lstStyle/>
          <a:p>
            <a:endParaRPr/>
          </a:p>
        </p:txBody>
      </p:sp>
      <p:sp>
        <p:nvSpPr>
          <p:cNvPr id="7" name="object 7"/>
          <p:cNvSpPr/>
          <p:nvPr/>
        </p:nvSpPr>
        <p:spPr>
          <a:xfrm>
            <a:off x="4633370" y="951566"/>
            <a:ext cx="1025128" cy="485775"/>
          </a:xfrm>
          <a:custGeom>
            <a:avLst/>
            <a:gdLst/>
            <a:ahLst/>
            <a:cxnLst/>
            <a:rect l="l" t="t" r="r" b="b"/>
            <a:pathLst>
              <a:path w="1366837" h="647700">
                <a:moveTo>
                  <a:pt x="0" y="0"/>
                </a:moveTo>
                <a:lnTo>
                  <a:pt x="1366837" y="0"/>
                </a:lnTo>
                <a:lnTo>
                  <a:pt x="1366837" y="647700"/>
                </a:lnTo>
                <a:lnTo>
                  <a:pt x="0" y="647700"/>
                </a:lnTo>
                <a:lnTo>
                  <a:pt x="0" y="0"/>
                </a:lnTo>
                <a:close/>
              </a:path>
            </a:pathLst>
          </a:custGeom>
          <a:solidFill>
            <a:srgbClr val="FCD5B5"/>
          </a:solidFill>
        </p:spPr>
        <p:txBody>
          <a:bodyPr wrap="square" lIns="0" tIns="0" rIns="0" bIns="0" rtlCol="0">
            <a:noAutofit/>
          </a:bodyPr>
          <a:lstStyle/>
          <a:p>
            <a:endParaRPr/>
          </a:p>
        </p:txBody>
      </p:sp>
      <p:sp>
        <p:nvSpPr>
          <p:cNvPr id="8" name="object 8"/>
          <p:cNvSpPr/>
          <p:nvPr/>
        </p:nvSpPr>
        <p:spPr>
          <a:xfrm>
            <a:off x="4633370" y="951566"/>
            <a:ext cx="1025128" cy="485775"/>
          </a:xfrm>
          <a:custGeom>
            <a:avLst/>
            <a:gdLst/>
            <a:ahLst/>
            <a:cxnLst/>
            <a:rect l="l" t="t" r="r" b="b"/>
            <a:pathLst>
              <a:path w="1366837" h="647700">
                <a:moveTo>
                  <a:pt x="0" y="0"/>
                </a:moveTo>
                <a:lnTo>
                  <a:pt x="1366837" y="0"/>
                </a:lnTo>
                <a:lnTo>
                  <a:pt x="1366837" y="647700"/>
                </a:lnTo>
                <a:lnTo>
                  <a:pt x="0" y="647700"/>
                </a:lnTo>
                <a:lnTo>
                  <a:pt x="0" y="0"/>
                </a:lnTo>
                <a:close/>
              </a:path>
            </a:pathLst>
          </a:custGeom>
          <a:ln w="25400">
            <a:solidFill>
              <a:srgbClr val="385D8A"/>
            </a:solidFill>
          </a:ln>
        </p:spPr>
        <p:txBody>
          <a:bodyPr wrap="square" lIns="0" tIns="0" rIns="0" bIns="0" rtlCol="0">
            <a:noAutofit/>
          </a:bodyPr>
          <a:lstStyle/>
          <a:p>
            <a:endParaRPr/>
          </a:p>
        </p:txBody>
      </p:sp>
      <p:sp>
        <p:nvSpPr>
          <p:cNvPr id="9" name="object 9"/>
          <p:cNvSpPr/>
          <p:nvPr/>
        </p:nvSpPr>
        <p:spPr>
          <a:xfrm>
            <a:off x="4633369" y="1654035"/>
            <a:ext cx="1079897" cy="485775"/>
          </a:xfrm>
          <a:custGeom>
            <a:avLst/>
            <a:gdLst/>
            <a:ahLst/>
            <a:cxnLst/>
            <a:rect l="l" t="t" r="r" b="b"/>
            <a:pathLst>
              <a:path w="1439862" h="647700">
                <a:moveTo>
                  <a:pt x="0" y="0"/>
                </a:moveTo>
                <a:lnTo>
                  <a:pt x="1439862" y="0"/>
                </a:lnTo>
                <a:lnTo>
                  <a:pt x="1439862" y="647700"/>
                </a:lnTo>
                <a:lnTo>
                  <a:pt x="0" y="647700"/>
                </a:lnTo>
                <a:lnTo>
                  <a:pt x="0" y="0"/>
                </a:lnTo>
                <a:close/>
              </a:path>
            </a:pathLst>
          </a:custGeom>
          <a:solidFill>
            <a:srgbClr val="CCC1DA"/>
          </a:solidFill>
        </p:spPr>
        <p:txBody>
          <a:bodyPr wrap="square" lIns="0" tIns="0" rIns="0" bIns="0" rtlCol="0">
            <a:noAutofit/>
          </a:bodyPr>
          <a:lstStyle/>
          <a:p>
            <a:endParaRPr/>
          </a:p>
        </p:txBody>
      </p:sp>
      <p:sp>
        <p:nvSpPr>
          <p:cNvPr id="10" name="object 10"/>
          <p:cNvSpPr/>
          <p:nvPr/>
        </p:nvSpPr>
        <p:spPr>
          <a:xfrm>
            <a:off x="4633369" y="1654035"/>
            <a:ext cx="1079897" cy="485775"/>
          </a:xfrm>
          <a:custGeom>
            <a:avLst/>
            <a:gdLst/>
            <a:ahLst/>
            <a:cxnLst/>
            <a:rect l="l" t="t" r="r" b="b"/>
            <a:pathLst>
              <a:path w="1439862" h="647700">
                <a:moveTo>
                  <a:pt x="0" y="0"/>
                </a:moveTo>
                <a:lnTo>
                  <a:pt x="1439862" y="0"/>
                </a:lnTo>
                <a:lnTo>
                  <a:pt x="1439862" y="647700"/>
                </a:lnTo>
                <a:lnTo>
                  <a:pt x="0" y="647700"/>
                </a:lnTo>
                <a:lnTo>
                  <a:pt x="0" y="0"/>
                </a:lnTo>
                <a:close/>
              </a:path>
            </a:pathLst>
          </a:custGeom>
          <a:ln w="25400">
            <a:solidFill>
              <a:srgbClr val="385D8A"/>
            </a:solidFill>
          </a:ln>
        </p:spPr>
        <p:txBody>
          <a:bodyPr wrap="square" lIns="0" tIns="0" rIns="0" bIns="0" rtlCol="0">
            <a:noAutofit/>
          </a:bodyPr>
          <a:lstStyle/>
          <a:p>
            <a:endParaRPr/>
          </a:p>
        </p:txBody>
      </p:sp>
      <p:sp>
        <p:nvSpPr>
          <p:cNvPr id="11" name="object 11"/>
          <p:cNvSpPr txBox="1"/>
          <p:nvPr/>
        </p:nvSpPr>
        <p:spPr>
          <a:xfrm>
            <a:off x="467544" y="1685472"/>
            <a:ext cx="8352928" cy="3215164"/>
          </a:xfrm>
          <a:prstGeom prst="rect">
            <a:avLst/>
          </a:prstGeom>
        </p:spPr>
        <p:txBody>
          <a:bodyPr vert="horz" wrap="square" lIns="0" tIns="0" rIns="0" bIns="0" rtlCol="0">
            <a:noAutofit/>
          </a:bodyPr>
          <a:lstStyle/>
          <a:p>
            <a:pPr marL="3365183"/>
            <a:r>
              <a:rPr lang="en-US" sz="1350" b="1" dirty="0">
                <a:solidFill>
                  <a:srgbClr val="0000FF"/>
                </a:solidFill>
                <a:latin typeface="Microsoft YaHei UI"/>
                <a:cs typeface="Microsoft YaHei UI"/>
              </a:rPr>
              <a:t>                   </a:t>
            </a:r>
            <a:r>
              <a:rPr sz="1350" b="1" dirty="0" err="1">
                <a:solidFill>
                  <a:srgbClr val="0000FF"/>
                </a:solidFill>
                <a:latin typeface="Microsoft YaHei UI"/>
                <a:cs typeface="Microsoft YaHei UI"/>
              </a:rPr>
              <a:t>逆向运动</a:t>
            </a:r>
            <a:r>
              <a:rPr lang="zh-CN" altLang="en-US" sz="1350" b="1" dirty="0">
                <a:solidFill>
                  <a:srgbClr val="0000FF"/>
                </a:solidFill>
                <a:latin typeface="Microsoft YaHei UI"/>
                <a:cs typeface="Microsoft YaHei UI"/>
              </a:rPr>
              <a:t>学</a:t>
            </a:r>
            <a:endParaRPr lang="en-US" altLang="zh-CN" sz="1350" dirty="0">
              <a:latin typeface="Microsoft YaHei UI"/>
              <a:cs typeface="Microsoft YaHei UI"/>
            </a:endParaRPr>
          </a:p>
          <a:p>
            <a:pPr marL="3365183"/>
            <a:r>
              <a:rPr lang="en-US" altLang="zh-CN" sz="1350" b="1" dirty="0">
                <a:solidFill>
                  <a:srgbClr val="0000FF"/>
                </a:solidFill>
                <a:latin typeface="Microsoft YaHei UI"/>
                <a:cs typeface="Microsoft YaHei UI"/>
              </a:rPr>
              <a:t>                       </a:t>
            </a:r>
            <a:r>
              <a:rPr lang="zh-CN" altLang="en-US" sz="1350" b="1" dirty="0">
                <a:solidFill>
                  <a:srgbClr val="0000FF"/>
                </a:solidFill>
                <a:latin typeface="Microsoft YaHei UI"/>
                <a:cs typeface="Microsoft YaHei UI"/>
              </a:rPr>
              <a:t>变换</a:t>
            </a:r>
            <a:endParaRPr lang="zh-CN" altLang="en-US" sz="1350" dirty="0">
              <a:latin typeface="Microsoft YaHei UI"/>
              <a:cs typeface="Microsoft YaHei UI"/>
            </a:endParaRPr>
          </a:p>
          <a:p>
            <a:pPr>
              <a:lnSpc>
                <a:spcPts val="750"/>
              </a:lnSpc>
            </a:pPr>
            <a:endParaRPr sz="750" dirty="0"/>
          </a:p>
          <a:p>
            <a:pPr>
              <a:lnSpc>
                <a:spcPts val="750"/>
              </a:lnSpc>
            </a:pPr>
            <a:endParaRPr sz="750" dirty="0"/>
          </a:p>
          <a:p>
            <a:pPr>
              <a:lnSpc>
                <a:spcPts val="750"/>
              </a:lnSpc>
            </a:pPr>
            <a:endParaRPr sz="750" dirty="0"/>
          </a:p>
          <a:p>
            <a:pPr>
              <a:lnSpc>
                <a:spcPts val="1050"/>
              </a:lnSpc>
              <a:spcBef>
                <a:spcPts val="21"/>
              </a:spcBef>
            </a:pPr>
            <a:endParaRPr sz="1050" dirty="0"/>
          </a:p>
          <a:p>
            <a:pPr marL="266700" marR="56674" indent="-257175">
              <a:lnSpc>
                <a:spcPct val="114900"/>
              </a:lnSpc>
            </a:pPr>
            <a:r>
              <a:rPr dirty="0">
                <a:solidFill>
                  <a:srgbClr val="FF0000"/>
                </a:solidFill>
                <a:latin typeface="Wingdings"/>
                <a:cs typeface="Wingdings"/>
              </a:rPr>
              <a:t></a:t>
            </a:r>
            <a:r>
              <a:rPr spc="-30" dirty="0">
                <a:solidFill>
                  <a:srgbClr val="FF0000"/>
                </a:solidFill>
                <a:latin typeface="Times New Roman"/>
                <a:cs typeface="Times New Roman"/>
              </a:rPr>
              <a:t> </a:t>
            </a:r>
            <a:r>
              <a:rPr b="1" dirty="0">
                <a:solidFill>
                  <a:srgbClr val="0000FF"/>
                </a:solidFill>
                <a:latin typeface="Microsoft YaHei UI"/>
                <a:cs typeface="Microsoft YaHei UI"/>
              </a:rPr>
              <a:t>为表述处于一个</a:t>
            </a:r>
            <a:r>
              <a:rPr b="1" spc="-11" dirty="0">
                <a:solidFill>
                  <a:srgbClr val="0000FF"/>
                </a:solidFill>
                <a:latin typeface="Microsoft YaHei UI"/>
                <a:cs typeface="Microsoft YaHei UI"/>
              </a:rPr>
              <a:t>2维工件（上图中红色的梯形）上的P点，可 以等效的用PC</a:t>
            </a:r>
            <a:r>
              <a:rPr b="1" spc="-15" dirty="0">
                <a:solidFill>
                  <a:srgbClr val="0000FF"/>
                </a:solidFill>
                <a:latin typeface="Microsoft YaHei UI"/>
                <a:cs typeface="Microsoft YaHei UI"/>
              </a:rPr>
              <a:t>S</a:t>
            </a:r>
            <a:r>
              <a:rPr b="1" dirty="0">
                <a:solidFill>
                  <a:srgbClr val="0000FF"/>
                </a:solidFill>
                <a:latin typeface="Microsoft YaHei UI"/>
                <a:cs typeface="Microsoft YaHei UI"/>
              </a:rPr>
              <a:t>坐标系（蓝色）、</a:t>
            </a:r>
            <a:r>
              <a:rPr b="1" spc="-8" dirty="0">
                <a:solidFill>
                  <a:srgbClr val="0000FF"/>
                </a:solidFill>
                <a:latin typeface="Microsoft YaHei UI"/>
                <a:cs typeface="Microsoft YaHei UI"/>
              </a:rPr>
              <a:t>M</a:t>
            </a:r>
            <a:r>
              <a:rPr b="1" dirty="0">
                <a:solidFill>
                  <a:srgbClr val="0000FF"/>
                </a:solidFill>
                <a:latin typeface="Microsoft YaHei UI"/>
                <a:cs typeface="Microsoft YaHei UI"/>
              </a:rPr>
              <a:t>C</a:t>
            </a:r>
            <a:r>
              <a:rPr b="1" spc="-15" dirty="0">
                <a:solidFill>
                  <a:srgbClr val="0000FF"/>
                </a:solidFill>
                <a:latin typeface="Microsoft YaHei UI"/>
                <a:cs typeface="Microsoft YaHei UI"/>
              </a:rPr>
              <a:t>S</a:t>
            </a:r>
            <a:r>
              <a:rPr b="1" dirty="0">
                <a:solidFill>
                  <a:srgbClr val="0000FF"/>
                </a:solidFill>
                <a:latin typeface="Microsoft YaHei UI"/>
                <a:cs typeface="Microsoft YaHei UI"/>
              </a:rPr>
              <a:t>坐标系（黑色）和 </a:t>
            </a:r>
            <a:r>
              <a:rPr b="1" spc="-38" dirty="0">
                <a:solidFill>
                  <a:srgbClr val="0000FF"/>
                </a:solidFill>
                <a:latin typeface="Microsoft YaHei UI"/>
                <a:cs typeface="Microsoft YaHei UI"/>
              </a:rPr>
              <a:t>A</a:t>
            </a:r>
            <a:r>
              <a:rPr b="1" dirty="0">
                <a:solidFill>
                  <a:srgbClr val="0000FF"/>
                </a:solidFill>
                <a:latin typeface="Microsoft YaHei UI"/>
                <a:cs typeface="Microsoft YaHei UI"/>
              </a:rPr>
              <a:t>C</a:t>
            </a:r>
            <a:r>
              <a:rPr b="1" spc="-15" dirty="0">
                <a:solidFill>
                  <a:srgbClr val="0000FF"/>
                </a:solidFill>
                <a:latin typeface="Microsoft YaHei UI"/>
                <a:cs typeface="Microsoft YaHei UI"/>
              </a:rPr>
              <a:t>S</a:t>
            </a:r>
            <a:r>
              <a:rPr b="1" dirty="0">
                <a:solidFill>
                  <a:srgbClr val="0000FF"/>
                </a:solidFill>
                <a:latin typeface="Microsoft YaHei UI"/>
                <a:cs typeface="Microsoft YaHei UI"/>
              </a:rPr>
              <a:t>坐标系（绿色）予以定义。</a:t>
            </a:r>
            <a:endParaRPr dirty="0">
              <a:latin typeface="Microsoft YaHei UI"/>
              <a:cs typeface="Microsoft YaHei UI"/>
            </a:endParaRPr>
          </a:p>
          <a:p>
            <a:pPr>
              <a:lnSpc>
                <a:spcPts val="750"/>
              </a:lnSpc>
              <a:spcBef>
                <a:spcPts val="15"/>
              </a:spcBef>
            </a:pPr>
            <a:endParaRPr sz="750" dirty="0"/>
          </a:p>
          <a:p>
            <a:pPr marL="266700" indent="-257175">
              <a:buClr>
                <a:srgbClr val="FF0000"/>
              </a:buClr>
              <a:buFont typeface="Wingdings"/>
              <a:buChar char="□"/>
              <a:tabLst>
                <a:tab pos="266700" algn="l"/>
              </a:tabLst>
            </a:pPr>
            <a:r>
              <a:rPr b="1" dirty="0">
                <a:solidFill>
                  <a:srgbClr val="0000FF"/>
                </a:solidFill>
                <a:latin typeface="Microsoft YaHei UI"/>
                <a:cs typeface="Microsoft YaHei UI"/>
              </a:rPr>
              <a:t>在PC</a:t>
            </a:r>
            <a:r>
              <a:rPr b="1" spc="-15" dirty="0">
                <a:solidFill>
                  <a:srgbClr val="0000FF"/>
                </a:solidFill>
                <a:latin typeface="Microsoft YaHei UI"/>
                <a:cs typeface="Microsoft YaHei UI"/>
              </a:rPr>
              <a:t>S</a:t>
            </a:r>
            <a:r>
              <a:rPr b="1" dirty="0">
                <a:solidFill>
                  <a:srgbClr val="0000FF"/>
                </a:solidFill>
                <a:latin typeface="Microsoft YaHei UI"/>
                <a:cs typeface="Microsoft YaHei UI"/>
              </a:rPr>
              <a:t>中，P</a:t>
            </a:r>
            <a:r>
              <a:rPr sz="1350" b="1" spc="-4" dirty="0">
                <a:solidFill>
                  <a:srgbClr val="0000FF"/>
                </a:solidFill>
                <a:latin typeface="Microsoft YaHei UI"/>
                <a:cs typeface="Microsoft YaHei UI"/>
              </a:rPr>
              <a:t>P</a:t>
            </a:r>
            <a:r>
              <a:rPr sz="1350" b="1" spc="4" dirty="0">
                <a:solidFill>
                  <a:srgbClr val="0000FF"/>
                </a:solidFill>
                <a:latin typeface="Microsoft YaHei UI"/>
                <a:cs typeface="Microsoft YaHei UI"/>
              </a:rPr>
              <a:t>C</a:t>
            </a:r>
            <a:r>
              <a:rPr sz="1350" b="1" spc="-15" dirty="0">
                <a:solidFill>
                  <a:srgbClr val="0000FF"/>
                </a:solidFill>
                <a:latin typeface="Microsoft YaHei UI"/>
                <a:cs typeface="Microsoft YaHei UI"/>
              </a:rPr>
              <a:t>S</a:t>
            </a:r>
            <a:r>
              <a:rPr b="1" spc="-8" dirty="0">
                <a:solidFill>
                  <a:srgbClr val="0000FF"/>
                </a:solidFill>
                <a:latin typeface="Microsoft YaHei UI"/>
                <a:cs typeface="Microsoft YaHei UI"/>
              </a:rPr>
              <a:t>=</a:t>
            </a:r>
            <a:r>
              <a:rPr b="1" dirty="0">
                <a:solidFill>
                  <a:srgbClr val="0000FF"/>
                </a:solidFill>
                <a:latin typeface="Microsoft YaHei UI"/>
                <a:cs typeface="Microsoft YaHei UI"/>
              </a:rPr>
              <a:t>（X</a:t>
            </a:r>
            <a:r>
              <a:rPr sz="1350" b="1" spc="-4" dirty="0">
                <a:solidFill>
                  <a:srgbClr val="0000FF"/>
                </a:solidFill>
                <a:latin typeface="Microsoft YaHei UI"/>
                <a:cs typeface="Microsoft YaHei UI"/>
              </a:rPr>
              <a:t>P</a:t>
            </a:r>
            <a:r>
              <a:rPr sz="1350" b="1" spc="4" dirty="0">
                <a:solidFill>
                  <a:srgbClr val="0000FF"/>
                </a:solidFill>
                <a:latin typeface="Microsoft YaHei UI"/>
                <a:cs typeface="Microsoft YaHei UI"/>
              </a:rPr>
              <a:t>C</a:t>
            </a:r>
            <a:r>
              <a:rPr sz="1350" b="1" spc="-15" dirty="0">
                <a:solidFill>
                  <a:srgbClr val="0000FF"/>
                </a:solidFill>
                <a:latin typeface="Microsoft YaHei UI"/>
                <a:cs typeface="Microsoft YaHei UI"/>
              </a:rPr>
              <a:t>S</a:t>
            </a:r>
            <a:r>
              <a:rPr b="1" spc="-15" dirty="0">
                <a:solidFill>
                  <a:srgbClr val="0000FF"/>
                </a:solidFill>
                <a:latin typeface="Microsoft YaHei UI"/>
                <a:cs typeface="Microsoft YaHei UI"/>
              </a:rPr>
              <a:t>,</a:t>
            </a:r>
            <a:r>
              <a:rPr b="1" dirty="0">
                <a:solidFill>
                  <a:srgbClr val="0000FF"/>
                </a:solidFill>
                <a:latin typeface="Microsoft YaHei UI"/>
                <a:cs typeface="Microsoft YaHei UI"/>
              </a:rPr>
              <a:t>Y</a:t>
            </a:r>
            <a:r>
              <a:rPr sz="1350" b="1" spc="-4" dirty="0">
                <a:solidFill>
                  <a:srgbClr val="0000FF"/>
                </a:solidFill>
                <a:latin typeface="Microsoft YaHei UI"/>
                <a:cs typeface="Microsoft YaHei UI"/>
              </a:rPr>
              <a:t>P</a:t>
            </a:r>
            <a:r>
              <a:rPr sz="1350" b="1" spc="4" dirty="0">
                <a:solidFill>
                  <a:srgbClr val="0000FF"/>
                </a:solidFill>
                <a:latin typeface="Microsoft YaHei UI"/>
                <a:cs typeface="Microsoft YaHei UI"/>
              </a:rPr>
              <a:t>C</a:t>
            </a:r>
            <a:r>
              <a:rPr sz="1350" b="1" spc="-15" dirty="0">
                <a:solidFill>
                  <a:srgbClr val="0000FF"/>
                </a:solidFill>
                <a:latin typeface="Microsoft YaHei UI"/>
                <a:cs typeface="Microsoft YaHei UI"/>
              </a:rPr>
              <a:t>S</a:t>
            </a:r>
            <a:r>
              <a:rPr b="1" dirty="0">
                <a:solidFill>
                  <a:srgbClr val="0000FF"/>
                </a:solidFill>
                <a:latin typeface="Microsoft YaHei UI"/>
                <a:cs typeface="Microsoft YaHei UI"/>
              </a:rPr>
              <a:t>）</a:t>
            </a:r>
            <a:endParaRPr dirty="0">
              <a:latin typeface="Microsoft YaHei UI"/>
              <a:cs typeface="Microsoft YaHei UI"/>
            </a:endParaRPr>
          </a:p>
          <a:p>
            <a:pPr>
              <a:lnSpc>
                <a:spcPts val="750"/>
              </a:lnSpc>
              <a:spcBef>
                <a:spcPts val="0"/>
              </a:spcBef>
              <a:buClr>
                <a:srgbClr val="FF0000"/>
              </a:buClr>
              <a:buFont typeface="Wingdings"/>
              <a:buChar char="□"/>
            </a:pPr>
            <a:endParaRPr sz="750" dirty="0"/>
          </a:p>
          <a:p>
            <a:pPr marL="266700" indent="-257175">
              <a:buClr>
                <a:srgbClr val="FF0000"/>
              </a:buClr>
              <a:buFont typeface="Wingdings"/>
              <a:buChar char="□"/>
              <a:tabLst>
                <a:tab pos="266700" algn="l"/>
              </a:tabLst>
            </a:pPr>
            <a:r>
              <a:rPr b="1" dirty="0">
                <a:solidFill>
                  <a:srgbClr val="0000FF"/>
                </a:solidFill>
                <a:latin typeface="Microsoft YaHei UI"/>
                <a:cs typeface="Microsoft YaHei UI"/>
              </a:rPr>
              <a:t>在</a:t>
            </a:r>
            <a:r>
              <a:rPr b="1" spc="-8" dirty="0">
                <a:solidFill>
                  <a:srgbClr val="0000FF"/>
                </a:solidFill>
                <a:latin typeface="Microsoft YaHei UI"/>
                <a:cs typeface="Microsoft YaHei UI"/>
              </a:rPr>
              <a:t>M</a:t>
            </a:r>
            <a:r>
              <a:rPr b="1" dirty="0">
                <a:solidFill>
                  <a:srgbClr val="0000FF"/>
                </a:solidFill>
                <a:latin typeface="Microsoft YaHei UI"/>
                <a:cs typeface="Microsoft YaHei UI"/>
              </a:rPr>
              <a:t>C</a:t>
            </a:r>
            <a:r>
              <a:rPr b="1" spc="-15" dirty="0">
                <a:solidFill>
                  <a:srgbClr val="0000FF"/>
                </a:solidFill>
                <a:latin typeface="Microsoft YaHei UI"/>
                <a:cs typeface="Microsoft YaHei UI"/>
              </a:rPr>
              <a:t>S</a:t>
            </a:r>
            <a:r>
              <a:rPr b="1" dirty="0">
                <a:solidFill>
                  <a:srgbClr val="0000FF"/>
                </a:solidFill>
                <a:latin typeface="Microsoft YaHei UI"/>
                <a:cs typeface="Microsoft YaHei UI"/>
              </a:rPr>
              <a:t>中，</a:t>
            </a:r>
            <a:r>
              <a:rPr b="1" spc="-11" dirty="0">
                <a:solidFill>
                  <a:srgbClr val="0000FF"/>
                </a:solidFill>
                <a:latin typeface="Microsoft YaHei UI"/>
                <a:cs typeface="Microsoft YaHei UI"/>
              </a:rPr>
              <a:t> </a:t>
            </a:r>
            <a:r>
              <a:rPr b="1" dirty="0">
                <a:solidFill>
                  <a:srgbClr val="0000FF"/>
                </a:solidFill>
                <a:latin typeface="Microsoft YaHei UI"/>
                <a:cs typeface="Microsoft YaHei UI"/>
              </a:rPr>
              <a:t>P</a:t>
            </a:r>
            <a:r>
              <a:rPr sz="1350" b="1" spc="4" dirty="0">
                <a:solidFill>
                  <a:srgbClr val="0000FF"/>
                </a:solidFill>
                <a:latin typeface="Microsoft YaHei UI"/>
                <a:cs typeface="Microsoft YaHei UI"/>
              </a:rPr>
              <a:t>MC</a:t>
            </a:r>
            <a:r>
              <a:rPr sz="1350" b="1" spc="-15" dirty="0">
                <a:solidFill>
                  <a:srgbClr val="0000FF"/>
                </a:solidFill>
                <a:latin typeface="Microsoft YaHei UI"/>
                <a:cs typeface="Microsoft YaHei UI"/>
              </a:rPr>
              <a:t>S</a:t>
            </a:r>
            <a:r>
              <a:rPr b="1" spc="-8" dirty="0">
                <a:solidFill>
                  <a:srgbClr val="0000FF"/>
                </a:solidFill>
                <a:latin typeface="Microsoft YaHei UI"/>
                <a:cs typeface="Microsoft YaHei UI"/>
              </a:rPr>
              <a:t>=</a:t>
            </a:r>
            <a:r>
              <a:rPr b="1" dirty="0">
                <a:solidFill>
                  <a:srgbClr val="0000FF"/>
                </a:solidFill>
                <a:latin typeface="Microsoft YaHei UI"/>
                <a:cs typeface="Microsoft YaHei UI"/>
              </a:rPr>
              <a:t>（X</a:t>
            </a:r>
            <a:r>
              <a:rPr sz="1350" b="1" spc="4" dirty="0">
                <a:solidFill>
                  <a:srgbClr val="0000FF"/>
                </a:solidFill>
                <a:latin typeface="Microsoft YaHei UI"/>
                <a:cs typeface="Microsoft YaHei UI"/>
              </a:rPr>
              <a:t>MC</a:t>
            </a:r>
            <a:r>
              <a:rPr sz="1350" b="1" spc="-15" dirty="0">
                <a:solidFill>
                  <a:srgbClr val="0000FF"/>
                </a:solidFill>
                <a:latin typeface="Microsoft YaHei UI"/>
                <a:cs typeface="Microsoft YaHei UI"/>
              </a:rPr>
              <a:t>S</a:t>
            </a:r>
            <a:r>
              <a:rPr b="1" spc="-15" dirty="0">
                <a:solidFill>
                  <a:srgbClr val="0000FF"/>
                </a:solidFill>
                <a:latin typeface="Microsoft YaHei UI"/>
                <a:cs typeface="Microsoft YaHei UI"/>
              </a:rPr>
              <a:t>,</a:t>
            </a:r>
            <a:r>
              <a:rPr b="1" dirty="0">
                <a:solidFill>
                  <a:srgbClr val="0000FF"/>
                </a:solidFill>
                <a:latin typeface="Microsoft YaHei UI"/>
                <a:cs typeface="Microsoft YaHei UI"/>
              </a:rPr>
              <a:t>Y</a:t>
            </a:r>
            <a:r>
              <a:rPr sz="1350" b="1" spc="4" dirty="0">
                <a:solidFill>
                  <a:srgbClr val="0000FF"/>
                </a:solidFill>
                <a:latin typeface="Microsoft YaHei UI"/>
                <a:cs typeface="Microsoft YaHei UI"/>
              </a:rPr>
              <a:t>MC</a:t>
            </a:r>
            <a:r>
              <a:rPr sz="1350" b="1" spc="-15" dirty="0">
                <a:solidFill>
                  <a:srgbClr val="0000FF"/>
                </a:solidFill>
                <a:latin typeface="Microsoft YaHei UI"/>
                <a:cs typeface="Microsoft YaHei UI"/>
              </a:rPr>
              <a:t>S</a:t>
            </a:r>
            <a:r>
              <a:rPr b="1" dirty="0">
                <a:solidFill>
                  <a:srgbClr val="0000FF"/>
                </a:solidFill>
                <a:latin typeface="Microsoft YaHei UI"/>
                <a:cs typeface="Microsoft YaHei UI"/>
              </a:rPr>
              <a:t>）</a:t>
            </a:r>
            <a:endParaRPr dirty="0">
              <a:latin typeface="Microsoft YaHei UI"/>
              <a:cs typeface="Microsoft YaHei UI"/>
            </a:endParaRPr>
          </a:p>
          <a:p>
            <a:pPr>
              <a:lnSpc>
                <a:spcPts val="750"/>
              </a:lnSpc>
              <a:spcBef>
                <a:spcPts val="15"/>
              </a:spcBef>
            </a:pPr>
            <a:endParaRPr sz="750" dirty="0"/>
          </a:p>
          <a:p>
            <a:pPr marL="9525"/>
            <a:r>
              <a:rPr dirty="0">
                <a:solidFill>
                  <a:srgbClr val="FF0000"/>
                </a:solidFill>
                <a:latin typeface="Wingdings"/>
                <a:cs typeface="Wingdings"/>
              </a:rPr>
              <a:t></a:t>
            </a:r>
            <a:r>
              <a:rPr spc="-30" dirty="0">
                <a:solidFill>
                  <a:srgbClr val="FF0000"/>
                </a:solidFill>
                <a:latin typeface="Times New Roman"/>
                <a:cs typeface="Times New Roman"/>
              </a:rPr>
              <a:t> </a:t>
            </a:r>
            <a:r>
              <a:rPr b="1" dirty="0">
                <a:solidFill>
                  <a:srgbClr val="0000FF"/>
                </a:solidFill>
                <a:latin typeface="Microsoft YaHei UI"/>
                <a:cs typeface="Microsoft YaHei UI"/>
              </a:rPr>
              <a:t>在</a:t>
            </a:r>
            <a:r>
              <a:rPr b="1" spc="-38" dirty="0">
                <a:solidFill>
                  <a:srgbClr val="0000FF"/>
                </a:solidFill>
                <a:latin typeface="Microsoft YaHei UI"/>
                <a:cs typeface="Microsoft YaHei UI"/>
              </a:rPr>
              <a:t>A</a:t>
            </a:r>
            <a:r>
              <a:rPr b="1" dirty="0">
                <a:solidFill>
                  <a:srgbClr val="0000FF"/>
                </a:solidFill>
                <a:latin typeface="Microsoft YaHei UI"/>
                <a:cs typeface="Microsoft YaHei UI"/>
              </a:rPr>
              <a:t>C</a:t>
            </a:r>
            <a:r>
              <a:rPr b="1" spc="-15" dirty="0">
                <a:solidFill>
                  <a:srgbClr val="0000FF"/>
                </a:solidFill>
                <a:latin typeface="Microsoft YaHei UI"/>
                <a:cs typeface="Microsoft YaHei UI"/>
              </a:rPr>
              <a:t>S</a:t>
            </a:r>
            <a:r>
              <a:rPr b="1" dirty="0">
                <a:solidFill>
                  <a:srgbClr val="0000FF"/>
                </a:solidFill>
                <a:latin typeface="Microsoft YaHei UI"/>
                <a:cs typeface="Microsoft YaHei UI"/>
              </a:rPr>
              <a:t>中，如果是一个具有两个旋转轴的</a:t>
            </a:r>
            <a:r>
              <a:rPr b="1" spc="-15" dirty="0">
                <a:solidFill>
                  <a:srgbClr val="0000FF"/>
                </a:solidFill>
                <a:latin typeface="Microsoft YaHei UI"/>
                <a:cs typeface="Microsoft YaHei UI"/>
              </a:rPr>
              <a:t>S</a:t>
            </a:r>
            <a:r>
              <a:rPr b="1" spc="-11" dirty="0">
                <a:solidFill>
                  <a:srgbClr val="0000FF"/>
                </a:solidFill>
                <a:latin typeface="Microsoft YaHei UI"/>
                <a:cs typeface="Microsoft YaHei UI"/>
              </a:rPr>
              <a:t>C</a:t>
            </a:r>
            <a:r>
              <a:rPr b="1" spc="-4" dirty="0">
                <a:solidFill>
                  <a:srgbClr val="0000FF"/>
                </a:solidFill>
                <a:latin typeface="Microsoft YaHei UI"/>
                <a:cs typeface="Microsoft YaHei UI"/>
              </a:rPr>
              <a:t>A</a:t>
            </a:r>
            <a:r>
              <a:rPr b="1" dirty="0">
                <a:solidFill>
                  <a:srgbClr val="0000FF"/>
                </a:solidFill>
                <a:latin typeface="Microsoft YaHei UI"/>
                <a:cs typeface="Microsoft YaHei UI"/>
              </a:rPr>
              <a:t>R</a:t>
            </a:r>
            <a:r>
              <a:rPr b="1" spc="-19" dirty="0">
                <a:solidFill>
                  <a:srgbClr val="0000FF"/>
                </a:solidFill>
                <a:latin typeface="Microsoft YaHei UI"/>
                <a:cs typeface="Microsoft YaHei UI"/>
              </a:rPr>
              <a:t>A</a:t>
            </a:r>
            <a:r>
              <a:rPr b="1" dirty="0">
                <a:solidFill>
                  <a:srgbClr val="0000FF"/>
                </a:solidFill>
                <a:latin typeface="Microsoft YaHei UI"/>
                <a:cs typeface="Microsoft YaHei UI"/>
              </a:rPr>
              <a:t>机器人，则</a:t>
            </a:r>
            <a:endParaRPr dirty="0">
              <a:latin typeface="Microsoft YaHei UI"/>
              <a:cs typeface="Microsoft YaHei UI"/>
            </a:endParaRPr>
          </a:p>
          <a:p>
            <a:pPr marL="266700">
              <a:spcBef>
                <a:spcPts val="315"/>
              </a:spcBef>
            </a:pPr>
            <a:r>
              <a:rPr b="1" dirty="0">
                <a:solidFill>
                  <a:srgbClr val="0000FF"/>
                </a:solidFill>
                <a:latin typeface="Microsoft YaHei UI"/>
                <a:cs typeface="Microsoft YaHei UI"/>
              </a:rPr>
              <a:t>P</a:t>
            </a:r>
            <a:r>
              <a:rPr sz="1350" b="1" spc="-23" dirty="0">
                <a:solidFill>
                  <a:srgbClr val="0000FF"/>
                </a:solidFill>
                <a:latin typeface="Microsoft YaHei UI"/>
                <a:cs typeface="Microsoft YaHei UI"/>
              </a:rPr>
              <a:t>A</a:t>
            </a:r>
            <a:r>
              <a:rPr sz="1350" b="1" spc="4" dirty="0">
                <a:solidFill>
                  <a:srgbClr val="0000FF"/>
                </a:solidFill>
                <a:latin typeface="Microsoft YaHei UI"/>
                <a:cs typeface="Microsoft YaHei UI"/>
              </a:rPr>
              <a:t>C</a:t>
            </a:r>
            <a:r>
              <a:rPr sz="1350" b="1" spc="-15" dirty="0">
                <a:solidFill>
                  <a:srgbClr val="0000FF"/>
                </a:solidFill>
                <a:latin typeface="Microsoft YaHei UI"/>
                <a:cs typeface="Microsoft YaHei UI"/>
              </a:rPr>
              <a:t>S</a:t>
            </a:r>
            <a:r>
              <a:rPr sz="1350" b="1" spc="4" dirty="0">
                <a:solidFill>
                  <a:srgbClr val="0000FF"/>
                </a:solidFill>
                <a:latin typeface="Microsoft YaHei UI"/>
                <a:cs typeface="Microsoft YaHei UI"/>
              </a:rPr>
              <a:t>=</a:t>
            </a:r>
            <a:r>
              <a:rPr sz="1350" b="1" dirty="0">
                <a:solidFill>
                  <a:srgbClr val="0000FF"/>
                </a:solidFill>
                <a:latin typeface="Microsoft YaHei UI"/>
                <a:cs typeface="Microsoft YaHei UI"/>
              </a:rPr>
              <a:t>（</a:t>
            </a:r>
            <a:r>
              <a:rPr spc="-71" dirty="0">
                <a:solidFill>
                  <a:srgbClr val="0000FF"/>
                </a:solidFill>
                <a:latin typeface="Arial"/>
                <a:cs typeface="Arial"/>
              </a:rPr>
              <a:t>Φ</a:t>
            </a:r>
            <a:r>
              <a:rPr sz="1350" b="1" spc="-4" dirty="0">
                <a:solidFill>
                  <a:srgbClr val="0000FF"/>
                </a:solidFill>
                <a:latin typeface="Microsoft YaHei UI"/>
                <a:cs typeface="Microsoft YaHei UI"/>
              </a:rPr>
              <a:t>1</a:t>
            </a:r>
            <a:r>
              <a:rPr b="1" spc="-15" dirty="0">
                <a:solidFill>
                  <a:srgbClr val="0000FF"/>
                </a:solidFill>
                <a:latin typeface="Microsoft YaHei UI"/>
                <a:cs typeface="Microsoft YaHei UI"/>
              </a:rPr>
              <a:t>,</a:t>
            </a:r>
            <a:r>
              <a:rPr spc="-71" dirty="0">
                <a:solidFill>
                  <a:srgbClr val="0000FF"/>
                </a:solidFill>
                <a:latin typeface="Arial"/>
                <a:cs typeface="Arial"/>
              </a:rPr>
              <a:t>Φ</a:t>
            </a:r>
            <a:r>
              <a:rPr sz="1350" b="1" spc="-4" dirty="0">
                <a:solidFill>
                  <a:srgbClr val="0000FF"/>
                </a:solidFill>
                <a:latin typeface="Microsoft YaHei UI"/>
                <a:cs typeface="Microsoft YaHei UI"/>
              </a:rPr>
              <a:t>2</a:t>
            </a:r>
            <a:r>
              <a:rPr b="1" dirty="0">
                <a:solidFill>
                  <a:srgbClr val="0000FF"/>
                </a:solidFill>
                <a:latin typeface="Microsoft YaHei UI"/>
                <a:cs typeface="Microsoft YaHei UI"/>
              </a:rPr>
              <a:t>）。</a:t>
            </a:r>
            <a:endParaRPr dirty="0">
              <a:latin typeface="Microsoft YaHei UI"/>
              <a:cs typeface="Microsoft YaHei UI"/>
            </a:endParaRPr>
          </a:p>
        </p:txBody>
      </p:sp>
      <p:sp>
        <p:nvSpPr>
          <p:cNvPr id="12" name="object 12"/>
          <p:cNvSpPr txBox="1"/>
          <p:nvPr/>
        </p:nvSpPr>
        <p:spPr>
          <a:xfrm>
            <a:off x="6366446" y="978240"/>
            <a:ext cx="870585" cy="466725"/>
          </a:xfrm>
          <a:prstGeom prst="rect">
            <a:avLst/>
          </a:prstGeom>
        </p:spPr>
        <p:txBody>
          <a:bodyPr vert="horz" wrap="square" lIns="0" tIns="0" rIns="0" bIns="0" rtlCol="0">
            <a:noAutofit/>
          </a:bodyPr>
          <a:lstStyle/>
          <a:p>
            <a:pPr marL="9525"/>
            <a:r>
              <a:rPr sz="1500" b="1" dirty="0">
                <a:solidFill>
                  <a:srgbClr val="0000FF"/>
                </a:solidFill>
                <a:latin typeface="Microsoft YaHei UI"/>
                <a:cs typeface="Microsoft YaHei UI"/>
              </a:rPr>
              <a:t>直角</a:t>
            </a:r>
            <a:r>
              <a:rPr sz="1500" b="1" spc="-15" dirty="0">
                <a:solidFill>
                  <a:srgbClr val="0000FF"/>
                </a:solidFill>
                <a:latin typeface="Microsoft YaHei UI"/>
                <a:cs typeface="Microsoft YaHei UI"/>
              </a:rPr>
              <a:t>/</a:t>
            </a:r>
            <a:r>
              <a:rPr sz="1500" b="1" dirty="0">
                <a:solidFill>
                  <a:srgbClr val="0000FF"/>
                </a:solidFill>
                <a:latin typeface="Microsoft YaHei UI"/>
                <a:cs typeface="Microsoft YaHei UI"/>
              </a:rPr>
              <a:t>柱面</a:t>
            </a:r>
            <a:endParaRPr sz="1500">
              <a:latin typeface="Microsoft YaHei UI"/>
              <a:cs typeface="Microsoft YaHei UI"/>
            </a:endParaRPr>
          </a:p>
          <a:p>
            <a:pPr marL="293370"/>
            <a:r>
              <a:rPr sz="1500" b="1" dirty="0">
                <a:solidFill>
                  <a:srgbClr val="0000FF"/>
                </a:solidFill>
                <a:latin typeface="Microsoft YaHei UI"/>
                <a:cs typeface="Microsoft YaHei UI"/>
              </a:rPr>
              <a:t>变换</a:t>
            </a:r>
            <a:endParaRPr sz="1500">
              <a:latin typeface="Microsoft YaHei UI"/>
              <a:cs typeface="Microsoft YaHei UI"/>
            </a:endParaRPr>
          </a:p>
        </p:txBody>
      </p:sp>
      <p:sp>
        <p:nvSpPr>
          <p:cNvPr id="13" name="object 13"/>
          <p:cNvSpPr txBox="1"/>
          <p:nvPr/>
        </p:nvSpPr>
        <p:spPr>
          <a:xfrm>
            <a:off x="4692428" y="983003"/>
            <a:ext cx="876300" cy="421005"/>
          </a:xfrm>
          <a:prstGeom prst="rect">
            <a:avLst/>
          </a:prstGeom>
        </p:spPr>
        <p:txBody>
          <a:bodyPr vert="horz" wrap="square" lIns="0" tIns="0" rIns="0" bIns="0" rtlCol="0">
            <a:noAutofit/>
          </a:bodyPr>
          <a:lstStyle/>
          <a:p>
            <a:pPr marL="262890" marR="9525" indent="-253841"/>
            <a:r>
              <a:rPr sz="1350" b="1" dirty="0">
                <a:solidFill>
                  <a:srgbClr val="0000FF"/>
                </a:solidFill>
                <a:latin typeface="Microsoft YaHei UI"/>
                <a:cs typeface="Microsoft YaHei UI"/>
              </a:rPr>
              <a:t>正向运动学 变换</a:t>
            </a:r>
            <a:endParaRPr sz="1350">
              <a:latin typeface="Microsoft YaHei UI"/>
              <a:cs typeface="Microsoft YaHei UI"/>
            </a:endParaRPr>
          </a:p>
        </p:txBody>
      </p:sp>
    </p:spTree>
    <p:extLst>
      <p:ext uri="{BB962C8B-B14F-4D97-AF65-F5344CB8AC3E}">
        <p14:creationId xmlns:p14="http://schemas.microsoft.com/office/powerpoint/2010/main" val="184691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257300" y="114300"/>
            <a:ext cx="2171700"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dirty="0">
                <a:solidFill>
                  <a:srgbClr val="0000FF"/>
                </a:solidFill>
                <a:latin typeface="Microsoft YaHei UI"/>
                <a:cs typeface="Wingdings"/>
              </a:rPr>
              <a:t>两种运动</a:t>
            </a:r>
            <a:endParaRPr sz="2100" dirty="0">
              <a:latin typeface="Microsoft YaHei UI"/>
              <a:cs typeface="Microsoft YaHei UI"/>
            </a:endParaRPr>
          </a:p>
        </p:txBody>
      </p:sp>
      <p:sp>
        <p:nvSpPr>
          <p:cNvPr id="3" name="文本框 2"/>
          <p:cNvSpPr txBox="1"/>
          <p:nvPr/>
        </p:nvSpPr>
        <p:spPr>
          <a:xfrm>
            <a:off x="1371600" y="685800"/>
            <a:ext cx="6400800" cy="3416320"/>
          </a:xfrm>
          <a:prstGeom prst="rect">
            <a:avLst/>
          </a:prstGeom>
          <a:noFill/>
        </p:spPr>
        <p:txBody>
          <a:bodyPr wrap="square" rtlCol="0">
            <a:spAutoFit/>
          </a:bodyPr>
          <a:lstStyle/>
          <a:p>
            <a:pPr marL="214313" indent="-214313">
              <a:buFont typeface="Wingdings" panose="05000000000000000000" pitchFamily="2" charset="2"/>
              <a:buChar char="p"/>
            </a:pPr>
            <a:r>
              <a:rPr lang="en-US" altLang="zh-CN" dirty="0">
                <a:solidFill>
                  <a:srgbClr val="0000FF"/>
                </a:solidFill>
              </a:rPr>
              <a:t>Point – to – point</a:t>
            </a:r>
            <a:r>
              <a:rPr lang="zh-CN" altLang="en-US" dirty="0">
                <a:solidFill>
                  <a:srgbClr val="0000FF"/>
                </a:solidFill>
              </a:rPr>
              <a:t>运动，</a:t>
            </a:r>
            <a:r>
              <a:rPr lang="en-US" altLang="zh-CN" dirty="0">
                <a:solidFill>
                  <a:srgbClr val="0000FF"/>
                </a:solidFill>
              </a:rPr>
              <a:t>PTP</a:t>
            </a:r>
            <a:r>
              <a:rPr lang="zh-CN" altLang="en-US" dirty="0">
                <a:solidFill>
                  <a:srgbClr val="0000FF"/>
                </a:solidFill>
              </a:rPr>
              <a:t>（也被称为关节插补运动）</a:t>
            </a:r>
            <a:endParaRPr lang="en-US" altLang="zh-CN" dirty="0">
              <a:solidFill>
                <a:srgbClr val="0000FF"/>
              </a:solidFill>
            </a:endParaRPr>
          </a:p>
          <a:p>
            <a:r>
              <a:rPr lang="en-US" altLang="zh-CN" dirty="0">
                <a:solidFill>
                  <a:srgbClr val="0000FF"/>
                </a:solidFill>
              </a:rPr>
              <a:t>	</a:t>
            </a:r>
            <a:r>
              <a:rPr lang="zh-CN" altLang="en-US" dirty="0">
                <a:solidFill>
                  <a:srgbClr val="0000FF"/>
                </a:solidFill>
              </a:rPr>
              <a:t>相关功能块：</a:t>
            </a:r>
            <a:endParaRPr lang="en-US" altLang="zh-CN" dirty="0">
              <a:solidFill>
                <a:srgbClr val="0000FF"/>
              </a:solidFill>
            </a:endParaRPr>
          </a:p>
          <a:p>
            <a:r>
              <a:rPr lang="en-US" altLang="zh-CN" dirty="0">
                <a:solidFill>
                  <a:srgbClr val="0000FF"/>
                </a:solidFill>
              </a:rPr>
              <a:t>	</a:t>
            </a:r>
            <a:r>
              <a:rPr lang="en-US" altLang="zh-CN" dirty="0" err="1">
                <a:solidFill>
                  <a:srgbClr val="0000FF"/>
                </a:solidFill>
              </a:rPr>
              <a:t>MC_MoveDirectAbsolute</a:t>
            </a:r>
            <a:endParaRPr lang="en-US" altLang="zh-CN" dirty="0">
              <a:solidFill>
                <a:srgbClr val="0000FF"/>
              </a:solidFill>
            </a:endParaRPr>
          </a:p>
          <a:p>
            <a:r>
              <a:rPr lang="en-US" altLang="zh-CN" dirty="0">
                <a:solidFill>
                  <a:srgbClr val="0000FF"/>
                </a:solidFill>
              </a:rPr>
              <a:t>	</a:t>
            </a:r>
            <a:r>
              <a:rPr lang="en-US" altLang="zh-CN" dirty="0" err="1">
                <a:solidFill>
                  <a:srgbClr val="0000FF"/>
                </a:solidFill>
              </a:rPr>
              <a:t>MC_MoveDirectRelative</a:t>
            </a:r>
            <a:endParaRPr lang="en-US" altLang="zh-CN" dirty="0">
              <a:solidFill>
                <a:srgbClr val="0000FF"/>
              </a:solidFill>
            </a:endParaRPr>
          </a:p>
          <a:p>
            <a:pPr marL="214313" indent="-214313">
              <a:buFont typeface="Wingdings" panose="05000000000000000000" pitchFamily="2" charset="2"/>
              <a:buChar char="p"/>
            </a:pPr>
            <a:r>
              <a:rPr lang="zh-CN" altLang="en-US" dirty="0">
                <a:solidFill>
                  <a:srgbClr val="0000FF"/>
                </a:solidFill>
              </a:rPr>
              <a:t>笛卡尔路径运动，</a:t>
            </a:r>
            <a:r>
              <a:rPr lang="en-US" altLang="zh-CN" dirty="0">
                <a:solidFill>
                  <a:srgbClr val="0000FF"/>
                </a:solidFill>
              </a:rPr>
              <a:t>CP</a:t>
            </a:r>
            <a:r>
              <a:rPr lang="zh-CN" altLang="en-US" dirty="0">
                <a:solidFill>
                  <a:srgbClr val="0000FF"/>
                </a:solidFill>
              </a:rPr>
              <a:t>（也被称为空间插补运动），路径可以是直线、圆弧、样条</a:t>
            </a:r>
            <a:r>
              <a:rPr lang="en-US" altLang="zh-CN" dirty="0">
                <a:solidFill>
                  <a:srgbClr val="0000FF"/>
                </a:solidFill>
              </a:rPr>
              <a:t>	</a:t>
            </a:r>
            <a:r>
              <a:rPr lang="zh-CN" altLang="en-US" dirty="0">
                <a:solidFill>
                  <a:srgbClr val="0000FF"/>
                </a:solidFill>
              </a:rPr>
              <a:t>曲线。</a:t>
            </a:r>
            <a:endParaRPr lang="en-US" altLang="zh-CN" dirty="0">
              <a:solidFill>
                <a:srgbClr val="0000FF"/>
              </a:solidFill>
            </a:endParaRPr>
          </a:p>
          <a:p>
            <a:r>
              <a:rPr lang="en-US" altLang="zh-CN" dirty="0">
                <a:solidFill>
                  <a:srgbClr val="0000FF"/>
                </a:solidFill>
              </a:rPr>
              <a:t>	</a:t>
            </a:r>
            <a:r>
              <a:rPr lang="zh-CN" altLang="en-US" dirty="0">
                <a:solidFill>
                  <a:srgbClr val="0000FF"/>
                </a:solidFill>
              </a:rPr>
              <a:t>相关功能块：</a:t>
            </a:r>
            <a:endParaRPr lang="en-US" altLang="zh-CN" dirty="0">
              <a:solidFill>
                <a:srgbClr val="0000FF"/>
              </a:solidFill>
            </a:endParaRPr>
          </a:p>
          <a:p>
            <a:r>
              <a:rPr lang="en-US" altLang="zh-CN" dirty="0">
                <a:solidFill>
                  <a:srgbClr val="0000FF"/>
                </a:solidFill>
              </a:rPr>
              <a:t>	</a:t>
            </a:r>
            <a:r>
              <a:rPr lang="en-US" altLang="zh-CN" dirty="0" err="1">
                <a:solidFill>
                  <a:srgbClr val="0000FF"/>
                </a:solidFill>
              </a:rPr>
              <a:t>MC_MoveLinearAbsolute</a:t>
            </a:r>
            <a:endParaRPr lang="en-US" altLang="zh-CN" dirty="0">
              <a:solidFill>
                <a:srgbClr val="0000FF"/>
              </a:solidFill>
            </a:endParaRPr>
          </a:p>
          <a:p>
            <a:r>
              <a:rPr lang="en-US" altLang="zh-CN" dirty="0">
                <a:solidFill>
                  <a:srgbClr val="0000FF"/>
                </a:solidFill>
              </a:rPr>
              <a:t>	</a:t>
            </a:r>
            <a:r>
              <a:rPr lang="en-US" altLang="zh-CN" dirty="0" err="1">
                <a:solidFill>
                  <a:srgbClr val="0000FF"/>
                </a:solidFill>
              </a:rPr>
              <a:t>MC_MoveLinearRelative</a:t>
            </a:r>
            <a:endParaRPr lang="en-US" altLang="zh-CN" dirty="0">
              <a:solidFill>
                <a:srgbClr val="0000FF"/>
              </a:solidFill>
            </a:endParaRPr>
          </a:p>
          <a:p>
            <a:r>
              <a:rPr lang="en-US" altLang="zh-CN" dirty="0">
                <a:solidFill>
                  <a:srgbClr val="0000FF"/>
                </a:solidFill>
              </a:rPr>
              <a:t>	</a:t>
            </a:r>
            <a:r>
              <a:rPr lang="en-US" altLang="zh-CN" dirty="0" err="1">
                <a:solidFill>
                  <a:srgbClr val="0000FF"/>
                </a:solidFill>
              </a:rPr>
              <a:t>MC_MoveCircularAbsolute</a:t>
            </a:r>
            <a:endParaRPr lang="en-US" altLang="zh-CN" dirty="0">
              <a:solidFill>
                <a:srgbClr val="0000FF"/>
              </a:solidFill>
            </a:endParaRPr>
          </a:p>
          <a:p>
            <a:r>
              <a:rPr lang="en-US" altLang="zh-CN" dirty="0">
                <a:solidFill>
                  <a:srgbClr val="0000FF"/>
                </a:solidFill>
              </a:rPr>
              <a:t>	</a:t>
            </a:r>
            <a:r>
              <a:rPr lang="en-US" altLang="zh-CN" dirty="0" err="1">
                <a:solidFill>
                  <a:srgbClr val="0000FF"/>
                </a:solidFill>
              </a:rPr>
              <a:t>MC_MoveCircularRelative</a:t>
            </a:r>
            <a:endParaRPr lang="en-US" altLang="zh-CN" dirty="0">
              <a:solidFill>
                <a:srgbClr val="0000FF"/>
              </a:solidFill>
            </a:endParaRPr>
          </a:p>
          <a:p>
            <a:r>
              <a:rPr lang="en-US" altLang="zh-CN" dirty="0">
                <a:solidFill>
                  <a:srgbClr val="0000FF"/>
                </a:solidFill>
              </a:rPr>
              <a:t>	</a:t>
            </a:r>
            <a:r>
              <a:rPr lang="en-US" altLang="zh-CN" dirty="0" err="1">
                <a:solidFill>
                  <a:srgbClr val="0000FF"/>
                </a:solidFill>
              </a:rPr>
              <a:t>MC_MovePath</a:t>
            </a:r>
            <a:endParaRPr lang="en-US" altLang="zh-CN" dirty="0">
              <a:solidFill>
                <a:srgbClr val="0000FF"/>
              </a:solidFill>
            </a:endParaRPr>
          </a:p>
        </p:txBody>
      </p:sp>
      <p:pic>
        <p:nvPicPr>
          <p:cNvPr id="4" name="图片 3"/>
          <p:cNvPicPr>
            <a:picLocks noChangeAspect="1"/>
          </p:cNvPicPr>
          <p:nvPr/>
        </p:nvPicPr>
        <p:blipFill>
          <a:blip r:embed="rId3"/>
          <a:stretch>
            <a:fillRect/>
          </a:stretch>
        </p:blipFill>
        <p:spPr>
          <a:xfrm>
            <a:off x="5220072" y="2553073"/>
            <a:ext cx="3853421" cy="1904628"/>
          </a:xfrm>
          <a:prstGeom prst="rect">
            <a:avLst/>
          </a:prstGeom>
        </p:spPr>
      </p:pic>
    </p:spTree>
    <p:extLst>
      <p:ext uri="{BB962C8B-B14F-4D97-AF65-F5344CB8AC3E}">
        <p14:creationId xmlns:p14="http://schemas.microsoft.com/office/powerpoint/2010/main" val="37809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314450" y="114300"/>
            <a:ext cx="4057650"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en-US" altLang="zh-CN" sz="2100" b="1" dirty="0">
                <a:solidFill>
                  <a:srgbClr val="0000FF"/>
                </a:solidFill>
                <a:latin typeface="Microsoft YaHei UI" panose="020B0503020204020204" pitchFamily="34" charset="-122"/>
                <a:ea typeface="Microsoft YaHei UI" panose="020B0503020204020204" pitchFamily="34" charset="-122"/>
              </a:rPr>
              <a:t>AXES_GROUP_REF</a:t>
            </a:r>
            <a:r>
              <a:rPr lang="zh-CN" altLang="en-US" sz="2100" b="1" dirty="0">
                <a:solidFill>
                  <a:srgbClr val="0000FF"/>
                </a:solidFill>
                <a:latin typeface="Microsoft YaHei UI" panose="020B0503020204020204" pitchFamily="34" charset="-122"/>
                <a:ea typeface="Microsoft YaHei UI" panose="020B0503020204020204" pitchFamily="34" charset="-122"/>
              </a:rPr>
              <a:t>概念结构</a:t>
            </a:r>
          </a:p>
          <a:p>
            <a:pPr marL="9525"/>
            <a:endParaRPr sz="2100" dirty="0">
              <a:latin typeface="Microsoft YaHei UI"/>
              <a:cs typeface="Microsoft YaHei UI"/>
            </a:endParaRPr>
          </a:p>
        </p:txBody>
      </p:sp>
      <p:grpSp>
        <p:nvGrpSpPr>
          <p:cNvPr id="3" name="组合 2">
            <a:extLst>
              <a:ext uri="{FF2B5EF4-FFF2-40B4-BE49-F238E27FC236}">
                <a16:creationId xmlns:a16="http://schemas.microsoft.com/office/drawing/2014/main" id="{87A720A2-0FF0-1560-A080-DDB15F2B3054}"/>
              </a:ext>
            </a:extLst>
          </p:cNvPr>
          <p:cNvGrpSpPr/>
          <p:nvPr/>
        </p:nvGrpSpPr>
        <p:grpSpPr>
          <a:xfrm>
            <a:off x="1328906" y="514043"/>
            <a:ext cx="6515100" cy="4010025"/>
            <a:chOff x="1347683" y="742950"/>
            <a:chExt cx="6515100" cy="4010025"/>
          </a:xfrm>
        </p:grpSpPr>
        <p:sp>
          <p:nvSpPr>
            <p:cNvPr id="4" name="矩形 3"/>
            <p:cNvSpPr/>
            <p:nvPr/>
          </p:nvSpPr>
          <p:spPr>
            <a:xfrm>
              <a:off x="1347683" y="742950"/>
              <a:ext cx="6515100" cy="401002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 name="文本框 4"/>
            <p:cNvSpPr txBox="1"/>
            <p:nvPr/>
          </p:nvSpPr>
          <p:spPr>
            <a:xfrm>
              <a:off x="3927820" y="742950"/>
              <a:ext cx="123121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b="1" dirty="0" err="1"/>
                <a:t>AxesGroup</a:t>
              </a:r>
              <a:endParaRPr lang="zh-CN" altLang="en-US" b="1" dirty="0"/>
            </a:p>
          </p:txBody>
        </p:sp>
        <p:sp>
          <p:nvSpPr>
            <p:cNvPr id="7" name="文本框 6"/>
            <p:cNvSpPr txBox="1"/>
            <p:nvPr/>
          </p:nvSpPr>
          <p:spPr>
            <a:xfrm>
              <a:off x="1428750" y="1480172"/>
              <a:ext cx="8001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CN" b="1" dirty="0"/>
                <a:t>ACS</a:t>
              </a:r>
              <a:endParaRPr lang="zh-CN" altLang="en-US" b="1" dirty="0"/>
            </a:p>
          </p:txBody>
        </p:sp>
        <p:sp>
          <p:nvSpPr>
            <p:cNvPr id="10" name="文本框 9"/>
            <p:cNvSpPr txBox="1"/>
            <p:nvPr/>
          </p:nvSpPr>
          <p:spPr>
            <a:xfrm>
              <a:off x="3815693" y="1480172"/>
              <a:ext cx="78954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CN" b="1" dirty="0"/>
                <a:t>MCS</a:t>
              </a:r>
              <a:endParaRPr lang="zh-CN" altLang="en-US" b="1" dirty="0"/>
            </a:p>
          </p:txBody>
        </p:sp>
        <p:sp>
          <p:nvSpPr>
            <p:cNvPr id="11" name="文本框 10"/>
            <p:cNvSpPr txBox="1"/>
            <p:nvPr/>
          </p:nvSpPr>
          <p:spPr>
            <a:xfrm>
              <a:off x="6335574" y="1487638"/>
              <a:ext cx="79761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CN" b="1" dirty="0"/>
                <a:t>PCS</a:t>
              </a:r>
              <a:endParaRPr lang="zh-CN" altLang="en-US" b="1" dirty="0"/>
            </a:p>
          </p:txBody>
        </p:sp>
        <p:cxnSp>
          <p:nvCxnSpPr>
            <p:cNvPr id="13" name="直接连接符 12"/>
            <p:cNvCxnSpPr/>
            <p:nvPr/>
          </p:nvCxnSpPr>
          <p:spPr>
            <a:xfrm>
              <a:off x="1600200" y="1826421"/>
              <a:ext cx="0" cy="2745579"/>
            </a:xfrm>
            <a:prstGeom prst="line">
              <a:avLst/>
            </a:prstGeom>
          </p:spPr>
          <p:style>
            <a:lnRef idx="3">
              <a:schemeClr val="accent3"/>
            </a:lnRef>
            <a:fillRef idx="0">
              <a:schemeClr val="accent3"/>
            </a:fillRef>
            <a:effectRef idx="2">
              <a:schemeClr val="accent3"/>
            </a:effectRef>
            <a:fontRef idx="minor">
              <a:schemeClr val="tx1"/>
            </a:fontRef>
          </p:style>
        </p:cxnSp>
        <p:sp>
          <p:nvSpPr>
            <p:cNvPr id="14" name="文本框 13"/>
            <p:cNvSpPr txBox="1"/>
            <p:nvPr/>
          </p:nvSpPr>
          <p:spPr>
            <a:xfrm>
              <a:off x="1987826" y="2010295"/>
              <a:ext cx="800100"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a:t>Axis1</a:t>
              </a:r>
              <a:endParaRPr lang="zh-CN" altLang="en-US" b="1" dirty="0"/>
            </a:p>
          </p:txBody>
        </p:sp>
        <p:sp>
          <p:nvSpPr>
            <p:cNvPr id="15" name="文本框 14"/>
            <p:cNvSpPr txBox="1"/>
            <p:nvPr/>
          </p:nvSpPr>
          <p:spPr>
            <a:xfrm>
              <a:off x="1987826" y="2406747"/>
              <a:ext cx="800100" cy="3231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500" b="1" dirty="0"/>
                <a:t>Ident</a:t>
              </a:r>
              <a:endParaRPr lang="zh-CN" altLang="en-US" b="1" dirty="0"/>
            </a:p>
          </p:txBody>
        </p:sp>
        <p:cxnSp>
          <p:nvCxnSpPr>
            <p:cNvPr id="17" name="直接连接符 16"/>
            <p:cNvCxnSpPr>
              <a:stCxn id="14" idx="1"/>
            </p:cNvCxnSpPr>
            <p:nvPr/>
          </p:nvCxnSpPr>
          <p:spPr>
            <a:xfrm flipH="1" flipV="1">
              <a:off x="1600201" y="2160336"/>
              <a:ext cx="387625" cy="11542"/>
            </a:xfrm>
            <a:prstGeom prst="line">
              <a:avLst/>
            </a:prstGeom>
          </p:spPr>
          <p:style>
            <a:lnRef idx="2">
              <a:schemeClr val="accent5"/>
            </a:lnRef>
            <a:fillRef idx="0">
              <a:schemeClr val="accent5"/>
            </a:fillRef>
            <a:effectRef idx="1">
              <a:schemeClr val="accent5"/>
            </a:effectRef>
            <a:fontRef idx="minor">
              <a:schemeClr val="tx1"/>
            </a:fontRef>
          </p:style>
        </p:cxnSp>
        <p:cxnSp>
          <p:nvCxnSpPr>
            <p:cNvPr id="19" name="直接连接符 18"/>
            <p:cNvCxnSpPr>
              <a:stCxn id="14" idx="2"/>
              <a:endCxn id="15" idx="0"/>
            </p:cNvCxnSpPr>
            <p:nvPr/>
          </p:nvCxnSpPr>
          <p:spPr>
            <a:xfrm>
              <a:off x="2387876" y="2333460"/>
              <a:ext cx="0" cy="73287"/>
            </a:xfrm>
            <a:prstGeom prst="line">
              <a:avLst/>
            </a:prstGeom>
          </p:spPr>
          <p:style>
            <a:lnRef idx="2">
              <a:schemeClr val="accent6"/>
            </a:lnRef>
            <a:fillRef idx="0">
              <a:schemeClr val="accent6"/>
            </a:fillRef>
            <a:effectRef idx="1">
              <a:schemeClr val="accent6"/>
            </a:effectRef>
            <a:fontRef idx="minor">
              <a:schemeClr val="tx1"/>
            </a:fontRef>
          </p:style>
        </p:cxnSp>
        <p:sp>
          <p:nvSpPr>
            <p:cNvPr id="20" name="文本框 19"/>
            <p:cNvSpPr txBox="1"/>
            <p:nvPr/>
          </p:nvSpPr>
          <p:spPr>
            <a:xfrm>
              <a:off x="1987826" y="2813235"/>
              <a:ext cx="800100"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a:t>Axis2</a:t>
              </a:r>
              <a:endParaRPr lang="zh-CN" altLang="en-US" b="1" dirty="0"/>
            </a:p>
          </p:txBody>
        </p:sp>
        <p:sp>
          <p:nvSpPr>
            <p:cNvPr id="21" name="文本框 20"/>
            <p:cNvSpPr txBox="1"/>
            <p:nvPr/>
          </p:nvSpPr>
          <p:spPr>
            <a:xfrm>
              <a:off x="1987826" y="3209687"/>
              <a:ext cx="800100" cy="3231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500" b="1" dirty="0"/>
                <a:t>Ident</a:t>
              </a:r>
              <a:endParaRPr lang="zh-CN" altLang="en-US" b="1" dirty="0"/>
            </a:p>
          </p:txBody>
        </p:sp>
        <p:cxnSp>
          <p:nvCxnSpPr>
            <p:cNvPr id="22" name="直接连接符 21"/>
            <p:cNvCxnSpPr>
              <a:stCxn id="20" idx="1"/>
            </p:cNvCxnSpPr>
            <p:nvPr/>
          </p:nvCxnSpPr>
          <p:spPr>
            <a:xfrm flipH="1" flipV="1">
              <a:off x="1600201" y="2963276"/>
              <a:ext cx="387625" cy="11542"/>
            </a:xfrm>
            <a:prstGeom prst="line">
              <a:avLst/>
            </a:prstGeom>
          </p:spPr>
          <p:style>
            <a:lnRef idx="2">
              <a:schemeClr val="accent5"/>
            </a:lnRef>
            <a:fillRef idx="0">
              <a:schemeClr val="accent5"/>
            </a:fillRef>
            <a:effectRef idx="1">
              <a:schemeClr val="accent5"/>
            </a:effectRef>
            <a:fontRef idx="minor">
              <a:schemeClr val="tx1"/>
            </a:fontRef>
          </p:style>
        </p:cxnSp>
        <p:cxnSp>
          <p:nvCxnSpPr>
            <p:cNvPr id="23" name="直接连接符 22"/>
            <p:cNvCxnSpPr>
              <a:stCxn id="20" idx="2"/>
              <a:endCxn id="21" idx="0"/>
            </p:cNvCxnSpPr>
            <p:nvPr/>
          </p:nvCxnSpPr>
          <p:spPr>
            <a:xfrm>
              <a:off x="2387876" y="3136400"/>
              <a:ext cx="0" cy="73287"/>
            </a:xfrm>
            <a:prstGeom prst="line">
              <a:avLst/>
            </a:prstGeom>
          </p:spPr>
          <p:style>
            <a:lnRef idx="2">
              <a:schemeClr val="accent6"/>
            </a:lnRef>
            <a:fillRef idx="0">
              <a:schemeClr val="accent6"/>
            </a:fillRef>
            <a:effectRef idx="1">
              <a:schemeClr val="accent6"/>
            </a:effectRef>
            <a:fontRef idx="minor">
              <a:schemeClr val="tx1"/>
            </a:fontRef>
          </p:style>
        </p:cxnSp>
        <p:sp>
          <p:nvSpPr>
            <p:cNvPr id="24" name="文本框 23"/>
            <p:cNvSpPr txBox="1"/>
            <p:nvPr/>
          </p:nvSpPr>
          <p:spPr>
            <a:xfrm>
              <a:off x="1987826" y="3599726"/>
              <a:ext cx="800100"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a:t>Axis3</a:t>
              </a:r>
              <a:endParaRPr lang="zh-CN" altLang="en-US" b="1" dirty="0"/>
            </a:p>
          </p:txBody>
        </p:sp>
        <p:sp>
          <p:nvSpPr>
            <p:cNvPr id="25" name="文本框 24"/>
            <p:cNvSpPr txBox="1"/>
            <p:nvPr/>
          </p:nvSpPr>
          <p:spPr>
            <a:xfrm>
              <a:off x="1987826" y="3996178"/>
              <a:ext cx="800100" cy="3231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500" b="1" dirty="0"/>
                <a:t>Ident</a:t>
              </a:r>
              <a:endParaRPr lang="zh-CN" altLang="en-US" b="1" dirty="0"/>
            </a:p>
          </p:txBody>
        </p:sp>
        <p:cxnSp>
          <p:nvCxnSpPr>
            <p:cNvPr id="26" name="直接连接符 25"/>
            <p:cNvCxnSpPr>
              <a:stCxn id="24" idx="1"/>
            </p:cNvCxnSpPr>
            <p:nvPr/>
          </p:nvCxnSpPr>
          <p:spPr>
            <a:xfrm flipH="1" flipV="1">
              <a:off x="1600201" y="3749767"/>
              <a:ext cx="387625" cy="11542"/>
            </a:xfrm>
            <a:prstGeom prst="line">
              <a:avLst/>
            </a:prstGeom>
          </p:spPr>
          <p:style>
            <a:lnRef idx="2">
              <a:schemeClr val="accent5"/>
            </a:lnRef>
            <a:fillRef idx="0">
              <a:schemeClr val="accent5"/>
            </a:fillRef>
            <a:effectRef idx="1">
              <a:schemeClr val="accent5"/>
            </a:effectRef>
            <a:fontRef idx="minor">
              <a:schemeClr val="tx1"/>
            </a:fontRef>
          </p:style>
        </p:cxnSp>
        <p:cxnSp>
          <p:nvCxnSpPr>
            <p:cNvPr id="27" name="直接连接符 26"/>
            <p:cNvCxnSpPr>
              <a:stCxn id="24" idx="2"/>
              <a:endCxn id="25" idx="0"/>
            </p:cNvCxnSpPr>
            <p:nvPr/>
          </p:nvCxnSpPr>
          <p:spPr>
            <a:xfrm>
              <a:off x="2387876" y="3922891"/>
              <a:ext cx="0" cy="73287"/>
            </a:xfrm>
            <a:prstGeom prst="line">
              <a:avLst/>
            </a:prstGeom>
          </p:spPr>
          <p:style>
            <a:lnRef idx="2">
              <a:schemeClr val="accent6"/>
            </a:lnRef>
            <a:fillRef idx="0">
              <a:schemeClr val="accent6"/>
            </a:fillRef>
            <a:effectRef idx="1">
              <a:schemeClr val="accent6"/>
            </a:effectRef>
            <a:fontRef idx="minor">
              <a:schemeClr val="tx1"/>
            </a:fontRef>
          </p:style>
        </p:cxnSp>
        <p:cxnSp>
          <p:nvCxnSpPr>
            <p:cNvPr id="29" name="直接连接符 28"/>
            <p:cNvCxnSpPr/>
            <p:nvPr/>
          </p:nvCxnSpPr>
          <p:spPr>
            <a:xfrm flipH="1">
              <a:off x="1600201" y="4514850"/>
              <a:ext cx="387626" cy="0"/>
            </a:xfrm>
            <a:prstGeom prst="line">
              <a:avLst/>
            </a:prstGeom>
          </p:spPr>
          <p:style>
            <a:lnRef idx="2">
              <a:schemeClr val="accent5"/>
            </a:lnRef>
            <a:fillRef idx="0">
              <a:schemeClr val="accent5"/>
            </a:fillRef>
            <a:effectRef idx="1">
              <a:schemeClr val="accent5"/>
            </a:effectRef>
            <a:fontRef idx="minor">
              <a:schemeClr val="tx1"/>
            </a:fontRef>
          </p:style>
        </p:cxnSp>
        <p:sp>
          <p:nvSpPr>
            <p:cNvPr id="30" name="文本框 29"/>
            <p:cNvSpPr txBox="1"/>
            <p:nvPr/>
          </p:nvSpPr>
          <p:spPr>
            <a:xfrm>
              <a:off x="1987826" y="4392630"/>
              <a:ext cx="800100"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a:t>…</a:t>
              </a:r>
              <a:endParaRPr lang="zh-CN" altLang="en-US" sz="1500" b="1" dirty="0"/>
            </a:p>
          </p:txBody>
        </p:sp>
        <p:cxnSp>
          <p:nvCxnSpPr>
            <p:cNvPr id="31" name="直接连接符 30"/>
            <p:cNvCxnSpPr/>
            <p:nvPr/>
          </p:nvCxnSpPr>
          <p:spPr>
            <a:xfrm>
              <a:off x="4012924" y="1826421"/>
              <a:ext cx="0" cy="2745579"/>
            </a:xfrm>
            <a:prstGeom prst="line">
              <a:avLst/>
            </a:prstGeom>
          </p:spPr>
          <p:style>
            <a:lnRef idx="3">
              <a:schemeClr val="accent3"/>
            </a:lnRef>
            <a:fillRef idx="0">
              <a:schemeClr val="accent3"/>
            </a:fillRef>
            <a:effectRef idx="2">
              <a:schemeClr val="accent3"/>
            </a:effectRef>
            <a:fontRef idx="minor">
              <a:schemeClr val="tx1"/>
            </a:fontRef>
          </p:style>
        </p:cxnSp>
        <p:sp>
          <p:nvSpPr>
            <p:cNvPr id="32" name="文本框 31"/>
            <p:cNvSpPr txBox="1"/>
            <p:nvPr/>
          </p:nvSpPr>
          <p:spPr>
            <a:xfrm>
              <a:off x="4400550" y="2010295"/>
              <a:ext cx="800100"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err="1"/>
                <a:t>VirAxisX</a:t>
              </a:r>
              <a:endParaRPr lang="zh-CN" altLang="en-US" b="1" dirty="0"/>
            </a:p>
          </p:txBody>
        </p:sp>
        <p:sp>
          <p:nvSpPr>
            <p:cNvPr id="33" name="文本框 32"/>
            <p:cNvSpPr txBox="1"/>
            <p:nvPr/>
          </p:nvSpPr>
          <p:spPr>
            <a:xfrm>
              <a:off x="4400550" y="2406747"/>
              <a:ext cx="800100" cy="3231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500" b="1" dirty="0"/>
                <a:t>Ident</a:t>
              </a:r>
              <a:endParaRPr lang="zh-CN" altLang="en-US" b="1" dirty="0"/>
            </a:p>
          </p:txBody>
        </p:sp>
        <p:cxnSp>
          <p:nvCxnSpPr>
            <p:cNvPr id="34" name="直接连接符 33"/>
            <p:cNvCxnSpPr>
              <a:stCxn id="32" idx="1"/>
            </p:cNvCxnSpPr>
            <p:nvPr/>
          </p:nvCxnSpPr>
          <p:spPr>
            <a:xfrm flipH="1" flipV="1">
              <a:off x="4012924" y="2160336"/>
              <a:ext cx="387626" cy="126958"/>
            </a:xfrm>
            <a:prstGeom prst="line">
              <a:avLst/>
            </a:prstGeom>
          </p:spPr>
          <p:style>
            <a:lnRef idx="2">
              <a:schemeClr val="accent5"/>
            </a:lnRef>
            <a:fillRef idx="0">
              <a:schemeClr val="accent5"/>
            </a:fillRef>
            <a:effectRef idx="1">
              <a:schemeClr val="accent5"/>
            </a:effectRef>
            <a:fontRef idx="minor">
              <a:schemeClr val="tx1"/>
            </a:fontRef>
          </p:style>
        </p:cxnSp>
        <p:cxnSp>
          <p:nvCxnSpPr>
            <p:cNvPr id="35" name="直接连接符 34"/>
            <p:cNvCxnSpPr>
              <a:stCxn id="32" idx="2"/>
              <a:endCxn id="33" idx="0"/>
            </p:cNvCxnSpPr>
            <p:nvPr/>
          </p:nvCxnSpPr>
          <p:spPr>
            <a:xfrm flipV="1">
              <a:off x="4800600" y="2406747"/>
              <a:ext cx="0" cy="157546"/>
            </a:xfrm>
            <a:prstGeom prst="line">
              <a:avLst/>
            </a:prstGeom>
          </p:spPr>
          <p:style>
            <a:lnRef idx="2">
              <a:schemeClr val="accent6"/>
            </a:lnRef>
            <a:fillRef idx="0">
              <a:schemeClr val="accent6"/>
            </a:fillRef>
            <a:effectRef idx="1">
              <a:schemeClr val="accent6"/>
            </a:effectRef>
            <a:fontRef idx="minor">
              <a:schemeClr val="tx1"/>
            </a:fontRef>
          </p:style>
        </p:cxnSp>
        <p:sp>
          <p:nvSpPr>
            <p:cNvPr id="36" name="文本框 35"/>
            <p:cNvSpPr txBox="1"/>
            <p:nvPr/>
          </p:nvSpPr>
          <p:spPr>
            <a:xfrm>
              <a:off x="4400550" y="2813235"/>
              <a:ext cx="800100"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err="1"/>
                <a:t>VirAxisY</a:t>
              </a:r>
              <a:endParaRPr lang="zh-CN" altLang="en-US" b="1" dirty="0"/>
            </a:p>
          </p:txBody>
        </p:sp>
        <p:sp>
          <p:nvSpPr>
            <p:cNvPr id="37" name="文本框 36"/>
            <p:cNvSpPr txBox="1"/>
            <p:nvPr/>
          </p:nvSpPr>
          <p:spPr>
            <a:xfrm>
              <a:off x="4400550" y="3209687"/>
              <a:ext cx="800100" cy="3231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500" b="1" dirty="0"/>
                <a:t>Ident</a:t>
              </a:r>
              <a:endParaRPr lang="zh-CN" altLang="en-US" b="1" dirty="0"/>
            </a:p>
          </p:txBody>
        </p:sp>
        <p:cxnSp>
          <p:nvCxnSpPr>
            <p:cNvPr id="38" name="直接连接符 37"/>
            <p:cNvCxnSpPr>
              <a:stCxn id="36" idx="1"/>
            </p:cNvCxnSpPr>
            <p:nvPr/>
          </p:nvCxnSpPr>
          <p:spPr>
            <a:xfrm flipH="1" flipV="1">
              <a:off x="4012924" y="2963278"/>
              <a:ext cx="387626" cy="126956"/>
            </a:xfrm>
            <a:prstGeom prst="line">
              <a:avLst/>
            </a:prstGeom>
          </p:spPr>
          <p:style>
            <a:lnRef idx="2">
              <a:schemeClr val="accent5"/>
            </a:lnRef>
            <a:fillRef idx="0">
              <a:schemeClr val="accent5"/>
            </a:fillRef>
            <a:effectRef idx="1">
              <a:schemeClr val="accent5"/>
            </a:effectRef>
            <a:fontRef idx="minor">
              <a:schemeClr val="tx1"/>
            </a:fontRef>
          </p:style>
        </p:cxnSp>
        <p:cxnSp>
          <p:nvCxnSpPr>
            <p:cNvPr id="39" name="直接连接符 38"/>
            <p:cNvCxnSpPr>
              <a:stCxn id="36" idx="2"/>
              <a:endCxn id="37" idx="0"/>
            </p:cNvCxnSpPr>
            <p:nvPr/>
          </p:nvCxnSpPr>
          <p:spPr>
            <a:xfrm flipV="1">
              <a:off x="4800600" y="3209687"/>
              <a:ext cx="0" cy="157546"/>
            </a:xfrm>
            <a:prstGeom prst="line">
              <a:avLst/>
            </a:prstGeom>
          </p:spPr>
          <p:style>
            <a:lnRef idx="2">
              <a:schemeClr val="accent6"/>
            </a:lnRef>
            <a:fillRef idx="0">
              <a:schemeClr val="accent6"/>
            </a:fillRef>
            <a:effectRef idx="1">
              <a:schemeClr val="accent6"/>
            </a:effectRef>
            <a:fontRef idx="minor">
              <a:schemeClr val="tx1"/>
            </a:fontRef>
          </p:style>
        </p:cxnSp>
        <p:sp>
          <p:nvSpPr>
            <p:cNvPr id="40" name="文本框 39"/>
            <p:cNvSpPr txBox="1"/>
            <p:nvPr/>
          </p:nvSpPr>
          <p:spPr>
            <a:xfrm>
              <a:off x="4400550" y="3599726"/>
              <a:ext cx="800100"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err="1"/>
                <a:t>VirAxisZ</a:t>
              </a:r>
              <a:endParaRPr lang="zh-CN" altLang="en-US" b="1" dirty="0"/>
            </a:p>
          </p:txBody>
        </p:sp>
        <p:sp>
          <p:nvSpPr>
            <p:cNvPr id="41" name="文本框 40"/>
            <p:cNvSpPr txBox="1"/>
            <p:nvPr/>
          </p:nvSpPr>
          <p:spPr>
            <a:xfrm>
              <a:off x="4400550" y="3996178"/>
              <a:ext cx="800100" cy="3231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500" b="1" dirty="0"/>
                <a:t>Ident</a:t>
              </a:r>
              <a:endParaRPr lang="zh-CN" altLang="en-US" b="1" dirty="0"/>
            </a:p>
          </p:txBody>
        </p:sp>
        <p:cxnSp>
          <p:nvCxnSpPr>
            <p:cNvPr id="42" name="直接连接符 41"/>
            <p:cNvCxnSpPr>
              <a:stCxn id="40" idx="1"/>
            </p:cNvCxnSpPr>
            <p:nvPr/>
          </p:nvCxnSpPr>
          <p:spPr>
            <a:xfrm flipH="1" flipV="1">
              <a:off x="4012924" y="3749767"/>
              <a:ext cx="387626" cy="126958"/>
            </a:xfrm>
            <a:prstGeom prst="line">
              <a:avLst/>
            </a:prstGeom>
          </p:spPr>
          <p:style>
            <a:lnRef idx="2">
              <a:schemeClr val="accent5"/>
            </a:lnRef>
            <a:fillRef idx="0">
              <a:schemeClr val="accent5"/>
            </a:fillRef>
            <a:effectRef idx="1">
              <a:schemeClr val="accent5"/>
            </a:effectRef>
            <a:fontRef idx="minor">
              <a:schemeClr val="tx1"/>
            </a:fontRef>
          </p:style>
        </p:cxnSp>
        <p:cxnSp>
          <p:nvCxnSpPr>
            <p:cNvPr id="43" name="直接连接符 42"/>
            <p:cNvCxnSpPr>
              <a:stCxn id="40" idx="2"/>
              <a:endCxn id="41" idx="0"/>
            </p:cNvCxnSpPr>
            <p:nvPr/>
          </p:nvCxnSpPr>
          <p:spPr>
            <a:xfrm flipV="1">
              <a:off x="4800600" y="3996178"/>
              <a:ext cx="0" cy="157546"/>
            </a:xfrm>
            <a:prstGeom prst="line">
              <a:avLst/>
            </a:prstGeom>
          </p:spPr>
          <p:style>
            <a:lnRef idx="2">
              <a:schemeClr val="accent6"/>
            </a:lnRef>
            <a:fillRef idx="0">
              <a:schemeClr val="accent6"/>
            </a:fillRef>
            <a:effectRef idx="1">
              <a:schemeClr val="accent6"/>
            </a:effectRef>
            <a:fontRef idx="minor">
              <a:schemeClr val="tx1"/>
            </a:fontRef>
          </p:style>
        </p:cxnSp>
        <p:cxnSp>
          <p:nvCxnSpPr>
            <p:cNvPr id="44" name="直接连接符 43"/>
            <p:cNvCxnSpPr/>
            <p:nvPr/>
          </p:nvCxnSpPr>
          <p:spPr>
            <a:xfrm flipH="1">
              <a:off x="4012924" y="4514850"/>
              <a:ext cx="387626" cy="0"/>
            </a:xfrm>
            <a:prstGeom prst="line">
              <a:avLst/>
            </a:prstGeom>
          </p:spPr>
          <p:style>
            <a:lnRef idx="2">
              <a:schemeClr val="accent5"/>
            </a:lnRef>
            <a:fillRef idx="0">
              <a:schemeClr val="accent5"/>
            </a:fillRef>
            <a:effectRef idx="1">
              <a:schemeClr val="accent5"/>
            </a:effectRef>
            <a:fontRef idx="minor">
              <a:schemeClr val="tx1"/>
            </a:fontRef>
          </p:style>
        </p:cxnSp>
        <p:sp>
          <p:nvSpPr>
            <p:cNvPr id="45" name="文本框 44"/>
            <p:cNvSpPr txBox="1"/>
            <p:nvPr/>
          </p:nvSpPr>
          <p:spPr>
            <a:xfrm>
              <a:off x="4400550" y="4392630"/>
              <a:ext cx="800100"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a:t>…</a:t>
              </a:r>
              <a:endParaRPr lang="zh-CN" altLang="en-US" sz="1500" b="1" dirty="0"/>
            </a:p>
          </p:txBody>
        </p:sp>
        <p:cxnSp>
          <p:nvCxnSpPr>
            <p:cNvPr id="46" name="直接连接符 45"/>
            <p:cNvCxnSpPr/>
            <p:nvPr/>
          </p:nvCxnSpPr>
          <p:spPr>
            <a:xfrm>
              <a:off x="6527524" y="1826421"/>
              <a:ext cx="0" cy="2745579"/>
            </a:xfrm>
            <a:prstGeom prst="line">
              <a:avLst/>
            </a:prstGeom>
          </p:spPr>
          <p:style>
            <a:lnRef idx="3">
              <a:schemeClr val="accent3"/>
            </a:lnRef>
            <a:fillRef idx="0">
              <a:schemeClr val="accent3"/>
            </a:fillRef>
            <a:effectRef idx="2">
              <a:schemeClr val="accent3"/>
            </a:effectRef>
            <a:fontRef idx="minor">
              <a:schemeClr val="tx1"/>
            </a:fontRef>
          </p:style>
        </p:cxnSp>
        <p:sp>
          <p:nvSpPr>
            <p:cNvPr id="47" name="文本框 46"/>
            <p:cNvSpPr txBox="1"/>
            <p:nvPr/>
          </p:nvSpPr>
          <p:spPr>
            <a:xfrm>
              <a:off x="6915150" y="2010295"/>
              <a:ext cx="800100"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err="1"/>
                <a:t>VirAxisX</a:t>
              </a:r>
              <a:r>
                <a:rPr lang="en-US" altLang="zh-CN" sz="1500" b="1" dirty="0"/>
                <a:t>’</a:t>
              </a:r>
              <a:endParaRPr lang="zh-CN" altLang="en-US" b="1" dirty="0"/>
            </a:p>
          </p:txBody>
        </p:sp>
        <p:sp>
          <p:nvSpPr>
            <p:cNvPr id="48" name="文本框 47"/>
            <p:cNvSpPr txBox="1"/>
            <p:nvPr/>
          </p:nvSpPr>
          <p:spPr>
            <a:xfrm>
              <a:off x="6915150" y="2406747"/>
              <a:ext cx="800100" cy="3231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500" b="1" dirty="0"/>
                <a:t>Ident</a:t>
              </a:r>
              <a:endParaRPr lang="zh-CN" altLang="en-US" b="1" dirty="0"/>
            </a:p>
          </p:txBody>
        </p:sp>
        <p:cxnSp>
          <p:nvCxnSpPr>
            <p:cNvPr id="49" name="直接连接符 48"/>
            <p:cNvCxnSpPr>
              <a:stCxn id="47" idx="1"/>
            </p:cNvCxnSpPr>
            <p:nvPr/>
          </p:nvCxnSpPr>
          <p:spPr>
            <a:xfrm flipH="1" flipV="1">
              <a:off x="6527524" y="2160336"/>
              <a:ext cx="387626" cy="126958"/>
            </a:xfrm>
            <a:prstGeom prst="line">
              <a:avLst/>
            </a:prstGeom>
          </p:spPr>
          <p:style>
            <a:lnRef idx="2">
              <a:schemeClr val="accent5"/>
            </a:lnRef>
            <a:fillRef idx="0">
              <a:schemeClr val="accent5"/>
            </a:fillRef>
            <a:effectRef idx="1">
              <a:schemeClr val="accent5"/>
            </a:effectRef>
            <a:fontRef idx="minor">
              <a:schemeClr val="tx1"/>
            </a:fontRef>
          </p:style>
        </p:cxnSp>
        <p:cxnSp>
          <p:nvCxnSpPr>
            <p:cNvPr id="50" name="直接连接符 49"/>
            <p:cNvCxnSpPr>
              <a:stCxn id="47" idx="2"/>
              <a:endCxn id="48" idx="0"/>
            </p:cNvCxnSpPr>
            <p:nvPr/>
          </p:nvCxnSpPr>
          <p:spPr>
            <a:xfrm flipV="1">
              <a:off x="7315200" y="2406747"/>
              <a:ext cx="0" cy="157546"/>
            </a:xfrm>
            <a:prstGeom prst="line">
              <a:avLst/>
            </a:prstGeom>
          </p:spPr>
          <p:style>
            <a:lnRef idx="2">
              <a:schemeClr val="accent6"/>
            </a:lnRef>
            <a:fillRef idx="0">
              <a:schemeClr val="accent6"/>
            </a:fillRef>
            <a:effectRef idx="1">
              <a:schemeClr val="accent6"/>
            </a:effectRef>
            <a:fontRef idx="minor">
              <a:schemeClr val="tx1"/>
            </a:fontRef>
          </p:style>
        </p:cxnSp>
        <p:sp>
          <p:nvSpPr>
            <p:cNvPr id="51" name="文本框 50"/>
            <p:cNvSpPr txBox="1"/>
            <p:nvPr/>
          </p:nvSpPr>
          <p:spPr>
            <a:xfrm>
              <a:off x="6915150" y="2813235"/>
              <a:ext cx="800100"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err="1"/>
                <a:t>VirAxisY</a:t>
              </a:r>
              <a:r>
                <a:rPr lang="en-US" altLang="zh-CN" sz="1500" b="1" dirty="0"/>
                <a:t>’</a:t>
              </a:r>
              <a:endParaRPr lang="zh-CN" altLang="en-US" b="1" dirty="0"/>
            </a:p>
          </p:txBody>
        </p:sp>
        <p:sp>
          <p:nvSpPr>
            <p:cNvPr id="52" name="文本框 51"/>
            <p:cNvSpPr txBox="1"/>
            <p:nvPr/>
          </p:nvSpPr>
          <p:spPr>
            <a:xfrm>
              <a:off x="6915150" y="3209687"/>
              <a:ext cx="800100" cy="3231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500" b="1" dirty="0"/>
                <a:t>Ident</a:t>
              </a:r>
              <a:endParaRPr lang="zh-CN" altLang="en-US" b="1" dirty="0"/>
            </a:p>
          </p:txBody>
        </p:sp>
        <p:cxnSp>
          <p:nvCxnSpPr>
            <p:cNvPr id="53" name="直接连接符 52"/>
            <p:cNvCxnSpPr>
              <a:stCxn id="51" idx="1"/>
            </p:cNvCxnSpPr>
            <p:nvPr/>
          </p:nvCxnSpPr>
          <p:spPr>
            <a:xfrm flipH="1" flipV="1">
              <a:off x="6527524" y="2963279"/>
              <a:ext cx="387626" cy="126955"/>
            </a:xfrm>
            <a:prstGeom prst="line">
              <a:avLst/>
            </a:prstGeom>
          </p:spPr>
          <p:style>
            <a:lnRef idx="2">
              <a:schemeClr val="accent5"/>
            </a:lnRef>
            <a:fillRef idx="0">
              <a:schemeClr val="accent5"/>
            </a:fillRef>
            <a:effectRef idx="1">
              <a:schemeClr val="accent5"/>
            </a:effectRef>
            <a:fontRef idx="minor">
              <a:schemeClr val="tx1"/>
            </a:fontRef>
          </p:style>
        </p:cxnSp>
        <p:cxnSp>
          <p:nvCxnSpPr>
            <p:cNvPr id="54" name="直接连接符 53"/>
            <p:cNvCxnSpPr>
              <a:stCxn id="51" idx="2"/>
              <a:endCxn id="52" idx="0"/>
            </p:cNvCxnSpPr>
            <p:nvPr/>
          </p:nvCxnSpPr>
          <p:spPr>
            <a:xfrm flipV="1">
              <a:off x="7315200" y="3209687"/>
              <a:ext cx="0" cy="157546"/>
            </a:xfrm>
            <a:prstGeom prst="line">
              <a:avLst/>
            </a:prstGeom>
          </p:spPr>
          <p:style>
            <a:lnRef idx="2">
              <a:schemeClr val="accent6"/>
            </a:lnRef>
            <a:fillRef idx="0">
              <a:schemeClr val="accent6"/>
            </a:fillRef>
            <a:effectRef idx="1">
              <a:schemeClr val="accent6"/>
            </a:effectRef>
            <a:fontRef idx="minor">
              <a:schemeClr val="tx1"/>
            </a:fontRef>
          </p:style>
        </p:cxnSp>
        <p:sp>
          <p:nvSpPr>
            <p:cNvPr id="55" name="文本框 54"/>
            <p:cNvSpPr txBox="1"/>
            <p:nvPr/>
          </p:nvSpPr>
          <p:spPr>
            <a:xfrm>
              <a:off x="6915150" y="3599726"/>
              <a:ext cx="800100"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err="1"/>
                <a:t>VirAxisZ</a:t>
              </a:r>
              <a:r>
                <a:rPr lang="en-US" altLang="zh-CN" sz="1500" b="1" dirty="0"/>
                <a:t>’</a:t>
              </a:r>
              <a:endParaRPr lang="zh-CN" altLang="en-US" b="1" dirty="0"/>
            </a:p>
          </p:txBody>
        </p:sp>
        <p:sp>
          <p:nvSpPr>
            <p:cNvPr id="56" name="文本框 55"/>
            <p:cNvSpPr txBox="1"/>
            <p:nvPr/>
          </p:nvSpPr>
          <p:spPr>
            <a:xfrm>
              <a:off x="6915150" y="3996178"/>
              <a:ext cx="800100" cy="3231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500" b="1" dirty="0"/>
                <a:t>Ident</a:t>
              </a:r>
              <a:endParaRPr lang="zh-CN" altLang="en-US" b="1" dirty="0"/>
            </a:p>
          </p:txBody>
        </p:sp>
        <p:cxnSp>
          <p:nvCxnSpPr>
            <p:cNvPr id="57" name="直接连接符 56"/>
            <p:cNvCxnSpPr>
              <a:stCxn id="55" idx="1"/>
            </p:cNvCxnSpPr>
            <p:nvPr/>
          </p:nvCxnSpPr>
          <p:spPr>
            <a:xfrm flipH="1" flipV="1">
              <a:off x="6527524" y="3749767"/>
              <a:ext cx="387626" cy="126958"/>
            </a:xfrm>
            <a:prstGeom prst="line">
              <a:avLst/>
            </a:prstGeom>
          </p:spPr>
          <p:style>
            <a:lnRef idx="2">
              <a:schemeClr val="accent5"/>
            </a:lnRef>
            <a:fillRef idx="0">
              <a:schemeClr val="accent5"/>
            </a:fillRef>
            <a:effectRef idx="1">
              <a:schemeClr val="accent5"/>
            </a:effectRef>
            <a:fontRef idx="minor">
              <a:schemeClr val="tx1"/>
            </a:fontRef>
          </p:style>
        </p:cxnSp>
        <p:cxnSp>
          <p:nvCxnSpPr>
            <p:cNvPr id="58" name="直接连接符 57"/>
            <p:cNvCxnSpPr>
              <a:stCxn id="55" idx="2"/>
              <a:endCxn id="56" idx="0"/>
            </p:cNvCxnSpPr>
            <p:nvPr/>
          </p:nvCxnSpPr>
          <p:spPr>
            <a:xfrm flipV="1">
              <a:off x="7315200" y="3996178"/>
              <a:ext cx="0" cy="157546"/>
            </a:xfrm>
            <a:prstGeom prst="line">
              <a:avLst/>
            </a:prstGeom>
          </p:spPr>
          <p:style>
            <a:lnRef idx="2">
              <a:schemeClr val="accent6"/>
            </a:lnRef>
            <a:fillRef idx="0">
              <a:schemeClr val="accent6"/>
            </a:fillRef>
            <a:effectRef idx="1">
              <a:schemeClr val="accent6"/>
            </a:effectRef>
            <a:fontRef idx="minor">
              <a:schemeClr val="tx1"/>
            </a:fontRef>
          </p:style>
        </p:cxnSp>
        <p:cxnSp>
          <p:nvCxnSpPr>
            <p:cNvPr id="59" name="直接连接符 58"/>
            <p:cNvCxnSpPr/>
            <p:nvPr/>
          </p:nvCxnSpPr>
          <p:spPr>
            <a:xfrm flipH="1">
              <a:off x="6527524" y="4514850"/>
              <a:ext cx="387626" cy="0"/>
            </a:xfrm>
            <a:prstGeom prst="line">
              <a:avLst/>
            </a:prstGeom>
          </p:spPr>
          <p:style>
            <a:lnRef idx="2">
              <a:schemeClr val="accent5"/>
            </a:lnRef>
            <a:fillRef idx="0">
              <a:schemeClr val="accent5"/>
            </a:fillRef>
            <a:effectRef idx="1">
              <a:schemeClr val="accent5"/>
            </a:effectRef>
            <a:fontRef idx="minor">
              <a:schemeClr val="tx1"/>
            </a:fontRef>
          </p:style>
        </p:cxnSp>
        <p:sp>
          <p:nvSpPr>
            <p:cNvPr id="60" name="文本框 59"/>
            <p:cNvSpPr txBox="1"/>
            <p:nvPr/>
          </p:nvSpPr>
          <p:spPr>
            <a:xfrm>
              <a:off x="6915150" y="4392630"/>
              <a:ext cx="800100"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1500" b="1" dirty="0"/>
                <a:t>…</a:t>
              </a:r>
              <a:endParaRPr lang="zh-CN" altLang="en-US" sz="1500" b="1" dirty="0"/>
            </a:p>
          </p:txBody>
        </p:sp>
        <p:sp>
          <p:nvSpPr>
            <p:cNvPr id="61" name="左右箭头 60"/>
            <p:cNvSpPr/>
            <p:nvPr/>
          </p:nvSpPr>
          <p:spPr>
            <a:xfrm>
              <a:off x="2228850" y="1410538"/>
              <a:ext cx="1583425" cy="507040"/>
            </a:xfrm>
            <a:prstGeom prst="lef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dirty="0"/>
            </a:p>
          </p:txBody>
        </p:sp>
        <p:sp>
          <p:nvSpPr>
            <p:cNvPr id="62" name="左右箭头 61"/>
            <p:cNvSpPr/>
            <p:nvPr/>
          </p:nvSpPr>
          <p:spPr>
            <a:xfrm>
              <a:off x="4605233" y="1403253"/>
              <a:ext cx="1721641" cy="507040"/>
            </a:xfrm>
            <a:prstGeom prst="lef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sz="1500" dirty="0"/>
            </a:p>
          </p:txBody>
        </p:sp>
        <p:sp>
          <p:nvSpPr>
            <p:cNvPr id="63" name="文本框 62"/>
            <p:cNvSpPr txBox="1"/>
            <p:nvPr/>
          </p:nvSpPr>
          <p:spPr>
            <a:xfrm>
              <a:off x="2486025" y="1527581"/>
              <a:ext cx="1085850" cy="646331"/>
            </a:xfrm>
            <a:prstGeom prst="rect">
              <a:avLst/>
            </a:prstGeom>
            <a:solidFill>
              <a:schemeClr val="accent4">
                <a:lumMod val="40000"/>
                <a:lumOff val="60000"/>
              </a:schemeClr>
            </a:solidFill>
          </p:spPr>
          <p:txBody>
            <a:bodyPr wrap="square" rtlCol="0">
              <a:spAutoFit/>
            </a:bodyPr>
            <a:lstStyle/>
            <a:p>
              <a:pPr algn="ctr"/>
              <a:r>
                <a:rPr lang="en-US" altLang="zh-CN" dirty="0" err="1"/>
                <a:t>KinTransform</a:t>
              </a:r>
              <a:endParaRPr lang="zh-CN" altLang="en-US" dirty="0"/>
            </a:p>
          </p:txBody>
        </p:sp>
        <p:sp>
          <p:nvSpPr>
            <p:cNvPr id="64" name="文本框 63"/>
            <p:cNvSpPr txBox="1"/>
            <p:nvPr/>
          </p:nvSpPr>
          <p:spPr>
            <a:xfrm>
              <a:off x="4837403" y="1318352"/>
              <a:ext cx="1257300" cy="646331"/>
            </a:xfrm>
            <a:prstGeom prst="rect">
              <a:avLst/>
            </a:prstGeom>
            <a:solidFill>
              <a:schemeClr val="accent4">
                <a:lumMod val="40000"/>
                <a:lumOff val="60000"/>
              </a:schemeClr>
            </a:solidFill>
          </p:spPr>
          <p:txBody>
            <a:bodyPr wrap="square" rtlCol="0">
              <a:spAutoFit/>
            </a:bodyPr>
            <a:lstStyle/>
            <a:p>
              <a:pPr algn="ctr"/>
              <a:r>
                <a:rPr lang="en-US" altLang="zh-CN" dirty="0" err="1"/>
                <a:t>CartesianTran</a:t>
              </a:r>
              <a:endParaRPr lang="zh-CN" altLang="en-US" dirty="0"/>
            </a:p>
          </p:txBody>
        </p:sp>
        <p:sp>
          <p:nvSpPr>
            <p:cNvPr id="65" name="文本框 64"/>
            <p:cNvSpPr txBox="1"/>
            <p:nvPr/>
          </p:nvSpPr>
          <p:spPr>
            <a:xfrm>
              <a:off x="4850606" y="1678271"/>
              <a:ext cx="1257300" cy="646331"/>
            </a:xfrm>
            <a:prstGeom prst="rect">
              <a:avLst/>
            </a:prstGeom>
            <a:solidFill>
              <a:schemeClr val="accent4">
                <a:lumMod val="40000"/>
                <a:lumOff val="60000"/>
              </a:schemeClr>
            </a:solidFill>
          </p:spPr>
          <p:txBody>
            <a:bodyPr wrap="square" rtlCol="0">
              <a:spAutoFit/>
            </a:bodyPr>
            <a:lstStyle/>
            <a:p>
              <a:pPr algn="ctr"/>
              <a:r>
                <a:rPr lang="en-US" altLang="zh-CN" dirty="0" err="1"/>
                <a:t>CoordinateTran</a:t>
              </a:r>
              <a:endParaRPr lang="zh-CN" altLang="en-US" dirty="0"/>
            </a:p>
          </p:txBody>
        </p:sp>
      </p:grpSp>
    </p:spTree>
    <p:extLst>
      <p:ext uri="{BB962C8B-B14F-4D97-AF65-F5344CB8AC3E}">
        <p14:creationId xmlns:p14="http://schemas.microsoft.com/office/powerpoint/2010/main" val="331675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314450" y="114300"/>
            <a:ext cx="4057650"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dirty="0">
                <a:solidFill>
                  <a:srgbClr val="0000FF"/>
                </a:solidFill>
                <a:latin typeface="Microsoft YaHei UI" panose="020B0503020204020204" pitchFamily="34" charset="-122"/>
                <a:ea typeface="Microsoft YaHei UI" panose="020B0503020204020204" pitchFamily="34" charset="-122"/>
              </a:rPr>
              <a:t>功能快介绍</a:t>
            </a:r>
            <a:endParaRPr sz="2100" dirty="0">
              <a:latin typeface="Microsoft YaHei UI"/>
              <a:cs typeface="Microsoft YaHei UI"/>
            </a:endParaRPr>
          </a:p>
        </p:txBody>
      </p:sp>
      <p:pic>
        <p:nvPicPr>
          <p:cNvPr id="3" name="图片 2"/>
          <p:cNvPicPr>
            <a:picLocks noChangeAspect="1"/>
          </p:cNvPicPr>
          <p:nvPr/>
        </p:nvPicPr>
        <p:blipFill>
          <a:blip r:embed="rId3"/>
          <a:stretch>
            <a:fillRect/>
          </a:stretch>
        </p:blipFill>
        <p:spPr>
          <a:xfrm>
            <a:off x="1403648" y="474787"/>
            <a:ext cx="5331314" cy="1507569"/>
          </a:xfrm>
          <a:prstGeom prst="rect">
            <a:avLst/>
          </a:prstGeom>
        </p:spPr>
      </p:pic>
      <p:pic>
        <p:nvPicPr>
          <p:cNvPr id="4" name="图片 3"/>
          <p:cNvPicPr>
            <a:picLocks noChangeAspect="1"/>
          </p:cNvPicPr>
          <p:nvPr/>
        </p:nvPicPr>
        <p:blipFill>
          <a:blip r:embed="rId4"/>
          <a:stretch>
            <a:fillRect/>
          </a:stretch>
        </p:blipFill>
        <p:spPr>
          <a:xfrm>
            <a:off x="1403648" y="2012074"/>
            <a:ext cx="5331314" cy="1357543"/>
          </a:xfrm>
          <a:prstGeom prst="rect">
            <a:avLst/>
          </a:prstGeom>
        </p:spPr>
      </p:pic>
      <p:pic>
        <p:nvPicPr>
          <p:cNvPr id="5" name="图片 4"/>
          <p:cNvPicPr>
            <a:picLocks noChangeAspect="1"/>
          </p:cNvPicPr>
          <p:nvPr/>
        </p:nvPicPr>
        <p:blipFill>
          <a:blip r:embed="rId5"/>
          <a:stretch>
            <a:fillRect/>
          </a:stretch>
        </p:blipFill>
        <p:spPr>
          <a:xfrm>
            <a:off x="1403648" y="3369617"/>
            <a:ext cx="5331314" cy="1342875"/>
          </a:xfrm>
          <a:prstGeom prst="rect">
            <a:avLst/>
          </a:prstGeom>
        </p:spPr>
      </p:pic>
      <p:sp>
        <p:nvSpPr>
          <p:cNvPr id="6" name="文本框 5"/>
          <p:cNvSpPr txBox="1"/>
          <p:nvPr/>
        </p:nvSpPr>
        <p:spPr>
          <a:xfrm>
            <a:off x="6835932" y="699542"/>
            <a:ext cx="2056548" cy="369332"/>
          </a:xfrm>
          <a:prstGeom prst="rect">
            <a:avLst/>
          </a:prstGeom>
          <a:solidFill>
            <a:schemeClr val="accent2">
              <a:lumMod val="40000"/>
              <a:lumOff val="60000"/>
            </a:schemeClr>
          </a:solidFill>
        </p:spPr>
        <p:txBody>
          <a:bodyPr wrap="square" rtlCol="0">
            <a:spAutoFit/>
          </a:bodyPr>
          <a:lstStyle/>
          <a:p>
            <a:r>
              <a:rPr lang="zh-CN" altLang="en-US" dirty="0"/>
              <a:t>轴组增加、删减轴</a:t>
            </a:r>
          </a:p>
        </p:txBody>
      </p:sp>
    </p:spTree>
    <p:extLst>
      <p:ext uri="{BB962C8B-B14F-4D97-AF65-F5344CB8AC3E}">
        <p14:creationId xmlns:p14="http://schemas.microsoft.com/office/powerpoint/2010/main" val="42800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714501" y="857250"/>
            <a:ext cx="5564981" cy="1314450"/>
          </a:xfrm>
          <a:prstGeom prst="rect">
            <a:avLst/>
          </a:prstGeom>
        </p:spPr>
      </p:pic>
      <p:pic>
        <p:nvPicPr>
          <p:cNvPr id="4" name="图片 3"/>
          <p:cNvPicPr>
            <a:picLocks noChangeAspect="1"/>
          </p:cNvPicPr>
          <p:nvPr/>
        </p:nvPicPr>
        <p:blipFill>
          <a:blip r:embed="rId4"/>
          <a:stretch>
            <a:fillRect/>
          </a:stretch>
        </p:blipFill>
        <p:spPr>
          <a:xfrm>
            <a:off x="1743075" y="2400300"/>
            <a:ext cx="5507831" cy="1328738"/>
          </a:xfrm>
          <a:prstGeom prst="rect">
            <a:avLst/>
          </a:prstGeom>
        </p:spPr>
      </p:pic>
      <p:sp>
        <p:nvSpPr>
          <p:cNvPr id="8" name="文本框 7"/>
          <p:cNvSpPr txBox="1"/>
          <p:nvPr/>
        </p:nvSpPr>
        <p:spPr>
          <a:xfrm>
            <a:off x="1714500" y="4171950"/>
            <a:ext cx="5772150" cy="369332"/>
          </a:xfrm>
          <a:prstGeom prst="rect">
            <a:avLst/>
          </a:prstGeom>
          <a:solidFill>
            <a:schemeClr val="accent3">
              <a:lumMod val="40000"/>
              <a:lumOff val="60000"/>
            </a:schemeClr>
          </a:solidFill>
        </p:spPr>
        <p:txBody>
          <a:bodyPr wrap="square" rtlCol="0">
            <a:spAutoFit/>
          </a:bodyPr>
          <a:lstStyle/>
          <a:p>
            <a:r>
              <a:rPr lang="zh-CN" altLang="en-US" dirty="0"/>
              <a:t>注意：这两个指令不影响单轴的使能状态</a:t>
            </a:r>
          </a:p>
        </p:txBody>
      </p:sp>
      <p:sp>
        <p:nvSpPr>
          <p:cNvPr id="9" name="文本框 8"/>
          <p:cNvSpPr txBox="1"/>
          <p:nvPr/>
        </p:nvSpPr>
        <p:spPr>
          <a:xfrm>
            <a:off x="6457950" y="137339"/>
            <a:ext cx="1383812" cy="646331"/>
          </a:xfrm>
          <a:prstGeom prst="rect">
            <a:avLst/>
          </a:prstGeom>
          <a:solidFill>
            <a:schemeClr val="accent2">
              <a:lumMod val="40000"/>
              <a:lumOff val="60000"/>
            </a:schemeClr>
          </a:solidFill>
        </p:spPr>
        <p:txBody>
          <a:bodyPr wrap="square" rtlCol="0">
            <a:spAutoFit/>
          </a:bodyPr>
          <a:lstStyle/>
          <a:p>
            <a:r>
              <a:rPr lang="zh-CN" altLang="en-US" dirty="0"/>
              <a:t>轴组使能、禁能</a:t>
            </a:r>
          </a:p>
        </p:txBody>
      </p:sp>
    </p:spTree>
    <p:extLst>
      <p:ext uri="{BB962C8B-B14F-4D97-AF65-F5344CB8AC3E}">
        <p14:creationId xmlns:p14="http://schemas.microsoft.com/office/powerpoint/2010/main" val="94722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4F89472-B031-3DB3-20CE-4856AA56EB73}"/>
              </a:ext>
            </a:extLst>
          </p:cNvPr>
          <p:cNvGrpSpPr/>
          <p:nvPr/>
        </p:nvGrpSpPr>
        <p:grpSpPr>
          <a:xfrm>
            <a:off x="1485901" y="575587"/>
            <a:ext cx="6038427" cy="3796364"/>
            <a:chOff x="1485901" y="575586"/>
            <a:chExt cx="5994797" cy="4376287"/>
          </a:xfrm>
        </p:grpSpPr>
        <p:sp>
          <p:nvSpPr>
            <p:cNvPr id="4" name="object 4"/>
            <p:cNvSpPr/>
            <p:nvPr/>
          </p:nvSpPr>
          <p:spPr>
            <a:xfrm>
              <a:off x="1485901" y="664709"/>
              <a:ext cx="5994797" cy="4287164"/>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5749886" y="1829990"/>
              <a:ext cx="1675209" cy="485775"/>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p:nvPr/>
          </p:nvSpPr>
          <p:spPr>
            <a:xfrm>
              <a:off x="1696522" y="883018"/>
              <a:ext cx="1458515" cy="486965"/>
            </a:xfrm>
            <a:prstGeom prst="rect">
              <a:avLst/>
            </a:prstGeom>
            <a:blipFill>
              <a:blip r:embed="rId5" cstate="print"/>
              <a:stretch>
                <a:fillRect/>
              </a:stretch>
            </a:blipFill>
          </p:spPr>
          <p:txBody>
            <a:bodyPr wrap="square" lIns="0" tIns="0" rIns="0" bIns="0" rtlCol="0">
              <a:noAutofit/>
            </a:bodyPr>
            <a:lstStyle/>
            <a:p>
              <a:endParaRPr/>
            </a:p>
          </p:txBody>
        </p:sp>
        <p:sp>
          <p:nvSpPr>
            <p:cNvPr id="12" name="object 12"/>
            <p:cNvSpPr txBox="1"/>
            <p:nvPr/>
          </p:nvSpPr>
          <p:spPr>
            <a:xfrm>
              <a:off x="5783224" y="1880473"/>
              <a:ext cx="1457801" cy="421005"/>
            </a:xfrm>
            <a:prstGeom prst="rect">
              <a:avLst/>
            </a:prstGeom>
          </p:spPr>
          <p:txBody>
            <a:bodyPr vert="horz" wrap="square" lIns="0" tIns="0" rIns="0" bIns="0" rtlCol="0">
              <a:noAutofit/>
            </a:bodyPr>
            <a:lstStyle/>
            <a:p>
              <a:pPr marL="299085" marR="9525" indent="-290036"/>
              <a:r>
                <a:rPr sz="1350" b="1" spc="-4" dirty="0">
                  <a:solidFill>
                    <a:srgbClr val="0000FF"/>
                  </a:solidFill>
                  <a:latin typeface="Microsoft YaHei UI"/>
                  <a:cs typeface="Microsoft YaHei UI"/>
                </a:rPr>
                <a:t>P</a:t>
              </a:r>
              <a:r>
                <a:rPr sz="1350" b="1" spc="-49" dirty="0">
                  <a:solidFill>
                    <a:srgbClr val="0000FF"/>
                  </a:solidFill>
                  <a:latin typeface="Microsoft YaHei UI"/>
                  <a:cs typeface="Microsoft YaHei UI"/>
                </a:rPr>
                <a:t>L</a:t>
              </a:r>
              <a:r>
                <a:rPr sz="1350" b="1" spc="4" dirty="0">
                  <a:solidFill>
                    <a:srgbClr val="0000FF"/>
                  </a:solidFill>
                  <a:latin typeface="Microsoft YaHei UI"/>
                  <a:cs typeface="Microsoft YaHei UI"/>
                </a:rPr>
                <a:t>C</a:t>
              </a:r>
              <a:r>
                <a:rPr sz="1350" b="1" spc="-4" dirty="0">
                  <a:solidFill>
                    <a:srgbClr val="0000FF"/>
                  </a:solidFill>
                  <a:latin typeface="Microsoft YaHei UI"/>
                  <a:cs typeface="Microsoft YaHei UI"/>
                </a:rPr>
                <a:t>o</a:t>
              </a:r>
              <a:r>
                <a:rPr sz="1350" b="1" dirty="0">
                  <a:solidFill>
                    <a:srgbClr val="0000FF"/>
                  </a:solidFill>
                  <a:latin typeface="Microsoft YaHei UI"/>
                  <a:cs typeface="Microsoft YaHei UI"/>
                </a:rPr>
                <a:t>p</a:t>
              </a:r>
              <a:r>
                <a:rPr sz="1350" b="1" spc="-8" dirty="0">
                  <a:solidFill>
                    <a:srgbClr val="0000FF"/>
                  </a:solidFill>
                  <a:latin typeface="Microsoft YaHei UI"/>
                  <a:cs typeface="Microsoft YaHei UI"/>
                </a:rPr>
                <a:t>e</a:t>
              </a:r>
              <a:r>
                <a:rPr sz="1350" b="1" spc="-15" dirty="0">
                  <a:solidFill>
                    <a:srgbClr val="0000FF"/>
                  </a:solidFill>
                  <a:latin typeface="Microsoft YaHei UI"/>
                  <a:cs typeface="Microsoft YaHei UI"/>
                </a:rPr>
                <a:t>n</a:t>
              </a:r>
              <a:r>
                <a:rPr sz="1350" b="1" dirty="0">
                  <a:solidFill>
                    <a:srgbClr val="0000FF"/>
                  </a:solidFill>
                  <a:latin typeface="Microsoft YaHei UI"/>
                  <a:cs typeface="Microsoft YaHei UI"/>
                </a:rPr>
                <a:t>第一、二 部分的功能</a:t>
              </a:r>
              <a:endParaRPr sz="1350" dirty="0">
                <a:latin typeface="Microsoft YaHei UI"/>
                <a:cs typeface="Microsoft YaHei UI"/>
              </a:endParaRPr>
            </a:p>
          </p:txBody>
        </p:sp>
        <p:sp>
          <p:nvSpPr>
            <p:cNvPr id="13" name="object 13"/>
            <p:cNvSpPr txBox="1"/>
            <p:nvPr/>
          </p:nvSpPr>
          <p:spPr>
            <a:xfrm>
              <a:off x="1868353" y="915045"/>
              <a:ext cx="1114901" cy="421005"/>
            </a:xfrm>
            <a:prstGeom prst="rect">
              <a:avLst/>
            </a:prstGeom>
          </p:spPr>
          <p:txBody>
            <a:bodyPr vert="horz" wrap="square" lIns="0" tIns="0" rIns="0" bIns="0" rtlCol="0">
              <a:noAutofit/>
            </a:bodyPr>
            <a:lstStyle/>
            <a:p>
              <a:pPr marL="127635" marR="9525" indent="-118586"/>
              <a:r>
                <a:rPr sz="1350" b="1" spc="-4" dirty="0">
                  <a:solidFill>
                    <a:srgbClr val="0000FF"/>
                  </a:solidFill>
                  <a:latin typeface="Microsoft YaHei UI"/>
                  <a:cs typeface="Microsoft YaHei UI"/>
                </a:rPr>
                <a:t>P</a:t>
              </a:r>
              <a:r>
                <a:rPr sz="1350" b="1" spc="-56" dirty="0">
                  <a:solidFill>
                    <a:srgbClr val="0000FF"/>
                  </a:solidFill>
                  <a:latin typeface="Microsoft YaHei UI"/>
                  <a:cs typeface="Microsoft YaHei UI"/>
                </a:rPr>
                <a:t>L</a:t>
              </a:r>
              <a:r>
                <a:rPr sz="1350" b="1" spc="4" dirty="0">
                  <a:solidFill>
                    <a:srgbClr val="0000FF"/>
                  </a:solidFill>
                  <a:latin typeface="Microsoft YaHei UI"/>
                  <a:cs typeface="Microsoft YaHei UI"/>
                </a:rPr>
                <a:t>C</a:t>
              </a:r>
              <a:r>
                <a:rPr sz="1350" b="1" spc="-4" dirty="0">
                  <a:solidFill>
                    <a:srgbClr val="0000FF"/>
                  </a:solidFill>
                  <a:latin typeface="Microsoft YaHei UI"/>
                  <a:cs typeface="Microsoft YaHei UI"/>
                </a:rPr>
                <a:t>o</a:t>
              </a:r>
              <a:r>
                <a:rPr sz="1350" b="1" dirty="0">
                  <a:solidFill>
                    <a:srgbClr val="0000FF"/>
                  </a:solidFill>
                  <a:latin typeface="Microsoft YaHei UI"/>
                  <a:cs typeface="Microsoft YaHei UI"/>
                </a:rPr>
                <a:t>p</a:t>
              </a:r>
              <a:r>
                <a:rPr sz="1350" b="1" spc="-8" dirty="0">
                  <a:solidFill>
                    <a:srgbClr val="0000FF"/>
                  </a:solidFill>
                  <a:latin typeface="Microsoft YaHei UI"/>
                  <a:cs typeface="Microsoft YaHei UI"/>
                </a:rPr>
                <a:t>e</a:t>
              </a:r>
              <a:r>
                <a:rPr sz="1350" b="1" spc="-19" dirty="0">
                  <a:solidFill>
                    <a:srgbClr val="0000FF"/>
                  </a:solidFill>
                  <a:latin typeface="Microsoft YaHei UI"/>
                  <a:cs typeface="Microsoft YaHei UI"/>
                </a:rPr>
                <a:t>n</a:t>
              </a:r>
              <a:r>
                <a:rPr sz="1350" b="1" dirty="0">
                  <a:solidFill>
                    <a:srgbClr val="0000FF"/>
                  </a:solidFill>
                  <a:latin typeface="Microsoft YaHei UI"/>
                  <a:cs typeface="Microsoft YaHei UI"/>
                </a:rPr>
                <a:t>第四 部分的功能</a:t>
              </a:r>
              <a:endParaRPr sz="1350" dirty="0">
                <a:latin typeface="Microsoft YaHei UI"/>
                <a:cs typeface="Microsoft YaHei UI"/>
              </a:endParaRPr>
            </a:p>
          </p:txBody>
        </p:sp>
        <p:sp>
          <p:nvSpPr>
            <p:cNvPr id="14" name="object 14"/>
            <p:cNvSpPr/>
            <p:nvPr/>
          </p:nvSpPr>
          <p:spPr>
            <a:xfrm>
              <a:off x="3709321" y="575586"/>
              <a:ext cx="1752596" cy="1209674"/>
            </a:xfrm>
            <a:prstGeom prst="rect">
              <a:avLst/>
            </a:prstGeom>
            <a:blipFill>
              <a:blip r:embed="rId6" cstate="print"/>
              <a:stretch>
                <a:fillRect/>
              </a:stretch>
            </a:blipFill>
          </p:spPr>
          <p:txBody>
            <a:bodyPr wrap="square" lIns="0" tIns="0" rIns="0" bIns="0" rtlCol="0">
              <a:noAutofit/>
            </a:bodyPr>
            <a:lstStyle/>
            <a:p>
              <a:endParaRPr/>
            </a:p>
          </p:txBody>
        </p:sp>
      </p:grpSp>
      <p:sp>
        <p:nvSpPr>
          <p:cNvPr id="15" name="object 3"/>
          <p:cNvSpPr txBox="1"/>
          <p:nvPr/>
        </p:nvSpPr>
        <p:spPr>
          <a:xfrm>
            <a:off x="1333975" y="57150"/>
            <a:ext cx="6438425" cy="511969"/>
          </a:xfrm>
          <a:prstGeom prst="rect">
            <a:avLst/>
          </a:prstGeom>
        </p:spPr>
        <p:style>
          <a:lnRef idx="1">
            <a:schemeClr val="accent3"/>
          </a:lnRef>
          <a:fillRef idx="3">
            <a:schemeClr val="accent3"/>
          </a:fillRef>
          <a:effectRef idx="2">
            <a:schemeClr val="accent3"/>
          </a:effectRef>
          <a:fontRef idx="minor">
            <a:schemeClr val="lt1"/>
          </a:fontRef>
        </p:style>
        <p:txBody>
          <a:bodyPr vert="horz" wrap="square" lIns="0" tIns="0" rIns="0" bIns="0" rtlCol="0">
            <a:noAutofit/>
          </a:bodyPr>
          <a:lstStyle/>
          <a:p>
            <a:pPr marL="9525" algn="ctr"/>
            <a:r>
              <a:rPr sz="3300" b="1" spc="4" dirty="0" err="1">
                <a:solidFill>
                  <a:srgbClr val="0000FF"/>
                </a:solidFill>
                <a:latin typeface="Microsoft YaHei UI"/>
                <a:cs typeface="Microsoft YaHei UI"/>
              </a:rPr>
              <a:t>P</a:t>
            </a:r>
            <a:r>
              <a:rPr sz="3300" b="1" spc="-116" dirty="0" err="1">
                <a:solidFill>
                  <a:srgbClr val="0000FF"/>
                </a:solidFill>
                <a:latin typeface="Microsoft YaHei UI"/>
                <a:cs typeface="Microsoft YaHei UI"/>
              </a:rPr>
              <a:t>L</a:t>
            </a:r>
            <a:r>
              <a:rPr sz="3300" b="1" spc="-4" dirty="0" err="1">
                <a:solidFill>
                  <a:srgbClr val="0000FF"/>
                </a:solidFill>
                <a:latin typeface="Microsoft YaHei UI"/>
                <a:cs typeface="Microsoft YaHei UI"/>
              </a:rPr>
              <a:t>C</a:t>
            </a:r>
            <a:r>
              <a:rPr sz="3300" b="1" spc="4" dirty="0" err="1">
                <a:solidFill>
                  <a:srgbClr val="0000FF"/>
                </a:solidFill>
                <a:latin typeface="Microsoft YaHei UI"/>
                <a:cs typeface="Microsoft YaHei UI"/>
              </a:rPr>
              <a:t>op</a:t>
            </a:r>
            <a:r>
              <a:rPr sz="3300" b="1" spc="-4" dirty="0" err="1">
                <a:solidFill>
                  <a:srgbClr val="0000FF"/>
                </a:solidFill>
                <a:latin typeface="Microsoft YaHei UI"/>
                <a:cs typeface="Microsoft YaHei UI"/>
              </a:rPr>
              <a:t>e</a:t>
            </a:r>
            <a:r>
              <a:rPr sz="3300" b="1" spc="-19" dirty="0" err="1">
                <a:solidFill>
                  <a:srgbClr val="0000FF"/>
                </a:solidFill>
                <a:latin typeface="Microsoft YaHei UI"/>
                <a:cs typeface="Microsoft YaHei UI"/>
              </a:rPr>
              <a:t>n</a:t>
            </a:r>
            <a:r>
              <a:rPr lang="en-US" sz="3300" b="1" spc="-19" dirty="0">
                <a:solidFill>
                  <a:srgbClr val="0000FF"/>
                </a:solidFill>
                <a:latin typeface="Microsoft YaHei UI"/>
                <a:cs typeface="Microsoft YaHei UI"/>
              </a:rPr>
              <a:t> MC Part </a:t>
            </a:r>
            <a:r>
              <a:rPr lang="en-US" altLang="zh-CN" sz="3300" b="1" spc="-19" dirty="0">
                <a:solidFill>
                  <a:srgbClr val="0000FF"/>
                </a:solidFill>
                <a:latin typeface="Microsoft YaHei UI"/>
                <a:cs typeface="Microsoft YaHei UI"/>
              </a:rPr>
              <a:t>4</a:t>
            </a:r>
            <a:endParaRPr sz="3300" dirty="0">
              <a:latin typeface="Microsoft YaHei UI"/>
              <a:cs typeface="Microsoft YaHei UI"/>
            </a:endParaRPr>
          </a:p>
        </p:txBody>
      </p:sp>
      <p:sp>
        <p:nvSpPr>
          <p:cNvPr id="16" name="文本框 15"/>
          <p:cNvSpPr txBox="1"/>
          <p:nvPr/>
        </p:nvSpPr>
        <p:spPr>
          <a:xfrm>
            <a:off x="539552" y="4305934"/>
            <a:ext cx="7920879" cy="369332"/>
          </a:xfrm>
          <a:prstGeom prst="rect">
            <a:avLst/>
          </a:prstGeom>
          <a:noFill/>
        </p:spPr>
        <p:txBody>
          <a:bodyPr wrap="square" rtlCol="0">
            <a:spAutoFit/>
          </a:bodyPr>
          <a:lstStyle/>
          <a:p>
            <a:r>
              <a:rPr lang="en-US" altLang="zh-CN" dirty="0"/>
              <a:t>Relationships between the different parts of the </a:t>
            </a:r>
            <a:r>
              <a:rPr lang="en-US" altLang="zh-CN" dirty="0" err="1"/>
              <a:t>PLCopen</a:t>
            </a:r>
            <a:r>
              <a:rPr lang="en-US" altLang="zh-CN" dirty="0"/>
              <a:t> Motion Control</a:t>
            </a:r>
            <a:endParaRPr lang="zh-CN" altLang="en-US" dirty="0"/>
          </a:p>
        </p:txBody>
      </p:sp>
    </p:spTree>
    <p:extLst>
      <p:ext uri="{BB962C8B-B14F-4D97-AF65-F5344CB8AC3E}">
        <p14:creationId xmlns:p14="http://schemas.microsoft.com/office/powerpoint/2010/main" val="301469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143125" y="492681"/>
            <a:ext cx="4743450" cy="1324022"/>
          </a:xfrm>
          <a:prstGeom prst="rect">
            <a:avLst/>
          </a:prstGeom>
        </p:spPr>
      </p:pic>
      <p:sp>
        <p:nvSpPr>
          <p:cNvPr id="4" name="文本框 3"/>
          <p:cNvSpPr txBox="1"/>
          <p:nvPr/>
        </p:nvSpPr>
        <p:spPr>
          <a:xfrm>
            <a:off x="3714750" y="1428750"/>
            <a:ext cx="971550" cy="646331"/>
          </a:xfrm>
          <a:prstGeom prst="rect">
            <a:avLst/>
          </a:prstGeom>
          <a:noFill/>
        </p:spPr>
        <p:txBody>
          <a:bodyPr wrap="square" rtlCol="0">
            <a:spAutoFit/>
          </a:bodyPr>
          <a:lstStyle/>
          <a:p>
            <a:r>
              <a:rPr lang="en-US" altLang="zh-CN" dirty="0">
                <a:solidFill>
                  <a:srgbClr val="FF0000"/>
                </a:solidFill>
              </a:rPr>
              <a:t>ACS to MCS</a:t>
            </a:r>
            <a:endParaRPr lang="zh-CN" altLang="en-US" dirty="0">
              <a:solidFill>
                <a:srgbClr val="FF0000"/>
              </a:solidFill>
            </a:endParaRPr>
          </a:p>
        </p:txBody>
      </p:sp>
      <p:pic>
        <p:nvPicPr>
          <p:cNvPr id="5" name="图片 4"/>
          <p:cNvPicPr>
            <a:picLocks noChangeAspect="1"/>
          </p:cNvPicPr>
          <p:nvPr/>
        </p:nvPicPr>
        <p:blipFill>
          <a:blip r:embed="rId4"/>
          <a:stretch>
            <a:fillRect/>
          </a:stretch>
        </p:blipFill>
        <p:spPr>
          <a:xfrm>
            <a:off x="2143125" y="1885951"/>
            <a:ext cx="4772025" cy="1650206"/>
          </a:xfrm>
          <a:prstGeom prst="rect">
            <a:avLst/>
          </a:prstGeom>
        </p:spPr>
      </p:pic>
      <p:pic>
        <p:nvPicPr>
          <p:cNvPr id="6" name="图片 5"/>
          <p:cNvPicPr>
            <a:picLocks noChangeAspect="1"/>
          </p:cNvPicPr>
          <p:nvPr/>
        </p:nvPicPr>
        <p:blipFill>
          <a:blip r:embed="rId5"/>
          <a:stretch>
            <a:fillRect/>
          </a:stretch>
        </p:blipFill>
        <p:spPr>
          <a:xfrm>
            <a:off x="2150269" y="3600451"/>
            <a:ext cx="4757738" cy="1335881"/>
          </a:xfrm>
          <a:prstGeom prst="rect">
            <a:avLst/>
          </a:prstGeom>
        </p:spPr>
      </p:pic>
      <p:sp>
        <p:nvSpPr>
          <p:cNvPr id="7" name="文本框 6"/>
          <p:cNvSpPr txBox="1"/>
          <p:nvPr/>
        </p:nvSpPr>
        <p:spPr>
          <a:xfrm>
            <a:off x="4529138" y="3152805"/>
            <a:ext cx="971550" cy="646331"/>
          </a:xfrm>
          <a:prstGeom prst="rect">
            <a:avLst/>
          </a:prstGeom>
          <a:noFill/>
        </p:spPr>
        <p:txBody>
          <a:bodyPr wrap="square" rtlCol="0">
            <a:spAutoFit/>
          </a:bodyPr>
          <a:lstStyle/>
          <a:p>
            <a:r>
              <a:rPr lang="en-US" altLang="zh-CN" dirty="0">
                <a:solidFill>
                  <a:srgbClr val="FF0000"/>
                </a:solidFill>
              </a:rPr>
              <a:t>MCS to PCS</a:t>
            </a:r>
            <a:endParaRPr lang="zh-CN" altLang="en-US" dirty="0">
              <a:solidFill>
                <a:srgbClr val="FF0000"/>
              </a:solidFill>
            </a:endParaRPr>
          </a:p>
        </p:txBody>
      </p:sp>
      <p:sp>
        <p:nvSpPr>
          <p:cNvPr id="8" name="文本框 7"/>
          <p:cNvSpPr txBox="1"/>
          <p:nvPr/>
        </p:nvSpPr>
        <p:spPr>
          <a:xfrm>
            <a:off x="3733550" y="4558160"/>
            <a:ext cx="971550" cy="646331"/>
          </a:xfrm>
          <a:prstGeom prst="rect">
            <a:avLst/>
          </a:prstGeom>
          <a:noFill/>
        </p:spPr>
        <p:txBody>
          <a:bodyPr wrap="square" rtlCol="0">
            <a:spAutoFit/>
          </a:bodyPr>
          <a:lstStyle/>
          <a:p>
            <a:r>
              <a:rPr lang="en-US" altLang="zh-CN" dirty="0">
                <a:solidFill>
                  <a:srgbClr val="FF0000"/>
                </a:solidFill>
              </a:rPr>
              <a:t>MCS to PCS</a:t>
            </a:r>
            <a:endParaRPr lang="zh-CN" altLang="en-US" dirty="0">
              <a:solidFill>
                <a:srgbClr val="FF0000"/>
              </a:solidFill>
            </a:endParaRPr>
          </a:p>
        </p:txBody>
      </p:sp>
      <p:sp>
        <p:nvSpPr>
          <p:cNvPr id="9" name="矩形 8"/>
          <p:cNvSpPr/>
          <p:nvPr/>
        </p:nvSpPr>
        <p:spPr>
          <a:xfrm>
            <a:off x="3657600" y="921759"/>
            <a:ext cx="742950" cy="1640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矩形 10"/>
          <p:cNvSpPr/>
          <p:nvPr/>
        </p:nvSpPr>
        <p:spPr>
          <a:xfrm>
            <a:off x="3657600" y="4057650"/>
            <a:ext cx="800100" cy="1640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2" name="文本框 11"/>
          <p:cNvSpPr txBox="1"/>
          <p:nvPr/>
        </p:nvSpPr>
        <p:spPr>
          <a:xfrm>
            <a:off x="6515100" y="114301"/>
            <a:ext cx="1383812" cy="646331"/>
          </a:xfrm>
          <a:prstGeom prst="rect">
            <a:avLst/>
          </a:prstGeom>
          <a:solidFill>
            <a:schemeClr val="accent2">
              <a:lumMod val="40000"/>
              <a:lumOff val="60000"/>
            </a:schemeClr>
          </a:solidFill>
        </p:spPr>
        <p:txBody>
          <a:bodyPr wrap="square" rtlCol="0">
            <a:spAutoFit/>
          </a:bodyPr>
          <a:lstStyle/>
          <a:p>
            <a:r>
              <a:rPr lang="zh-CN" altLang="en-US" dirty="0"/>
              <a:t>运动学与工件坐标系</a:t>
            </a:r>
          </a:p>
        </p:txBody>
      </p:sp>
    </p:spTree>
    <p:extLst>
      <p:ext uri="{BB962C8B-B14F-4D97-AF65-F5344CB8AC3E}">
        <p14:creationId xmlns:p14="http://schemas.microsoft.com/office/powerpoint/2010/main" val="6075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600201" y="492681"/>
            <a:ext cx="5736431" cy="1514475"/>
          </a:xfrm>
          <a:prstGeom prst="rect">
            <a:avLst/>
          </a:prstGeom>
        </p:spPr>
      </p:pic>
      <p:pic>
        <p:nvPicPr>
          <p:cNvPr id="4" name="图片 3"/>
          <p:cNvPicPr>
            <a:picLocks noChangeAspect="1"/>
          </p:cNvPicPr>
          <p:nvPr/>
        </p:nvPicPr>
        <p:blipFill>
          <a:blip r:embed="rId4"/>
          <a:stretch>
            <a:fillRect/>
          </a:stretch>
        </p:blipFill>
        <p:spPr>
          <a:xfrm>
            <a:off x="1143000" y="2857500"/>
            <a:ext cx="6801978" cy="1967690"/>
          </a:xfrm>
          <a:prstGeom prst="rect">
            <a:avLst/>
          </a:prstGeom>
        </p:spPr>
      </p:pic>
      <p:sp>
        <p:nvSpPr>
          <p:cNvPr id="5" name="矩形 4"/>
          <p:cNvSpPr/>
          <p:nvPr/>
        </p:nvSpPr>
        <p:spPr>
          <a:xfrm>
            <a:off x="3429000" y="1257300"/>
            <a:ext cx="800100" cy="17145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6" name="object 4"/>
          <p:cNvSpPr txBox="1"/>
          <p:nvPr/>
        </p:nvSpPr>
        <p:spPr>
          <a:xfrm>
            <a:off x="1314450" y="2421969"/>
            <a:ext cx="461187" cy="264081"/>
          </a:xfrm>
          <a:prstGeom prst="rect">
            <a:avLst/>
          </a:prstGeom>
          <a:solidFill>
            <a:schemeClr val="accent3">
              <a:lumMod val="40000"/>
              <a:lumOff val="60000"/>
            </a:schemeClr>
          </a:solidFill>
        </p:spPr>
        <p:txBody>
          <a:bodyPr vert="horz" wrap="square" lIns="0" tIns="0" rIns="0" bIns="0" rtlCol="0">
            <a:noAutofit/>
          </a:bodyPr>
          <a:lstStyle/>
          <a:p>
            <a:pPr marL="9525" algn="ctr"/>
            <a:r>
              <a:rPr lang="zh-CN" altLang="en-US" sz="1500" b="1" dirty="0">
                <a:solidFill>
                  <a:srgbClr val="0000FF"/>
                </a:solidFill>
                <a:latin typeface="Microsoft YaHei UI" panose="020B0503020204020204" pitchFamily="34" charset="-122"/>
                <a:ea typeface="Microsoft YaHei UI" panose="020B0503020204020204" pitchFamily="34" charset="-122"/>
              </a:rPr>
              <a:t>示例</a:t>
            </a:r>
            <a:endParaRPr sz="1500" dirty="0">
              <a:latin typeface="Microsoft YaHei UI"/>
              <a:cs typeface="Microsoft YaHei UI"/>
            </a:endParaRPr>
          </a:p>
        </p:txBody>
      </p:sp>
      <p:sp>
        <p:nvSpPr>
          <p:cNvPr id="7" name="文本框 6"/>
          <p:cNvSpPr txBox="1"/>
          <p:nvPr/>
        </p:nvSpPr>
        <p:spPr>
          <a:xfrm>
            <a:off x="6629400" y="129957"/>
            <a:ext cx="1212362" cy="646331"/>
          </a:xfrm>
          <a:prstGeom prst="rect">
            <a:avLst/>
          </a:prstGeom>
          <a:solidFill>
            <a:schemeClr val="accent2">
              <a:lumMod val="40000"/>
              <a:lumOff val="60000"/>
            </a:schemeClr>
          </a:solidFill>
        </p:spPr>
        <p:txBody>
          <a:bodyPr wrap="square" rtlCol="0">
            <a:spAutoFit/>
          </a:bodyPr>
          <a:lstStyle/>
          <a:p>
            <a:r>
              <a:rPr lang="zh-CN" altLang="en-US" dirty="0"/>
              <a:t>读取轴组配置</a:t>
            </a:r>
          </a:p>
        </p:txBody>
      </p:sp>
    </p:spTree>
    <p:extLst>
      <p:ext uri="{BB962C8B-B14F-4D97-AF65-F5344CB8AC3E}">
        <p14:creationId xmlns:p14="http://schemas.microsoft.com/office/powerpoint/2010/main" val="1280617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771651" y="571500"/>
            <a:ext cx="5679281" cy="1493044"/>
          </a:xfrm>
          <a:prstGeom prst="rect">
            <a:avLst/>
          </a:prstGeom>
        </p:spPr>
      </p:pic>
      <p:pic>
        <p:nvPicPr>
          <p:cNvPr id="4" name="图片 3"/>
          <p:cNvPicPr>
            <a:picLocks noChangeAspect="1"/>
          </p:cNvPicPr>
          <p:nvPr/>
        </p:nvPicPr>
        <p:blipFill>
          <a:blip r:embed="rId4"/>
          <a:stretch>
            <a:fillRect/>
          </a:stretch>
        </p:blipFill>
        <p:spPr>
          <a:xfrm>
            <a:off x="1771650" y="2200275"/>
            <a:ext cx="5657850" cy="1685925"/>
          </a:xfrm>
          <a:prstGeom prst="rect">
            <a:avLst/>
          </a:prstGeom>
        </p:spPr>
      </p:pic>
      <p:pic>
        <p:nvPicPr>
          <p:cNvPr id="5" name="图片 4"/>
          <p:cNvPicPr>
            <a:picLocks noChangeAspect="1"/>
          </p:cNvPicPr>
          <p:nvPr/>
        </p:nvPicPr>
        <p:blipFill>
          <a:blip r:embed="rId5"/>
          <a:stretch>
            <a:fillRect/>
          </a:stretch>
        </p:blipFill>
        <p:spPr>
          <a:xfrm>
            <a:off x="1632346" y="4057651"/>
            <a:ext cx="5957888" cy="507206"/>
          </a:xfrm>
          <a:prstGeom prst="rect">
            <a:avLst/>
          </a:prstGeom>
        </p:spPr>
      </p:pic>
      <p:sp>
        <p:nvSpPr>
          <p:cNvPr id="6" name="矩形 5"/>
          <p:cNvSpPr/>
          <p:nvPr/>
        </p:nvSpPr>
        <p:spPr>
          <a:xfrm>
            <a:off x="3314700" y="1121676"/>
            <a:ext cx="771525" cy="1640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7" name="矩形 6"/>
          <p:cNvSpPr/>
          <p:nvPr/>
        </p:nvSpPr>
        <p:spPr>
          <a:xfrm>
            <a:off x="3314700" y="2803053"/>
            <a:ext cx="771525" cy="1640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文本框 7"/>
          <p:cNvSpPr txBox="1"/>
          <p:nvPr/>
        </p:nvSpPr>
        <p:spPr>
          <a:xfrm>
            <a:off x="6115050" y="129957"/>
            <a:ext cx="1726712" cy="646331"/>
          </a:xfrm>
          <a:prstGeom prst="rect">
            <a:avLst/>
          </a:prstGeom>
          <a:solidFill>
            <a:schemeClr val="accent2">
              <a:lumMod val="40000"/>
              <a:lumOff val="60000"/>
            </a:schemeClr>
          </a:solidFill>
        </p:spPr>
        <p:txBody>
          <a:bodyPr wrap="square" rtlCol="0">
            <a:spAutoFit/>
          </a:bodyPr>
          <a:lstStyle/>
          <a:p>
            <a:r>
              <a:rPr lang="zh-CN" altLang="en-US" dirty="0"/>
              <a:t>读取轴组位置、速度</a:t>
            </a:r>
          </a:p>
        </p:txBody>
      </p:sp>
    </p:spTree>
    <p:extLst>
      <p:ext uri="{BB962C8B-B14F-4D97-AF65-F5344CB8AC3E}">
        <p14:creationId xmlns:p14="http://schemas.microsoft.com/office/powerpoint/2010/main" val="159709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428750" y="1428750"/>
            <a:ext cx="6310384" cy="3600450"/>
          </a:xfrm>
          <a:prstGeom prst="rect">
            <a:avLst/>
          </a:prstGeom>
        </p:spPr>
      </p:pic>
      <p:pic>
        <p:nvPicPr>
          <p:cNvPr id="5" name="图片 4"/>
          <p:cNvPicPr>
            <a:picLocks noChangeAspect="1"/>
          </p:cNvPicPr>
          <p:nvPr/>
        </p:nvPicPr>
        <p:blipFill>
          <a:blip r:embed="rId4"/>
          <a:stretch>
            <a:fillRect/>
          </a:stretch>
        </p:blipFill>
        <p:spPr>
          <a:xfrm>
            <a:off x="1719152" y="114300"/>
            <a:ext cx="2267931" cy="1259369"/>
          </a:xfrm>
          <a:prstGeom prst="rect">
            <a:avLst/>
          </a:prstGeom>
        </p:spPr>
      </p:pic>
      <p:sp>
        <p:nvSpPr>
          <p:cNvPr id="6" name="object 4"/>
          <p:cNvSpPr txBox="1"/>
          <p:nvPr/>
        </p:nvSpPr>
        <p:spPr>
          <a:xfrm>
            <a:off x="1273913" y="1440914"/>
            <a:ext cx="461187" cy="264081"/>
          </a:xfrm>
          <a:prstGeom prst="rect">
            <a:avLst/>
          </a:prstGeom>
          <a:solidFill>
            <a:schemeClr val="accent3">
              <a:lumMod val="40000"/>
              <a:lumOff val="60000"/>
            </a:schemeClr>
          </a:solidFill>
        </p:spPr>
        <p:txBody>
          <a:bodyPr vert="horz" wrap="square" lIns="0" tIns="0" rIns="0" bIns="0" rtlCol="0">
            <a:noAutofit/>
          </a:bodyPr>
          <a:lstStyle/>
          <a:p>
            <a:pPr marL="9525" algn="ctr"/>
            <a:r>
              <a:rPr lang="zh-CN" altLang="en-US" sz="1500" b="1" dirty="0">
                <a:solidFill>
                  <a:srgbClr val="0000FF"/>
                </a:solidFill>
                <a:latin typeface="Microsoft YaHei UI" panose="020B0503020204020204" pitchFamily="34" charset="-122"/>
                <a:ea typeface="Microsoft YaHei UI" panose="020B0503020204020204" pitchFamily="34" charset="-122"/>
              </a:rPr>
              <a:t>示例</a:t>
            </a:r>
            <a:endParaRPr sz="1500" dirty="0">
              <a:latin typeface="Microsoft YaHei UI"/>
              <a:cs typeface="Microsoft YaHei UI"/>
            </a:endParaRPr>
          </a:p>
        </p:txBody>
      </p:sp>
      <p:sp>
        <p:nvSpPr>
          <p:cNvPr id="7" name="文本框 6"/>
          <p:cNvSpPr txBox="1"/>
          <p:nvPr/>
        </p:nvSpPr>
        <p:spPr>
          <a:xfrm>
            <a:off x="6686550" y="114300"/>
            <a:ext cx="1257300" cy="646331"/>
          </a:xfrm>
          <a:prstGeom prst="rect">
            <a:avLst/>
          </a:prstGeom>
          <a:solidFill>
            <a:schemeClr val="accent2">
              <a:lumMod val="40000"/>
              <a:lumOff val="60000"/>
            </a:schemeClr>
          </a:solidFill>
        </p:spPr>
        <p:txBody>
          <a:bodyPr wrap="square" rtlCol="0">
            <a:spAutoFit/>
          </a:bodyPr>
          <a:lstStyle/>
          <a:p>
            <a:r>
              <a:rPr lang="zh-CN" altLang="en-US" dirty="0"/>
              <a:t>轴组运动停止</a:t>
            </a:r>
          </a:p>
        </p:txBody>
      </p:sp>
    </p:spTree>
    <p:extLst>
      <p:ext uri="{BB962C8B-B14F-4D97-AF65-F5344CB8AC3E}">
        <p14:creationId xmlns:p14="http://schemas.microsoft.com/office/powerpoint/2010/main" val="361394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228850" y="514351"/>
            <a:ext cx="4729163" cy="2650331"/>
          </a:xfrm>
          <a:prstGeom prst="rect">
            <a:avLst/>
          </a:prstGeom>
        </p:spPr>
      </p:pic>
      <p:pic>
        <p:nvPicPr>
          <p:cNvPr id="4" name="图片 3"/>
          <p:cNvPicPr>
            <a:picLocks noChangeAspect="1"/>
          </p:cNvPicPr>
          <p:nvPr/>
        </p:nvPicPr>
        <p:blipFill>
          <a:blip r:embed="rId4"/>
          <a:stretch>
            <a:fillRect/>
          </a:stretch>
        </p:blipFill>
        <p:spPr>
          <a:xfrm>
            <a:off x="1543050" y="3486150"/>
            <a:ext cx="5715000" cy="1471613"/>
          </a:xfrm>
          <a:prstGeom prst="rect">
            <a:avLst/>
          </a:prstGeom>
        </p:spPr>
      </p:pic>
    </p:spTree>
    <p:extLst>
      <p:ext uri="{BB962C8B-B14F-4D97-AF65-F5344CB8AC3E}">
        <p14:creationId xmlns:p14="http://schemas.microsoft.com/office/powerpoint/2010/main" val="1835470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314450" y="516744"/>
            <a:ext cx="3200400" cy="1719431"/>
          </a:xfrm>
          <a:prstGeom prst="rect">
            <a:avLst/>
          </a:prstGeom>
        </p:spPr>
      </p:pic>
      <p:sp>
        <p:nvSpPr>
          <p:cNvPr id="4" name="矩形 3"/>
          <p:cNvSpPr/>
          <p:nvPr/>
        </p:nvSpPr>
        <p:spPr>
          <a:xfrm>
            <a:off x="2694688" y="1543050"/>
            <a:ext cx="848612" cy="5715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6" name="图片 5"/>
          <p:cNvPicPr>
            <a:picLocks noChangeAspect="1"/>
          </p:cNvPicPr>
          <p:nvPr/>
        </p:nvPicPr>
        <p:blipFill>
          <a:blip r:embed="rId4"/>
          <a:stretch>
            <a:fillRect/>
          </a:stretch>
        </p:blipFill>
        <p:spPr>
          <a:xfrm>
            <a:off x="4646428" y="492681"/>
            <a:ext cx="3137081" cy="1743494"/>
          </a:xfrm>
          <a:prstGeom prst="rect">
            <a:avLst/>
          </a:prstGeom>
        </p:spPr>
      </p:pic>
      <p:sp>
        <p:nvSpPr>
          <p:cNvPr id="7" name="矩形 6"/>
          <p:cNvSpPr/>
          <p:nvPr/>
        </p:nvSpPr>
        <p:spPr>
          <a:xfrm>
            <a:off x="5943600" y="1600200"/>
            <a:ext cx="851667" cy="51435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10" name="图片 9"/>
          <p:cNvPicPr>
            <a:picLocks noChangeAspect="1"/>
          </p:cNvPicPr>
          <p:nvPr/>
        </p:nvPicPr>
        <p:blipFill>
          <a:blip r:embed="rId5"/>
          <a:stretch>
            <a:fillRect/>
          </a:stretch>
        </p:blipFill>
        <p:spPr>
          <a:xfrm>
            <a:off x="1411898" y="2857500"/>
            <a:ext cx="6469058" cy="1890352"/>
          </a:xfrm>
          <a:prstGeom prst="rect">
            <a:avLst/>
          </a:prstGeom>
        </p:spPr>
      </p:pic>
      <p:sp>
        <p:nvSpPr>
          <p:cNvPr id="11" name="object 4"/>
          <p:cNvSpPr txBox="1"/>
          <p:nvPr/>
        </p:nvSpPr>
        <p:spPr>
          <a:xfrm>
            <a:off x="1310463" y="2479119"/>
            <a:ext cx="461187" cy="264081"/>
          </a:xfrm>
          <a:prstGeom prst="rect">
            <a:avLst/>
          </a:prstGeom>
          <a:solidFill>
            <a:schemeClr val="accent3">
              <a:lumMod val="40000"/>
              <a:lumOff val="60000"/>
            </a:schemeClr>
          </a:solidFill>
        </p:spPr>
        <p:txBody>
          <a:bodyPr vert="horz" wrap="square" lIns="0" tIns="0" rIns="0" bIns="0" rtlCol="0">
            <a:noAutofit/>
          </a:bodyPr>
          <a:lstStyle/>
          <a:p>
            <a:pPr marL="9525" algn="ctr"/>
            <a:r>
              <a:rPr lang="zh-CN" altLang="en-US" sz="1500" b="1" dirty="0">
                <a:solidFill>
                  <a:srgbClr val="0000FF"/>
                </a:solidFill>
                <a:latin typeface="Microsoft YaHei UI" panose="020B0503020204020204" pitchFamily="34" charset="-122"/>
                <a:ea typeface="Microsoft YaHei UI" panose="020B0503020204020204" pitchFamily="34" charset="-122"/>
              </a:rPr>
              <a:t>示例</a:t>
            </a:r>
            <a:endParaRPr sz="1500" dirty="0">
              <a:latin typeface="Microsoft YaHei UI"/>
              <a:cs typeface="Microsoft YaHei UI"/>
            </a:endParaRPr>
          </a:p>
        </p:txBody>
      </p:sp>
      <p:sp>
        <p:nvSpPr>
          <p:cNvPr id="12" name="文本框 11"/>
          <p:cNvSpPr txBox="1"/>
          <p:nvPr/>
        </p:nvSpPr>
        <p:spPr>
          <a:xfrm>
            <a:off x="6686550" y="114300"/>
            <a:ext cx="1257300" cy="646331"/>
          </a:xfrm>
          <a:prstGeom prst="rect">
            <a:avLst/>
          </a:prstGeom>
          <a:solidFill>
            <a:schemeClr val="accent2">
              <a:lumMod val="40000"/>
              <a:lumOff val="60000"/>
            </a:schemeClr>
          </a:solidFill>
        </p:spPr>
        <p:txBody>
          <a:bodyPr wrap="square" rtlCol="0">
            <a:spAutoFit/>
          </a:bodyPr>
          <a:lstStyle/>
          <a:p>
            <a:r>
              <a:rPr lang="en-US" altLang="zh-CN" dirty="0"/>
              <a:t>TCP</a:t>
            </a:r>
            <a:r>
              <a:rPr lang="zh-CN" altLang="en-US" dirty="0"/>
              <a:t>直线运动</a:t>
            </a:r>
          </a:p>
        </p:txBody>
      </p:sp>
    </p:spTree>
    <p:extLst>
      <p:ext uri="{BB962C8B-B14F-4D97-AF65-F5344CB8AC3E}">
        <p14:creationId xmlns:p14="http://schemas.microsoft.com/office/powerpoint/2010/main" val="1417510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28800" y="514350"/>
            <a:ext cx="5686425" cy="4229100"/>
          </a:xfrm>
          <a:prstGeom prst="rect">
            <a:avLst/>
          </a:prstGeom>
        </p:spPr>
      </p:pic>
      <p:sp>
        <p:nvSpPr>
          <p:cNvPr id="3" name="文本框 2"/>
          <p:cNvSpPr txBox="1"/>
          <p:nvPr/>
        </p:nvSpPr>
        <p:spPr>
          <a:xfrm>
            <a:off x="3700463" y="514350"/>
            <a:ext cx="1943100" cy="646331"/>
          </a:xfrm>
          <a:prstGeom prst="rect">
            <a:avLst/>
          </a:prstGeom>
          <a:noFill/>
        </p:spPr>
        <p:txBody>
          <a:bodyPr wrap="square" rtlCol="0">
            <a:spAutoFit/>
          </a:bodyPr>
          <a:lstStyle/>
          <a:p>
            <a:r>
              <a:rPr lang="zh-CN" altLang="en-US" dirty="0"/>
              <a:t>两个完整运动顺序执行</a:t>
            </a:r>
          </a:p>
        </p:txBody>
      </p:sp>
      <p:sp>
        <p:nvSpPr>
          <p:cNvPr id="4" name="文本框 3"/>
          <p:cNvSpPr txBox="1"/>
          <p:nvPr/>
        </p:nvSpPr>
        <p:spPr>
          <a:xfrm>
            <a:off x="2586038" y="4743450"/>
            <a:ext cx="4171950" cy="646331"/>
          </a:xfrm>
          <a:prstGeom prst="rect">
            <a:avLst/>
          </a:prstGeom>
          <a:solidFill>
            <a:schemeClr val="accent3">
              <a:lumMod val="40000"/>
              <a:lumOff val="60000"/>
            </a:schemeClr>
          </a:solidFill>
        </p:spPr>
        <p:txBody>
          <a:bodyPr wrap="square" rtlCol="0">
            <a:spAutoFit/>
          </a:bodyPr>
          <a:lstStyle/>
          <a:p>
            <a:r>
              <a:rPr lang="zh-CN" altLang="en-US" dirty="0">
                <a:solidFill>
                  <a:srgbClr val="0000FF"/>
                </a:solidFill>
              </a:rPr>
              <a:t>注意：路径上的点基于等时间间隔，用于表示速度</a:t>
            </a:r>
          </a:p>
        </p:txBody>
      </p:sp>
    </p:spTree>
    <p:extLst>
      <p:ext uri="{BB962C8B-B14F-4D97-AF65-F5344CB8AC3E}">
        <p14:creationId xmlns:p14="http://schemas.microsoft.com/office/powerpoint/2010/main" val="2364790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600200" y="514350"/>
            <a:ext cx="5807869" cy="4300538"/>
          </a:xfrm>
          <a:prstGeom prst="rect">
            <a:avLst/>
          </a:prstGeom>
        </p:spPr>
      </p:pic>
      <p:sp>
        <p:nvSpPr>
          <p:cNvPr id="3" name="文本框 2"/>
          <p:cNvSpPr txBox="1"/>
          <p:nvPr/>
        </p:nvSpPr>
        <p:spPr>
          <a:xfrm>
            <a:off x="2800350" y="457200"/>
            <a:ext cx="4031153" cy="646331"/>
          </a:xfrm>
          <a:prstGeom prst="rect">
            <a:avLst/>
          </a:prstGeom>
          <a:noFill/>
        </p:spPr>
        <p:txBody>
          <a:bodyPr wrap="square" rtlCol="0">
            <a:spAutoFit/>
          </a:bodyPr>
          <a:lstStyle/>
          <a:p>
            <a:r>
              <a:rPr lang="zh-CN" altLang="en-US" dirty="0"/>
              <a:t>第二个运动中断第一个运动，过渡方式为制定速度</a:t>
            </a:r>
          </a:p>
        </p:txBody>
      </p:sp>
    </p:spTree>
    <p:extLst>
      <p:ext uri="{BB962C8B-B14F-4D97-AF65-F5344CB8AC3E}">
        <p14:creationId xmlns:p14="http://schemas.microsoft.com/office/powerpoint/2010/main" val="3621509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86550" y="114300"/>
            <a:ext cx="1257300" cy="646331"/>
          </a:xfrm>
          <a:prstGeom prst="rect">
            <a:avLst/>
          </a:prstGeom>
          <a:solidFill>
            <a:schemeClr val="accent2">
              <a:lumMod val="40000"/>
              <a:lumOff val="60000"/>
            </a:schemeClr>
          </a:solidFill>
        </p:spPr>
        <p:txBody>
          <a:bodyPr wrap="square" rtlCol="0">
            <a:spAutoFit/>
          </a:bodyPr>
          <a:lstStyle/>
          <a:p>
            <a:r>
              <a:rPr lang="en-US" altLang="zh-CN" dirty="0"/>
              <a:t>TCP</a:t>
            </a:r>
            <a:r>
              <a:rPr lang="zh-CN" altLang="en-US" dirty="0"/>
              <a:t>圆弧运动</a:t>
            </a:r>
          </a:p>
        </p:txBody>
      </p:sp>
      <p:pic>
        <p:nvPicPr>
          <p:cNvPr id="3" name="图片 2"/>
          <p:cNvPicPr>
            <a:picLocks noChangeAspect="1"/>
          </p:cNvPicPr>
          <p:nvPr/>
        </p:nvPicPr>
        <p:blipFill>
          <a:blip r:embed="rId3"/>
          <a:stretch>
            <a:fillRect/>
          </a:stretch>
        </p:blipFill>
        <p:spPr>
          <a:xfrm>
            <a:off x="1371600" y="514350"/>
            <a:ext cx="4514850" cy="2250975"/>
          </a:xfrm>
          <a:prstGeom prst="rect">
            <a:avLst/>
          </a:prstGeom>
        </p:spPr>
      </p:pic>
      <p:pic>
        <p:nvPicPr>
          <p:cNvPr id="4" name="图片 3"/>
          <p:cNvPicPr>
            <a:picLocks noChangeAspect="1"/>
          </p:cNvPicPr>
          <p:nvPr/>
        </p:nvPicPr>
        <p:blipFill>
          <a:blip r:embed="rId4"/>
          <a:stretch>
            <a:fillRect/>
          </a:stretch>
        </p:blipFill>
        <p:spPr>
          <a:xfrm>
            <a:off x="3071480" y="2765326"/>
            <a:ext cx="4857750" cy="2329331"/>
          </a:xfrm>
          <a:prstGeom prst="rect">
            <a:avLst/>
          </a:prstGeom>
        </p:spPr>
      </p:pic>
      <p:sp>
        <p:nvSpPr>
          <p:cNvPr id="5" name="矩形 4"/>
          <p:cNvSpPr/>
          <p:nvPr/>
        </p:nvSpPr>
        <p:spPr>
          <a:xfrm>
            <a:off x="2800350" y="914400"/>
            <a:ext cx="571500" cy="62865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6" name="矩形 5"/>
          <p:cNvSpPr/>
          <p:nvPr/>
        </p:nvSpPr>
        <p:spPr>
          <a:xfrm>
            <a:off x="2814637" y="2079066"/>
            <a:ext cx="900113" cy="54983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7" name="矩形 6"/>
          <p:cNvSpPr/>
          <p:nvPr/>
        </p:nvSpPr>
        <p:spPr>
          <a:xfrm>
            <a:off x="4743450" y="3200400"/>
            <a:ext cx="571500" cy="62865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矩形 7"/>
          <p:cNvSpPr/>
          <p:nvPr/>
        </p:nvSpPr>
        <p:spPr>
          <a:xfrm>
            <a:off x="4743450" y="4400550"/>
            <a:ext cx="900113" cy="54983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028321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43750" y="114300"/>
            <a:ext cx="800100" cy="646331"/>
          </a:xfrm>
          <a:prstGeom prst="rect">
            <a:avLst/>
          </a:prstGeom>
          <a:solidFill>
            <a:schemeClr val="accent2">
              <a:lumMod val="40000"/>
              <a:lumOff val="60000"/>
            </a:schemeClr>
          </a:solidFill>
        </p:spPr>
        <p:txBody>
          <a:bodyPr wrap="square" rtlCol="0">
            <a:spAutoFit/>
          </a:bodyPr>
          <a:lstStyle/>
          <a:p>
            <a:r>
              <a:rPr lang="en-US" altLang="zh-CN" dirty="0"/>
              <a:t>PTP</a:t>
            </a:r>
            <a:r>
              <a:rPr lang="zh-CN" altLang="en-US" dirty="0"/>
              <a:t>运动</a:t>
            </a:r>
          </a:p>
        </p:txBody>
      </p:sp>
      <p:pic>
        <p:nvPicPr>
          <p:cNvPr id="3" name="图片 2"/>
          <p:cNvPicPr>
            <a:picLocks noChangeAspect="1"/>
          </p:cNvPicPr>
          <p:nvPr/>
        </p:nvPicPr>
        <p:blipFill>
          <a:blip r:embed="rId3"/>
          <a:stretch>
            <a:fillRect/>
          </a:stretch>
        </p:blipFill>
        <p:spPr>
          <a:xfrm>
            <a:off x="2171700" y="457201"/>
            <a:ext cx="4814888" cy="1478756"/>
          </a:xfrm>
          <a:prstGeom prst="rect">
            <a:avLst/>
          </a:prstGeom>
        </p:spPr>
      </p:pic>
      <p:pic>
        <p:nvPicPr>
          <p:cNvPr id="4" name="图片 3"/>
          <p:cNvPicPr>
            <a:picLocks noChangeAspect="1"/>
          </p:cNvPicPr>
          <p:nvPr/>
        </p:nvPicPr>
        <p:blipFill>
          <a:blip r:embed="rId4"/>
          <a:stretch>
            <a:fillRect/>
          </a:stretch>
        </p:blipFill>
        <p:spPr>
          <a:xfrm>
            <a:off x="2085975" y="1943100"/>
            <a:ext cx="4986338" cy="1350169"/>
          </a:xfrm>
          <a:prstGeom prst="rect">
            <a:avLst/>
          </a:prstGeom>
        </p:spPr>
      </p:pic>
      <p:pic>
        <p:nvPicPr>
          <p:cNvPr id="5" name="图片 4"/>
          <p:cNvPicPr>
            <a:picLocks noChangeAspect="1"/>
          </p:cNvPicPr>
          <p:nvPr/>
        </p:nvPicPr>
        <p:blipFill>
          <a:blip r:embed="rId5"/>
          <a:stretch>
            <a:fillRect/>
          </a:stretch>
        </p:blipFill>
        <p:spPr>
          <a:xfrm>
            <a:off x="1475184" y="3421857"/>
            <a:ext cx="6207919" cy="1721644"/>
          </a:xfrm>
          <a:prstGeom prst="rect">
            <a:avLst/>
          </a:prstGeom>
        </p:spPr>
      </p:pic>
      <p:sp>
        <p:nvSpPr>
          <p:cNvPr id="6" name="object 4"/>
          <p:cNvSpPr txBox="1"/>
          <p:nvPr/>
        </p:nvSpPr>
        <p:spPr>
          <a:xfrm>
            <a:off x="1624788" y="3225522"/>
            <a:ext cx="461187" cy="264081"/>
          </a:xfrm>
          <a:prstGeom prst="rect">
            <a:avLst/>
          </a:prstGeom>
          <a:solidFill>
            <a:schemeClr val="accent3">
              <a:lumMod val="40000"/>
              <a:lumOff val="60000"/>
            </a:schemeClr>
          </a:solidFill>
        </p:spPr>
        <p:txBody>
          <a:bodyPr vert="horz" wrap="square" lIns="0" tIns="0" rIns="0" bIns="0" rtlCol="0">
            <a:noAutofit/>
          </a:bodyPr>
          <a:lstStyle/>
          <a:p>
            <a:pPr marL="9525" algn="ctr"/>
            <a:r>
              <a:rPr lang="zh-CN" altLang="en-US" sz="1500" b="1" dirty="0">
                <a:solidFill>
                  <a:srgbClr val="0000FF"/>
                </a:solidFill>
                <a:latin typeface="Microsoft YaHei UI" panose="020B0503020204020204" pitchFamily="34" charset="-122"/>
                <a:ea typeface="Microsoft YaHei UI" panose="020B0503020204020204" pitchFamily="34" charset="-122"/>
              </a:rPr>
              <a:t>示例</a:t>
            </a:r>
            <a:endParaRPr sz="1500" dirty="0">
              <a:latin typeface="Microsoft YaHei UI"/>
              <a:cs typeface="Microsoft YaHei UI"/>
            </a:endParaRPr>
          </a:p>
        </p:txBody>
      </p:sp>
    </p:spTree>
    <p:extLst>
      <p:ext uri="{BB962C8B-B14F-4D97-AF65-F5344CB8AC3E}">
        <p14:creationId xmlns:p14="http://schemas.microsoft.com/office/powerpoint/2010/main" val="201486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1314450" y="971550"/>
            <a:ext cx="6475640" cy="3257550"/>
          </a:xfrm>
          <a:prstGeom prst="rect">
            <a:avLst/>
          </a:prstGeom>
          <a:solidFill>
            <a:schemeClr val="accent3">
              <a:lumMod val="40000"/>
              <a:lumOff val="60000"/>
            </a:schemeClr>
          </a:solidFill>
        </p:spPr>
        <p:txBody>
          <a:bodyPr vert="horz" wrap="square" lIns="0" tIns="0" rIns="0" bIns="0" rtlCol="0">
            <a:noAutofit/>
          </a:bodyPr>
          <a:lstStyle/>
          <a:p>
            <a:pPr marL="266700" marR="9525" indent="-257175">
              <a:lnSpc>
                <a:spcPct val="139800"/>
              </a:lnSpc>
            </a:pPr>
            <a:r>
              <a:rPr sz="1725" dirty="0">
                <a:solidFill>
                  <a:srgbClr val="FF0000"/>
                </a:solidFill>
                <a:latin typeface="Wingdings"/>
                <a:cs typeface="Wingdings"/>
              </a:rPr>
              <a:t></a:t>
            </a:r>
            <a:r>
              <a:rPr sz="1725" spc="56" dirty="0">
                <a:solidFill>
                  <a:srgbClr val="FF0000"/>
                </a:solidFill>
                <a:latin typeface="Times New Roman"/>
                <a:cs typeface="Times New Roman"/>
              </a:rPr>
              <a:t> </a:t>
            </a:r>
            <a:r>
              <a:rPr sz="1725" b="1" spc="4" dirty="0" err="1">
                <a:solidFill>
                  <a:srgbClr val="0000FF"/>
                </a:solidFill>
                <a:latin typeface="Microsoft YaHei UI"/>
                <a:cs typeface="Microsoft YaHei UI"/>
              </a:rPr>
              <a:t>P</a:t>
            </a:r>
            <a:r>
              <a:rPr sz="1725" b="1" spc="-45" dirty="0" err="1">
                <a:solidFill>
                  <a:srgbClr val="0000FF"/>
                </a:solidFill>
                <a:latin typeface="Microsoft YaHei UI"/>
                <a:cs typeface="Microsoft YaHei UI"/>
              </a:rPr>
              <a:t>L</a:t>
            </a:r>
            <a:r>
              <a:rPr sz="1725" b="1" spc="-8" dirty="0" err="1">
                <a:solidFill>
                  <a:srgbClr val="0000FF"/>
                </a:solidFill>
                <a:latin typeface="Microsoft YaHei UI"/>
                <a:cs typeface="Microsoft YaHei UI"/>
              </a:rPr>
              <a:t>C</a:t>
            </a:r>
            <a:r>
              <a:rPr sz="1725" b="1" spc="4" dirty="0" err="1">
                <a:solidFill>
                  <a:srgbClr val="0000FF"/>
                </a:solidFill>
                <a:latin typeface="Microsoft YaHei UI"/>
                <a:cs typeface="Microsoft YaHei UI"/>
              </a:rPr>
              <a:t>op</a:t>
            </a:r>
            <a:r>
              <a:rPr sz="1725" b="1" dirty="0" err="1">
                <a:solidFill>
                  <a:srgbClr val="0000FF"/>
                </a:solidFill>
                <a:latin typeface="Microsoft YaHei UI"/>
                <a:cs typeface="Microsoft YaHei UI"/>
              </a:rPr>
              <a:t>e</a:t>
            </a:r>
            <a:r>
              <a:rPr sz="1725" b="1" spc="-8" dirty="0" err="1">
                <a:solidFill>
                  <a:srgbClr val="0000FF"/>
                </a:solidFill>
                <a:latin typeface="Microsoft YaHei UI"/>
                <a:cs typeface="Microsoft YaHei UI"/>
              </a:rPr>
              <a:t>n</a:t>
            </a:r>
            <a:r>
              <a:rPr sz="1725" b="1" dirty="0" err="1">
                <a:solidFill>
                  <a:srgbClr val="0000FF"/>
                </a:solidFill>
                <a:latin typeface="Microsoft YaHei UI"/>
                <a:cs typeface="Microsoft YaHei UI"/>
              </a:rPr>
              <a:t>运动控制规范的第四部分</a:t>
            </a:r>
            <a:r>
              <a:rPr lang="zh-CN" altLang="en-US" sz="1725" b="1" dirty="0">
                <a:solidFill>
                  <a:srgbClr val="0000FF"/>
                </a:solidFill>
                <a:latin typeface="Microsoft YaHei UI" panose="020B0503020204020204" pitchFamily="34" charset="-122"/>
                <a:ea typeface="Microsoft YaHei UI" panose="020B0503020204020204" pitchFamily="34" charset="-122"/>
                <a:cs typeface="Microsoft YaHei UI"/>
              </a:rPr>
              <a:t>是对第一和第二部分的扩展，它专注于三维空间中的多轴协同运动。</a:t>
            </a:r>
            <a:endParaRPr lang="en-US" altLang="zh-CN" sz="1725" b="1" dirty="0">
              <a:solidFill>
                <a:srgbClr val="0000FF"/>
              </a:solidFill>
              <a:latin typeface="Microsoft YaHei UI" panose="020B0503020204020204" pitchFamily="34" charset="-122"/>
              <a:ea typeface="Microsoft YaHei UI" panose="020B0503020204020204" pitchFamily="34" charset="-122"/>
              <a:cs typeface="Microsoft YaHei UI"/>
            </a:endParaRPr>
          </a:p>
          <a:p>
            <a:pPr marL="266700" marR="9525" indent="-257175">
              <a:lnSpc>
                <a:spcPct val="139800"/>
              </a:lnSpc>
            </a:pPr>
            <a:r>
              <a:rPr lang="zh-CN" altLang="en-US" dirty="0">
                <a:solidFill>
                  <a:srgbClr val="FF0000"/>
                </a:solidFill>
                <a:latin typeface="Wingdings"/>
                <a:cs typeface="Wingdings"/>
              </a:rPr>
              <a:t></a:t>
            </a:r>
            <a:r>
              <a:rPr lang="zh-CN" altLang="en-US" spc="139" dirty="0">
                <a:solidFill>
                  <a:srgbClr val="FF0000"/>
                </a:solidFill>
                <a:latin typeface="Times New Roman"/>
                <a:cs typeface="Times New Roman"/>
              </a:rPr>
              <a:t> </a:t>
            </a:r>
            <a:r>
              <a:rPr lang="en-US" altLang="zh-CN" sz="1725" b="1" spc="4" dirty="0" err="1">
                <a:solidFill>
                  <a:srgbClr val="0000FF"/>
                </a:solidFill>
                <a:latin typeface="Microsoft YaHei UI" panose="020B0503020204020204" pitchFamily="34" charset="-122"/>
                <a:ea typeface="Microsoft YaHei UI" panose="020B0503020204020204" pitchFamily="34" charset="-122"/>
                <a:cs typeface="Microsoft YaHei UI"/>
              </a:rPr>
              <a:t>PLCopen</a:t>
            </a:r>
            <a:r>
              <a:rPr lang="zh-CN" altLang="en-US" sz="1725" b="1" spc="4" dirty="0">
                <a:solidFill>
                  <a:srgbClr val="0000FF"/>
                </a:solidFill>
                <a:latin typeface="Microsoft YaHei UI" panose="020B0503020204020204" pitchFamily="34" charset="-122"/>
                <a:ea typeface="Microsoft YaHei UI" panose="020B0503020204020204" pitchFamily="34" charset="-122"/>
                <a:cs typeface="Microsoft YaHei UI"/>
              </a:rPr>
              <a:t>的运动控制规范的第一、第二部分也有协同运动控制，不过它处理的是主</a:t>
            </a:r>
            <a:r>
              <a:rPr lang="en-US" altLang="zh-CN" sz="1725" b="1" spc="4" dirty="0">
                <a:solidFill>
                  <a:srgbClr val="0000FF"/>
                </a:solidFill>
                <a:latin typeface="Microsoft YaHei UI" panose="020B0503020204020204" pitchFamily="34" charset="-122"/>
                <a:ea typeface="Microsoft YaHei UI" panose="020B0503020204020204" pitchFamily="34" charset="-122"/>
                <a:cs typeface="Microsoft YaHei UI"/>
              </a:rPr>
              <a:t>/</a:t>
            </a:r>
            <a:r>
              <a:rPr lang="zh-CN" altLang="en-US" sz="1725" b="1" spc="4" dirty="0">
                <a:solidFill>
                  <a:srgbClr val="0000FF"/>
                </a:solidFill>
                <a:latin typeface="Microsoft YaHei UI" panose="020B0503020204020204" pitchFamily="34" charset="-122"/>
                <a:ea typeface="Microsoft YaHei UI" panose="020B0503020204020204" pitchFamily="34" charset="-122"/>
                <a:cs typeface="Microsoft YaHei UI"/>
              </a:rPr>
              <a:t>从运动控制，主轴的位置用于生成一个或多个从轴的位置指令。</a:t>
            </a:r>
          </a:p>
          <a:p>
            <a:pPr>
              <a:lnSpc>
                <a:spcPts val="413"/>
              </a:lnSpc>
              <a:spcBef>
                <a:spcPts val="6"/>
              </a:spcBef>
            </a:pPr>
            <a:endParaRPr lang="zh-CN" altLang="en-US" sz="525" dirty="0"/>
          </a:p>
          <a:p>
            <a:pPr marL="266700" marR="9525" indent="-257175">
              <a:lnSpc>
                <a:spcPct val="139800"/>
              </a:lnSpc>
            </a:pPr>
            <a:r>
              <a:rPr lang="zh-CN" altLang="en-US" dirty="0">
                <a:solidFill>
                  <a:srgbClr val="FF0000"/>
                </a:solidFill>
                <a:latin typeface="Wingdings"/>
                <a:cs typeface="Wingdings"/>
              </a:rPr>
              <a:t></a:t>
            </a:r>
            <a:r>
              <a:rPr lang="zh-CN" altLang="en-US" spc="139" dirty="0">
                <a:solidFill>
                  <a:srgbClr val="FF0000"/>
                </a:solidFill>
                <a:latin typeface="Times New Roman"/>
                <a:cs typeface="Times New Roman"/>
              </a:rPr>
              <a:t> </a:t>
            </a:r>
            <a:r>
              <a:rPr lang="zh-CN" altLang="en-US" sz="1725" b="1" spc="4" dirty="0">
                <a:solidFill>
                  <a:srgbClr val="0000FF"/>
                </a:solidFill>
                <a:latin typeface="Microsoft YaHei UI" panose="020B0503020204020204" pitchFamily="34" charset="-122"/>
                <a:ea typeface="Microsoft YaHei UI" panose="020B0503020204020204" pitchFamily="34" charset="-122"/>
                <a:cs typeface="Microsoft YaHei UI"/>
              </a:rPr>
              <a:t>在多维的运动控制中没有主轴，只有由多个轴构成的轴组。这是通过定义一组具有协同运动功能的功能块以及一个高层级的状态图来实现的。通过这种方法更好的轨迹规划成为可能。</a:t>
            </a:r>
          </a:p>
          <a:p>
            <a:pPr marL="266700" marR="9525" indent="-257175">
              <a:lnSpc>
                <a:spcPct val="139800"/>
              </a:lnSpc>
            </a:pPr>
            <a:endParaRPr sz="1725" dirty="0">
              <a:latin typeface="Microsoft YaHei UI" panose="020B0503020204020204" pitchFamily="34" charset="-122"/>
              <a:ea typeface="Microsoft YaHei UI" panose="020B0503020204020204" pitchFamily="34" charset="-122"/>
              <a:cs typeface="Microsoft YaHei UI"/>
            </a:endParaRPr>
          </a:p>
        </p:txBody>
      </p:sp>
      <p:sp>
        <p:nvSpPr>
          <p:cNvPr id="6" name="object 4"/>
          <p:cNvSpPr txBox="1"/>
          <p:nvPr/>
        </p:nvSpPr>
        <p:spPr>
          <a:xfrm>
            <a:off x="1200150" y="114300"/>
            <a:ext cx="4800600" cy="400050"/>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spc="153" dirty="0">
                <a:solidFill>
                  <a:srgbClr val="0000FF"/>
                </a:solidFill>
                <a:latin typeface="Wingdings"/>
                <a:cs typeface="Wingdings"/>
              </a:rPr>
              <a:t>介绍</a:t>
            </a:r>
            <a:endParaRPr lang="en-US" altLang="zh-CN" sz="2100" b="1" dirty="0">
              <a:solidFill>
                <a:srgbClr val="0000FF"/>
              </a:solidFill>
              <a:latin typeface="Microsoft YaHei UI"/>
              <a:cs typeface="Wingdings"/>
            </a:endParaRPr>
          </a:p>
        </p:txBody>
      </p:sp>
    </p:spTree>
    <p:extLst>
      <p:ext uri="{BB962C8B-B14F-4D97-AF65-F5344CB8AC3E}">
        <p14:creationId xmlns:p14="http://schemas.microsoft.com/office/powerpoint/2010/main" val="223787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50181" y="175022"/>
            <a:ext cx="6243638" cy="4793456"/>
          </a:xfrm>
          <a:prstGeom prst="rect">
            <a:avLst/>
          </a:prstGeom>
        </p:spPr>
      </p:pic>
    </p:spTree>
    <p:extLst>
      <p:ext uri="{BB962C8B-B14F-4D97-AF65-F5344CB8AC3E}">
        <p14:creationId xmlns:p14="http://schemas.microsoft.com/office/powerpoint/2010/main" val="3499185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58156" y="2800350"/>
            <a:ext cx="6143625" cy="1944098"/>
          </a:xfrm>
          <a:prstGeom prst="rect">
            <a:avLst/>
          </a:prstGeom>
        </p:spPr>
      </p:pic>
      <p:sp>
        <p:nvSpPr>
          <p:cNvPr id="3" name="文本框 2"/>
          <p:cNvSpPr txBox="1"/>
          <p:nvPr/>
        </p:nvSpPr>
        <p:spPr>
          <a:xfrm>
            <a:off x="7029450" y="114300"/>
            <a:ext cx="857250" cy="646331"/>
          </a:xfrm>
          <a:prstGeom prst="rect">
            <a:avLst/>
          </a:prstGeom>
          <a:solidFill>
            <a:schemeClr val="accent2">
              <a:lumMod val="40000"/>
              <a:lumOff val="60000"/>
            </a:schemeClr>
          </a:solidFill>
        </p:spPr>
        <p:txBody>
          <a:bodyPr wrap="square" rtlCol="0">
            <a:spAutoFit/>
          </a:bodyPr>
          <a:lstStyle/>
          <a:p>
            <a:r>
              <a:rPr lang="zh-CN" altLang="en-US" dirty="0"/>
              <a:t>复杂路径</a:t>
            </a:r>
          </a:p>
        </p:txBody>
      </p:sp>
      <p:pic>
        <p:nvPicPr>
          <p:cNvPr id="4" name="图片 3"/>
          <p:cNvPicPr>
            <a:picLocks noChangeAspect="1"/>
          </p:cNvPicPr>
          <p:nvPr/>
        </p:nvPicPr>
        <p:blipFill>
          <a:blip r:embed="rId4"/>
          <a:stretch>
            <a:fillRect/>
          </a:stretch>
        </p:blipFill>
        <p:spPr>
          <a:xfrm>
            <a:off x="1714501" y="914400"/>
            <a:ext cx="5879306" cy="1685925"/>
          </a:xfrm>
          <a:prstGeom prst="rect">
            <a:avLst/>
          </a:prstGeom>
        </p:spPr>
      </p:pic>
    </p:spTree>
    <p:extLst>
      <p:ext uri="{BB962C8B-B14F-4D97-AF65-F5344CB8AC3E}">
        <p14:creationId xmlns:p14="http://schemas.microsoft.com/office/powerpoint/2010/main" val="313741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314450" y="114300"/>
            <a:ext cx="1714500"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dirty="0">
                <a:solidFill>
                  <a:srgbClr val="0000FF"/>
                </a:solidFill>
                <a:latin typeface="Microsoft YaHei UI" panose="020B0503020204020204" pitchFamily="34" charset="-122"/>
                <a:ea typeface="Microsoft YaHei UI" panose="020B0503020204020204" pitchFamily="34" charset="-122"/>
              </a:rPr>
              <a:t>同步与跟踪</a:t>
            </a:r>
            <a:endParaRPr sz="2100" dirty="0">
              <a:latin typeface="Microsoft YaHei UI"/>
              <a:cs typeface="Microsoft YaHei UI"/>
            </a:endParaRPr>
          </a:p>
        </p:txBody>
      </p:sp>
      <p:sp>
        <p:nvSpPr>
          <p:cNvPr id="3" name="矩形 2"/>
          <p:cNvSpPr/>
          <p:nvPr/>
        </p:nvSpPr>
        <p:spPr>
          <a:xfrm>
            <a:off x="2057400" y="1028700"/>
            <a:ext cx="5429250" cy="40576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object 6"/>
          <p:cNvSpPr/>
          <p:nvPr/>
        </p:nvSpPr>
        <p:spPr>
          <a:xfrm>
            <a:off x="3449836" y="1225154"/>
            <a:ext cx="686990" cy="685800"/>
          </a:xfrm>
          <a:custGeom>
            <a:avLst/>
            <a:gdLst/>
            <a:ahLst/>
            <a:cxnLst/>
            <a:rect l="l" t="t" r="r" b="b"/>
            <a:pathLst>
              <a:path w="915987" h="914400">
                <a:moveTo>
                  <a:pt x="0" y="457200"/>
                </a:moveTo>
                <a:lnTo>
                  <a:pt x="5994" y="383040"/>
                </a:lnTo>
                <a:lnTo>
                  <a:pt x="23349" y="312690"/>
                </a:lnTo>
                <a:lnTo>
                  <a:pt x="51121" y="247091"/>
                </a:lnTo>
                <a:lnTo>
                  <a:pt x="88367" y="187184"/>
                </a:lnTo>
                <a:lnTo>
                  <a:pt x="134145" y="133911"/>
                </a:lnTo>
                <a:lnTo>
                  <a:pt x="187511" y="88213"/>
                </a:lnTo>
                <a:lnTo>
                  <a:pt x="247522" y="51032"/>
                </a:lnTo>
                <a:lnTo>
                  <a:pt x="313236" y="23308"/>
                </a:lnTo>
                <a:lnTo>
                  <a:pt x="383710" y="5984"/>
                </a:lnTo>
                <a:lnTo>
                  <a:pt x="458000" y="0"/>
                </a:lnTo>
                <a:lnTo>
                  <a:pt x="495561" y="1515"/>
                </a:lnTo>
                <a:lnTo>
                  <a:pt x="568057" y="13287"/>
                </a:lnTo>
                <a:lnTo>
                  <a:pt x="636266" y="35929"/>
                </a:lnTo>
                <a:lnTo>
                  <a:pt x="699245" y="68499"/>
                </a:lnTo>
                <a:lnTo>
                  <a:pt x="756050" y="110057"/>
                </a:lnTo>
                <a:lnTo>
                  <a:pt x="805739" y="159660"/>
                </a:lnTo>
                <a:lnTo>
                  <a:pt x="847368" y="216367"/>
                </a:lnTo>
                <a:lnTo>
                  <a:pt x="879995" y="279238"/>
                </a:lnTo>
                <a:lnTo>
                  <a:pt x="902676" y="347330"/>
                </a:lnTo>
                <a:lnTo>
                  <a:pt x="914469" y="419702"/>
                </a:lnTo>
                <a:lnTo>
                  <a:pt x="915987" y="457200"/>
                </a:lnTo>
                <a:lnTo>
                  <a:pt x="914469" y="494697"/>
                </a:lnTo>
                <a:lnTo>
                  <a:pt x="909993" y="531359"/>
                </a:lnTo>
                <a:lnTo>
                  <a:pt x="892638" y="601709"/>
                </a:lnTo>
                <a:lnTo>
                  <a:pt x="864866" y="667308"/>
                </a:lnTo>
                <a:lnTo>
                  <a:pt x="827620" y="727215"/>
                </a:lnTo>
                <a:lnTo>
                  <a:pt x="781843" y="780488"/>
                </a:lnTo>
                <a:lnTo>
                  <a:pt x="728478" y="826186"/>
                </a:lnTo>
                <a:lnTo>
                  <a:pt x="668468" y="863367"/>
                </a:lnTo>
                <a:lnTo>
                  <a:pt x="602757" y="891091"/>
                </a:lnTo>
                <a:lnTo>
                  <a:pt x="532286" y="908415"/>
                </a:lnTo>
                <a:lnTo>
                  <a:pt x="458000" y="914400"/>
                </a:lnTo>
                <a:lnTo>
                  <a:pt x="420437" y="912884"/>
                </a:lnTo>
                <a:lnTo>
                  <a:pt x="347937" y="901112"/>
                </a:lnTo>
                <a:lnTo>
                  <a:pt x="279726" y="878470"/>
                </a:lnTo>
                <a:lnTo>
                  <a:pt x="216745" y="845900"/>
                </a:lnTo>
                <a:lnTo>
                  <a:pt x="159938" y="804342"/>
                </a:lnTo>
                <a:lnTo>
                  <a:pt x="110248" y="754739"/>
                </a:lnTo>
                <a:lnTo>
                  <a:pt x="68619" y="698032"/>
                </a:lnTo>
                <a:lnTo>
                  <a:pt x="35991" y="635161"/>
                </a:lnTo>
                <a:lnTo>
                  <a:pt x="13310" y="567069"/>
                </a:lnTo>
                <a:lnTo>
                  <a:pt x="1518" y="494697"/>
                </a:lnTo>
                <a:lnTo>
                  <a:pt x="0" y="457200"/>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oAutofit/>
          </a:bodyPr>
          <a:lstStyle/>
          <a:p>
            <a:endParaRPr/>
          </a:p>
        </p:txBody>
      </p:sp>
      <p:sp>
        <p:nvSpPr>
          <p:cNvPr id="5" name="object 7"/>
          <p:cNvSpPr txBox="1"/>
          <p:nvPr/>
        </p:nvSpPr>
        <p:spPr>
          <a:xfrm>
            <a:off x="3612356" y="1460421"/>
            <a:ext cx="361950" cy="215265"/>
          </a:xfrm>
          <a:prstGeom prst="rect">
            <a:avLst/>
          </a:prstGeom>
        </p:spPr>
        <p:txBody>
          <a:bodyPr vert="horz" wrap="square" lIns="0" tIns="0" rIns="0" bIns="0" rtlCol="0">
            <a:noAutofit/>
          </a:bodyPr>
          <a:lstStyle/>
          <a:p>
            <a:pPr marL="9525"/>
            <a:r>
              <a:rPr sz="1350" b="1" dirty="0">
                <a:solidFill>
                  <a:srgbClr val="0000FF"/>
                </a:solidFill>
                <a:latin typeface="Microsoft YaHei UI"/>
                <a:cs typeface="Microsoft YaHei UI"/>
              </a:rPr>
              <a:t>单轴</a:t>
            </a:r>
            <a:endParaRPr sz="1350" dirty="0">
              <a:latin typeface="Microsoft YaHei UI"/>
              <a:cs typeface="Microsoft YaHei UI"/>
            </a:endParaRPr>
          </a:p>
        </p:txBody>
      </p:sp>
      <p:sp>
        <p:nvSpPr>
          <p:cNvPr id="6" name="object 9"/>
          <p:cNvSpPr/>
          <p:nvPr/>
        </p:nvSpPr>
        <p:spPr>
          <a:xfrm>
            <a:off x="6152078" y="1225154"/>
            <a:ext cx="685800" cy="685800"/>
          </a:xfrm>
          <a:custGeom>
            <a:avLst/>
            <a:gdLst/>
            <a:ahLst/>
            <a:cxnLst/>
            <a:rect l="l" t="t" r="r" b="b"/>
            <a:pathLst>
              <a:path w="914400" h="914400">
                <a:moveTo>
                  <a:pt x="0" y="457200"/>
                </a:moveTo>
                <a:lnTo>
                  <a:pt x="5984" y="383040"/>
                </a:lnTo>
                <a:lnTo>
                  <a:pt x="23308" y="312690"/>
                </a:lnTo>
                <a:lnTo>
                  <a:pt x="51032" y="247091"/>
                </a:lnTo>
                <a:lnTo>
                  <a:pt x="88213" y="187184"/>
                </a:lnTo>
                <a:lnTo>
                  <a:pt x="133911" y="133911"/>
                </a:lnTo>
                <a:lnTo>
                  <a:pt x="187184" y="88213"/>
                </a:lnTo>
                <a:lnTo>
                  <a:pt x="247091" y="51032"/>
                </a:lnTo>
                <a:lnTo>
                  <a:pt x="312690" y="23308"/>
                </a:lnTo>
                <a:lnTo>
                  <a:pt x="383040" y="5984"/>
                </a:lnTo>
                <a:lnTo>
                  <a:pt x="457200" y="0"/>
                </a:lnTo>
                <a:lnTo>
                  <a:pt x="494697" y="1515"/>
                </a:lnTo>
                <a:lnTo>
                  <a:pt x="567069" y="13287"/>
                </a:lnTo>
                <a:lnTo>
                  <a:pt x="635161" y="35929"/>
                </a:lnTo>
                <a:lnTo>
                  <a:pt x="698032" y="68499"/>
                </a:lnTo>
                <a:lnTo>
                  <a:pt x="754739" y="110057"/>
                </a:lnTo>
                <a:lnTo>
                  <a:pt x="804342" y="159660"/>
                </a:lnTo>
                <a:lnTo>
                  <a:pt x="845900" y="216367"/>
                </a:lnTo>
                <a:lnTo>
                  <a:pt x="878470" y="279238"/>
                </a:lnTo>
                <a:lnTo>
                  <a:pt x="901112" y="347330"/>
                </a:lnTo>
                <a:lnTo>
                  <a:pt x="912884" y="419702"/>
                </a:lnTo>
                <a:lnTo>
                  <a:pt x="914400" y="457200"/>
                </a:lnTo>
                <a:lnTo>
                  <a:pt x="912884" y="494697"/>
                </a:lnTo>
                <a:lnTo>
                  <a:pt x="908415" y="531359"/>
                </a:lnTo>
                <a:lnTo>
                  <a:pt x="891091" y="601709"/>
                </a:lnTo>
                <a:lnTo>
                  <a:pt x="863367" y="667308"/>
                </a:lnTo>
                <a:lnTo>
                  <a:pt x="826186" y="727215"/>
                </a:lnTo>
                <a:lnTo>
                  <a:pt x="780488" y="780488"/>
                </a:lnTo>
                <a:lnTo>
                  <a:pt x="727215" y="826186"/>
                </a:lnTo>
                <a:lnTo>
                  <a:pt x="667308" y="863367"/>
                </a:lnTo>
                <a:lnTo>
                  <a:pt x="601709" y="891091"/>
                </a:lnTo>
                <a:lnTo>
                  <a:pt x="531359" y="908415"/>
                </a:lnTo>
                <a:lnTo>
                  <a:pt x="457200" y="914400"/>
                </a:lnTo>
                <a:lnTo>
                  <a:pt x="419702" y="912884"/>
                </a:lnTo>
                <a:lnTo>
                  <a:pt x="347330" y="901112"/>
                </a:lnTo>
                <a:lnTo>
                  <a:pt x="279238" y="878470"/>
                </a:lnTo>
                <a:lnTo>
                  <a:pt x="216367" y="845900"/>
                </a:lnTo>
                <a:lnTo>
                  <a:pt x="159660" y="804342"/>
                </a:lnTo>
                <a:lnTo>
                  <a:pt x="110057" y="754739"/>
                </a:lnTo>
                <a:lnTo>
                  <a:pt x="68499" y="698032"/>
                </a:lnTo>
                <a:lnTo>
                  <a:pt x="35929" y="635161"/>
                </a:lnTo>
                <a:lnTo>
                  <a:pt x="13287" y="567069"/>
                </a:lnTo>
                <a:lnTo>
                  <a:pt x="1515" y="494697"/>
                </a:lnTo>
                <a:lnTo>
                  <a:pt x="0" y="457200"/>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oAutofit/>
          </a:bodyPr>
          <a:lstStyle/>
          <a:p>
            <a:endParaRPr/>
          </a:p>
        </p:txBody>
      </p:sp>
      <p:sp>
        <p:nvSpPr>
          <p:cNvPr id="7" name="object 10"/>
          <p:cNvSpPr txBox="1"/>
          <p:nvPr/>
        </p:nvSpPr>
        <p:spPr>
          <a:xfrm>
            <a:off x="6314003" y="1460421"/>
            <a:ext cx="361950" cy="215265"/>
          </a:xfrm>
          <a:prstGeom prst="rect">
            <a:avLst/>
          </a:prstGeom>
        </p:spPr>
        <p:txBody>
          <a:bodyPr vert="horz" wrap="square" lIns="0" tIns="0" rIns="0" bIns="0" rtlCol="0">
            <a:noAutofit/>
          </a:bodyPr>
          <a:lstStyle/>
          <a:p>
            <a:pPr marL="9525"/>
            <a:r>
              <a:rPr sz="1350" b="1" dirty="0">
                <a:solidFill>
                  <a:srgbClr val="0000FF"/>
                </a:solidFill>
                <a:latin typeface="Microsoft YaHei UI"/>
                <a:cs typeface="Microsoft YaHei UI"/>
              </a:rPr>
              <a:t>单轴</a:t>
            </a:r>
            <a:endParaRPr sz="1350">
              <a:latin typeface="Microsoft YaHei UI"/>
              <a:cs typeface="Microsoft YaHei UI"/>
            </a:endParaRPr>
          </a:p>
        </p:txBody>
      </p:sp>
      <p:sp>
        <p:nvSpPr>
          <p:cNvPr id="8" name="object 12"/>
          <p:cNvSpPr/>
          <p:nvPr/>
        </p:nvSpPr>
        <p:spPr>
          <a:xfrm>
            <a:off x="3450431" y="3601640"/>
            <a:ext cx="685800" cy="685800"/>
          </a:xfrm>
          <a:custGeom>
            <a:avLst/>
            <a:gdLst/>
            <a:ahLst/>
            <a:cxnLst/>
            <a:rect l="l" t="t" r="r" b="b"/>
            <a:pathLst>
              <a:path w="914400" h="914400">
                <a:moveTo>
                  <a:pt x="0" y="457200"/>
                </a:moveTo>
                <a:lnTo>
                  <a:pt x="5984" y="383040"/>
                </a:lnTo>
                <a:lnTo>
                  <a:pt x="23308" y="312690"/>
                </a:lnTo>
                <a:lnTo>
                  <a:pt x="51032" y="247091"/>
                </a:lnTo>
                <a:lnTo>
                  <a:pt x="88213" y="187184"/>
                </a:lnTo>
                <a:lnTo>
                  <a:pt x="133911" y="133911"/>
                </a:lnTo>
                <a:lnTo>
                  <a:pt x="187184" y="88213"/>
                </a:lnTo>
                <a:lnTo>
                  <a:pt x="247091" y="51032"/>
                </a:lnTo>
                <a:lnTo>
                  <a:pt x="312690" y="23308"/>
                </a:lnTo>
                <a:lnTo>
                  <a:pt x="383040" y="5984"/>
                </a:lnTo>
                <a:lnTo>
                  <a:pt x="457200" y="0"/>
                </a:lnTo>
                <a:lnTo>
                  <a:pt x="531359" y="5984"/>
                </a:lnTo>
                <a:lnTo>
                  <a:pt x="601709" y="23308"/>
                </a:lnTo>
                <a:lnTo>
                  <a:pt x="667308" y="51032"/>
                </a:lnTo>
                <a:lnTo>
                  <a:pt x="727215" y="88213"/>
                </a:lnTo>
                <a:lnTo>
                  <a:pt x="780488" y="133911"/>
                </a:lnTo>
                <a:lnTo>
                  <a:pt x="826186" y="187184"/>
                </a:lnTo>
                <a:lnTo>
                  <a:pt x="863367" y="247091"/>
                </a:lnTo>
                <a:lnTo>
                  <a:pt x="891091" y="312690"/>
                </a:lnTo>
                <a:lnTo>
                  <a:pt x="908415" y="383040"/>
                </a:lnTo>
                <a:lnTo>
                  <a:pt x="914400" y="457200"/>
                </a:lnTo>
                <a:lnTo>
                  <a:pt x="908415" y="531359"/>
                </a:lnTo>
                <a:lnTo>
                  <a:pt x="891091" y="601709"/>
                </a:lnTo>
                <a:lnTo>
                  <a:pt x="863367" y="667308"/>
                </a:lnTo>
                <a:lnTo>
                  <a:pt x="826186" y="727215"/>
                </a:lnTo>
                <a:lnTo>
                  <a:pt x="780488" y="780488"/>
                </a:lnTo>
                <a:lnTo>
                  <a:pt x="727215" y="826186"/>
                </a:lnTo>
                <a:lnTo>
                  <a:pt x="667308" y="863367"/>
                </a:lnTo>
                <a:lnTo>
                  <a:pt x="601709" y="891091"/>
                </a:lnTo>
                <a:lnTo>
                  <a:pt x="531359" y="908415"/>
                </a:lnTo>
                <a:lnTo>
                  <a:pt x="457200" y="914400"/>
                </a:lnTo>
                <a:lnTo>
                  <a:pt x="383040" y="908415"/>
                </a:lnTo>
                <a:lnTo>
                  <a:pt x="312690" y="891091"/>
                </a:lnTo>
                <a:lnTo>
                  <a:pt x="247091" y="863367"/>
                </a:lnTo>
                <a:lnTo>
                  <a:pt x="187184" y="826186"/>
                </a:lnTo>
                <a:lnTo>
                  <a:pt x="133911" y="780488"/>
                </a:lnTo>
                <a:lnTo>
                  <a:pt x="88213" y="727215"/>
                </a:lnTo>
                <a:lnTo>
                  <a:pt x="51032" y="667308"/>
                </a:lnTo>
                <a:lnTo>
                  <a:pt x="23308" y="601709"/>
                </a:lnTo>
                <a:lnTo>
                  <a:pt x="5984" y="531359"/>
                </a:lnTo>
                <a:lnTo>
                  <a:pt x="0" y="457200"/>
                </a:lnTo>
                <a:close/>
              </a:path>
            </a:pathLst>
          </a:custGeom>
          <a:ln/>
        </p:spPr>
        <p:style>
          <a:lnRef idx="1">
            <a:schemeClr val="accent5"/>
          </a:lnRef>
          <a:fillRef idx="3">
            <a:schemeClr val="accent5"/>
          </a:fillRef>
          <a:effectRef idx="2">
            <a:schemeClr val="accent5"/>
          </a:effectRef>
          <a:fontRef idx="minor">
            <a:schemeClr val="lt1"/>
          </a:fontRef>
        </p:style>
        <p:txBody>
          <a:bodyPr wrap="square" lIns="0" tIns="0" rIns="0" bIns="0" rtlCol="0">
            <a:noAutofit/>
          </a:bodyPr>
          <a:lstStyle/>
          <a:p>
            <a:endParaRPr/>
          </a:p>
        </p:txBody>
      </p:sp>
      <p:sp>
        <p:nvSpPr>
          <p:cNvPr id="9" name="object 13"/>
          <p:cNvSpPr txBox="1"/>
          <p:nvPr/>
        </p:nvSpPr>
        <p:spPr>
          <a:xfrm>
            <a:off x="3612356" y="3836908"/>
            <a:ext cx="361950" cy="215265"/>
          </a:xfrm>
          <a:prstGeom prst="rect">
            <a:avLst/>
          </a:prstGeom>
        </p:spPr>
        <p:txBody>
          <a:bodyPr vert="horz" wrap="square" lIns="0" tIns="0" rIns="0" bIns="0" rtlCol="0">
            <a:noAutofit/>
          </a:bodyPr>
          <a:lstStyle/>
          <a:p>
            <a:pPr marL="9525"/>
            <a:r>
              <a:rPr sz="1350" b="1" dirty="0">
                <a:solidFill>
                  <a:srgbClr val="0000FF"/>
                </a:solidFill>
                <a:latin typeface="Microsoft YaHei UI"/>
                <a:cs typeface="Microsoft YaHei UI"/>
              </a:rPr>
              <a:t>轴组</a:t>
            </a:r>
            <a:endParaRPr sz="1350" dirty="0">
              <a:latin typeface="Microsoft YaHei UI"/>
              <a:cs typeface="Microsoft YaHei UI"/>
            </a:endParaRPr>
          </a:p>
        </p:txBody>
      </p:sp>
      <p:sp>
        <p:nvSpPr>
          <p:cNvPr id="10" name="object 15"/>
          <p:cNvSpPr/>
          <p:nvPr/>
        </p:nvSpPr>
        <p:spPr>
          <a:xfrm>
            <a:off x="6152078" y="3601640"/>
            <a:ext cx="685800" cy="685800"/>
          </a:xfrm>
          <a:custGeom>
            <a:avLst/>
            <a:gdLst/>
            <a:ahLst/>
            <a:cxnLst/>
            <a:rect l="l" t="t" r="r" b="b"/>
            <a:pathLst>
              <a:path w="914400" h="914400">
                <a:moveTo>
                  <a:pt x="0" y="457200"/>
                </a:moveTo>
                <a:lnTo>
                  <a:pt x="5984" y="383040"/>
                </a:lnTo>
                <a:lnTo>
                  <a:pt x="23308" y="312690"/>
                </a:lnTo>
                <a:lnTo>
                  <a:pt x="51032" y="247091"/>
                </a:lnTo>
                <a:lnTo>
                  <a:pt x="88213" y="187184"/>
                </a:lnTo>
                <a:lnTo>
                  <a:pt x="133911" y="133911"/>
                </a:lnTo>
                <a:lnTo>
                  <a:pt x="187184" y="88213"/>
                </a:lnTo>
                <a:lnTo>
                  <a:pt x="247091" y="51032"/>
                </a:lnTo>
                <a:lnTo>
                  <a:pt x="312690" y="23308"/>
                </a:lnTo>
                <a:lnTo>
                  <a:pt x="383040" y="5984"/>
                </a:lnTo>
                <a:lnTo>
                  <a:pt x="457200" y="0"/>
                </a:lnTo>
                <a:lnTo>
                  <a:pt x="494697" y="1515"/>
                </a:lnTo>
                <a:lnTo>
                  <a:pt x="567069" y="13287"/>
                </a:lnTo>
                <a:lnTo>
                  <a:pt x="635161" y="35929"/>
                </a:lnTo>
                <a:lnTo>
                  <a:pt x="698032" y="68499"/>
                </a:lnTo>
                <a:lnTo>
                  <a:pt x="754739" y="110057"/>
                </a:lnTo>
                <a:lnTo>
                  <a:pt x="804342" y="159660"/>
                </a:lnTo>
                <a:lnTo>
                  <a:pt x="845900" y="216367"/>
                </a:lnTo>
                <a:lnTo>
                  <a:pt x="878470" y="279238"/>
                </a:lnTo>
                <a:lnTo>
                  <a:pt x="901112" y="347330"/>
                </a:lnTo>
                <a:lnTo>
                  <a:pt x="912884" y="419702"/>
                </a:lnTo>
                <a:lnTo>
                  <a:pt x="914400" y="457200"/>
                </a:lnTo>
                <a:lnTo>
                  <a:pt x="908415" y="531359"/>
                </a:lnTo>
                <a:lnTo>
                  <a:pt x="891091" y="601709"/>
                </a:lnTo>
                <a:lnTo>
                  <a:pt x="863367" y="667308"/>
                </a:lnTo>
                <a:lnTo>
                  <a:pt x="826186" y="727215"/>
                </a:lnTo>
                <a:lnTo>
                  <a:pt x="780488" y="780488"/>
                </a:lnTo>
                <a:lnTo>
                  <a:pt x="727215" y="826186"/>
                </a:lnTo>
                <a:lnTo>
                  <a:pt x="667308" y="863367"/>
                </a:lnTo>
                <a:lnTo>
                  <a:pt x="601709" y="891091"/>
                </a:lnTo>
                <a:lnTo>
                  <a:pt x="531359" y="908415"/>
                </a:lnTo>
                <a:lnTo>
                  <a:pt x="457200" y="914400"/>
                </a:lnTo>
                <a:lnTo>
                  <a:pt x="419702" y="912884"/>
                </a:lnTo>
                <a:lnTo>
                  <a:pt x="347330" y="901112"/>
                </a:lnTo>
                <a:lnTo>
                  <a:pt x="279238" y="878470"/>
                </a:lnTo>
                <a:lnTo>
                  <a:pt x="216367" y="845900"/>
                </a:lnTo>
                <a:lnTo>
                  <a:pt x="159660" y="804342"/>
                </a:lnTo>
                <a:lnTo>
                  <a:pt x="110057" y="754739"/>
                </a:lnTo>
                <a:lnTo>
                  <a:pt x="68499" y="698032"/>
                </a:lnTo>
                <a:lnTo>
                  <a:pt x="35929" y="635161"/>
                </a:lnTo>
                <a:lnTo>
                  <a:pt x="13287" y="567069"/>
                </a:lnTo>
                <a:lnTo>
                  <a:pt x="1515" y="494697"/>
                </a:lnTo>
                <a:lnTo>
                  <a:pt x="0" y="457200"/>
                </a:lnTo>
                <a:close/>
              </a:path>
            </a:pathLst>
          </a:custGeom>
          <a:ln/>
        </p:spPr>
        <p:style>
          <a:lnRef idx="1">
            <a:schemeClr val="accent5"/>
          </a:lnRef>
          <a:fillRef idx="3">
            <a:schemeClr val="accent5"/>
          </a:fillRef>
          <a:effectRef idx="2">
            <a:schemeClr val="accent5"/>
          </a:effectRef>
          <a:fontRef idx="minor">
            <a:schemeClr val="lt1"/>
          </a:fontRef>
        </p:style>
        <p:txBody>
          <a:bodyPr wrap="square" lIns="0" tIns="0" rIns="0" bIns="0" rtlCol="0">
            <a:noAutofit/>
          </a:bodyPr>
          <a:lstStyle/>
          <a:p>
            <a:endParaRPr/>
          </a:p>
        </p:txBody>
      </p:sp>
      <p:sp>
        <p:nvSpPr>
          <p:cNvPr id="11" name="object 16"/>
          <p:cNvSpPr txBox="1"/>
          <p:nvPr/>
        </p:nvSpPr>
        <p:spPr>
          <a:xfrm>
            <a:off x="6314003" y="3836908"/>
            <a:ext cx="361950" cy="215265"/>
          </a:xfrm>
          <a:prstGeom prst="rect">
            <a:avLst/>
          </a:prstGeom>
        </p:spPr>
        <p:txBody>
          <a:bodyPr vert="horz" wrap="square" lIns="0" tIns="0" rIns="0" bIns="0" rtlCol="0">
            <a:noAutofit/>
          </a:bodyPr>
          <a:lstStyle/>
          <a:p>
            <a:pPr marL="9525"/>
            <a:r>
              <a:rPr sz="1350" b="1" dirty="0">
                <a:solidFill>
                  <a:srgbClr val="0000FF"/>
                </a:solidFill>
                <a:latin typeface="Microsoft YaHei UI"/>
                <a:cs typeface="Microsoft YaHei UI"/>
              </a:rPr>
              <a:t>轴组</a:t>
            </a:r>
            <a:endParaRPr sz="1350">
              <a:latin typeface="Microsoft YaHei UI"/>
              <a:cs typeface="Microsoft YaHei UI"/>
            </a:endParaRPr>
          </a:p>
        </p:txBody>
      </p:sp>
      <p:sp>
        <p:nvSpPr>
          <p:cNvPr id="12" name="object 17"/>
          <p:cNvSpPr/>
          <p:nvPr/>
        </p:nvSpPr>
        <p:spPr>
          <a:xfrm>
            <a:off x="2255044" y="2845594"/>
            <a:ext cx="5023247" cy="0"/>
          </a:xfrm>
          <a:custGeom>
            <a:avLst/>
            <a:gdLst/>
            <a:ahLst/>
            <a:cxnLst/>
            <a:rect l="l" t="t" r="r" b="b"/>
            <a:pathLst>
              <a:path w="6697662">
                <a:moveTo>
                  <a:pt x="0" y="0"/>
                </a:moveTo>
                <a:lnTo>
                  <a:pt x="6697662" y="0"/>
                </a:lnTo>
              </a:path>
            </a:pathLst>
          </a:custGeom>
          <a:ln w="22225">
            <a:solidFill>
              <a:srgbClr val="4A7EBB"/>
            </a:solidFill>
            <a:prstDash val="dash"/>
          </a:ln>
        </p:spPr>
        <p:txBody>
          <a:bodyPr wrap="square" lIns="0" tIns="0" rIns="0" bIns="0" rtlCol="0">
            <a:noAutofit/>
          </a:bodyPr>
          <a:lstStyle/>
          <a:p>
            <a:endParaRPr/>
          </a:p>
        </p:txBody>
      </p:sp>
      <p:sp>
        <p:nvSpPr>
          <p:cNvPr id="13" name="object 32"/>
          <p:cNvSpPr txBox="1"/>
          <p:nvPr/>
        </p:nvSpPr>
        <p:spPr>
          <a:xfrm>
            <a:off x="2206619" y="1901837"/>
            <a:ext cx="357188" cy="215265"/>
          </a:xfrm>
          <a:prstGeom prst="rect">
            <a:avLst/>
          </a:prstGeom>
        </p:spPr>
        <p:txBody>
          <a:bodyPr vert="horz" wrap="square" lIns="0" tIns="0" rIns="0" bIns="0" rtlCol="0">
            <a:noAutofit/>
          </a:bodyPr>
          <a:lstStyle/>
          <a:p>
            <a:pPr marL="9525"/>
            <a:r>
              <a:rPr sz="1350" b="1" spc="-4" dirty="0">
                <a:solidFill>
                  <a:srgbClr val="0000FF"/>
                </a:solidFill>
                <a:latin typeface="Microsoft YaHei UI"/>
                <a:cs typeface="Microsoft YaHei UI"/>
              </a:rPr>
              <a:t>P</a:t>
            </a:r>
            <a:r>
              <a:rPr sz="1350" b="1" spc="-15" dirty="0">
                <a:solidFill>
                  <a:srgbClr val="0000FF"/>
                </a:solidFill>
                <a:latin typeface="Microsoft YaHei UI"/>
                <a:cs typeface="Microsoft YaHei UI"/>
              </a:rPr>
              <a:t>t</a:t>
            </a:r>
            <a:r>
              <a:rPr sz="1350" b="1" dirty="0">
                <a:solidFill>
                  <a:srgbClr val="0000FF"/>
                </a:solidFill>
                <a:latin typeface="Microsoft YaHei UI"/>
                <a:cs typeface="Microsoft YaHei UI"/>
              </a:rPr>
              <a:t>.</a:t>
            </a:r>
            <a:r>
              <a:rPr sz="1350" b="1" spc="-11" dirty="0">
                <a:solidFill>
                  <a:srgbClr val="0000FF"/>
                </a:solidFill>
                <a:latin typeface="Microsoft YaHei UI"/>
                <a:cs typeface="Microsoft YaHei UI"/>
              </a:rPr>
              <a:t>1</a:t>
            </a:r>
            <a:endParaRPr sz="1350">
              <a:latin typeface="Microsoft YaHei UI"/>
              <a:cs typeface="Microsoft YaHei UI"/>
            </a:endParaRPr>
          </a:p>
        </p:txBody>
      </p:sp>
      <p:sp>
        <p:nvSpPr>
          <p:cNvPr id="14" name="object 33"/>
          <p:cNvSpPr txBox="1"/>
          <p:nvPr/>
        </p:nvSpPr>
        <p:spPr>
          <a:xfrm>
            <a:off x="2206619" y="2107577"/>
            <a:ext cx="876300" cy="215265"/>
          </a:xfrm>
          <a:prstGeom prst="rect">
            <a:avLst/>
          </a:prstGeom>
        </p:spPr>
        <p:txBody>
          <a:bodyPr vert="horz" wrap="square" lIns="0" tIns="0" rIns="0" bIns="0" rtlCol="0">
            <a:noAutofit/>
          </a:bodyPr>
          <a:lstStyle/>
          <a:p>
            <a:pPr marL="9525"/>
            <a:r>
              <a:rPr sz="1350" b="1" dirty="0">
                <a:solidFill>
                  <a:srgbClr val="0000FF"/>
                </a:solidFill>
                <a:latin typeface="Microsoft YaHei UI"/>
                <a:cs typeface="Microsoft YaHei UI"/>
              </a:rPr>
              <a:t>多轴功能块</a:t>
            </a:r>
            <a:endParaRPr sz="1350" dirty="0">
              <a:latin typeface="Microsoft YaHei UI"/>
              <a:cs typeface="Microsoft YaHei UI"/>
            </a:endParaRPr>
          </a:p>
        </p:txBody>
      </p:sp>
      <p:sp>
        <p:nvSpPr>
          <p:cNvPr id="15" name="object 34"/>
          <p:cNvSpPr txBox="1"/>
          <p:nvPr/>
        </p:nvSpPr>
        <p:spPr>
          <a:xfrm>
            <a:off x="2206619" y="3629881"/>
            <a:ext cx="1047750" cy="421005"/>
          </a:xfrm>
          <a:prstGeom prst="rect">
            <a:avLst/>
          </a:prstGeom>
        </p:spPr>
        <p:txBody>
          <a:bodyPr vert="horz" wrap="square" lIns="0" tIns="0" rIns="0" bIns="0" rtlCol="0">
            <a:noAutofit/>
          </a:bodyPr>
          <a:lstStyle/>
          <a:p>
            <a:pPr marL="9525"/>
            <a:r>
              <a:rPr sz="1350" b="1" spc="-4" dirty="0">
                <a:solidFill>
                  <a:srgbClr val="0000FF"/>
                </a:solidFill>
                <a:latin typeface="Microsoft YaHei UI"/>
                <a:cs typeface="Microsoft YaHei UI"/>
              </a:rPr>
              <a:t>P</a:t>
            </a:r>
            <a:r>
              <a:rPr sz="1350" b="1" spc="-15" dirty="0">
                <a:solidFill>
                  <a:srgbClr val="0000FF"/>
                </a:solidFill>
                <a:latin typeface="Microsoft YaHei UI"/>
                <a:cs typeface="Microsoft YaHei UI"/>
              </a:rPr>
              <a:t>t</a:t>
            </a:r>
            <a:r>
              <a:rPr sz="1350" b="1" dirty="0">
                <a:solidFill>
                  <a:srgbClr val="0000FF"/>
                </a:solidFill>
                <a:latin typeface="Microsoft YaHei UI"/>
                <a:cs typeface="Microsoft YaHei UI"/>
              </a:rPr>
              <a:t>.</a:t>
            </a:r>
            <a:r>
              <a:rPr sz="1350" b="1" spc="-11" dirty="0">
                <a:solidFill>
                  <a:srgbClr val="0000FF"/>
                </a:solidFill>
                <a:latin typeface="Microsoft YaHei UI"/>
                <a:cs typeface="Microsoft YaHei UI"/>
              </a:rPr>
              <a:t>4</a:t>
            </a:r>
            <a:endParaRPr sz="1350">
              <a:latin typeface="Microsoft YaHei UI"/>
              <a:cs typeface="Microsoft YaHei UI"/>
            </a:endParaRPr>
          </a:p>
          <a:p>
            <a:pPr marL="9525"/>
            <a:r>
              <a:rPr sz="1350" b="1" dirty="0">
                <a:solidFill>
                  <a:srgbClr val="0000FF"/>
                </a:solidFill>
                <a:latin typeface="Microsoft YaHei UI"/>
                <a:cs typeface="Microsoft YaHei UI"/>
              </a:rPr>
              <a:t>轴组同步运动</a:t>
            </a:r>
            <a:endParaRPr sz="1350">
              <a:latin typeface="Microsoft YaHei UI"/>
              <a:cs typeface="Microsoft YaHei UI"/>
            </a:endParaRPr>
          </a:p>
        </p:txBody>
      </p:sp>
      <p:cxnSp>
        <p:nvCxnSpPr>
          <p:cNvPr id="16" name="直接箭头连接符 15"/>
          <p:cNvCxnSpPr/>
          <p:nvPr/>
        </p:nvCxnSpPr>
        <p:spPr>
          <a:xfrm flipV="1">
            <a:off x="3771900" y="1910954"/>
            <a:ext cx="0" cy="169068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 name="object 37"/>
          <p:cNvSpPr txBox="1"/>
          <p:nvPr/>
        </p:nvSpPr>
        <p:spPr>
          <a:xfrm>
            <a:off x="3183731" y="2385774"/>
            <a:ext cx="1219200" cy="215265"/>
          </a:xfrm>
          <a:prstGeom prst="rect">
            <a:avLst/>
          </a:prstGeom>
        </p:spPr>
        <p:style>
          <a:lnRef idx="2">
            <a:schemeClr val="accent6"/>
          </a:lnRef>
          <a:fillRef idx="1">
            <a:schemeClr val="lt1"/>
          </a:fillRef>
          <a:effectRef idx="0">
            <a:schemeClr val="accent6"/>
          </a:effectRef>
          <a:fontRef idx="minor">
            <a:schemeClr val="dk1"/>
          </a:fontRef>
        </p:style>
        <p:txBody>
          <a:bodyPr vert="horz" wrap="square" lIns="0" tIns="0" rIns="0" bIns="0" rtlCol="0">
            <a:noAutofit/>
          </a:bodyPr>
          <a:lstStyle/>
          <a:p>
            <a:pPr marL="9525"/>
            <a:r>
              <a:rPr sz="1350" b="1" dirty="0">
                <a:solidFill>
                  <a:srgbClr val="0000FF"/>
                </a:solidFill>
                <a:latin typeface="Microsoft YaHei UI"/>
                <a:cs typeface="Microsoft YaHei UI"/>
              </a:rPr>
              <a:t>单轴对轴组同步</a:t>
            </a:r>
            <a:endParaRPr sz="1350" dirty="0">
              <a:latin typeface="Microsoft YaHei UI"/>
              <a:cs typeface="Microsoft YaHei UI"/>
            </a:endParaRPr>
          </a:p>
        </p:txBody>
      </p:sp>
      <p:cxnSp>
        <p:nvCxnSpPr>
          <p:cNvPr id="18" name="直接箭头连接符 17"/>
          <p:cNvCxnSpPr/>
          <p:nvPr/>
        </p:nvCxnSpPr>
        <p:spPr>
          <a:xfrm>
            <a:off x="6515100" y="1910954"/>
            <a:ext cx="0" cy="169068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object 40"/>
          <p:cNvSpPr txBox="1"/>
          <p:nvPr/>
        </p:nvSpPr>
        <p:spPr>
          <a:xfrm>
            <a:off x="5885378" y="2385774"/>
            <a:ext cx="1219200" cy="215265"/>
          </a:xfrm>
          <a:prstGeom prst="rect">
            <a:avLst/>
          </a:prstGeom>
        </p:spPr>
        <p:style>
          <a:lnRef idx="2">
            <a:schemeClr val="accent6"/>
          </a:lnRef>
          <a:fillRef idx="1">
            <a:schemeClr val="lt1"/>
          </a:fillRef>
          <a:effectRef idx="0">
            <a:schemeClr val="accent6"/>
          </a:effectRef>
          <a:fontRef idx="minor">
            <a:schemeClr val="dk1"/>
          </a:fontRef>
        </p:style>
        <p:txBody>
          <a:bodyPr vert="horz" wrap="square" lIns="0" tIns="0" rIns="0" bIns="0" rtlCol="0">
            <a:noAutofit/>
          </a:bodyPr>
          <a:lstStyle/>
          <a:p>
            <a:pPr marL="9525"/>
            <a:r>
              <a:rPr sz="1350" b="1" dirty="0">
                <a:solidFill>
                  <a:srgbClr val="0000FF"/>
                </a:solidFill>
                <a:latin typeface="Microsoft YaHei UI"/>
                <a:cs typeface="Microsoft YaHei UI"/>
              </a:rPr>
              <a:t>轴组对单轴同步</a:t>
            </a:r>
            <a:endParaRPr sz="1350" dirty="0">
              <a:latin typeface="Microsoft YaHei UI"/>
              <a:cs typeface="Microsoft YaHei UI"/>
            </a:endParaRPr>
          </a:p>
        </p:txBody>
      </p:sp>
      <p:cxnSp>
        <p:nvCxnSpPr>
          <p:cNvPr id="20" name="直接箭头连接符 19"/>
          <p:cNvCxnSpPr/>
          <p:nvPr/>
        </p:nvCxnSpPr>
        <p:spPr>
          <a:xfrm flipH="1">
            <a:off x="4136231" y="3950612"/>
            <a:ext cx="2015848"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1" name="object 43"/>
          <p:cNvSpPr txBox="1"/>
          <p:nvPr/>
        </p:nvSpPr>
        <p:spPr>
          <a:xfrm>
            <a:off x="5044559" y="3735347"/>
            <a:ext cx="361950" cy="215265"/>
          </a:xfrm>
          <a:prstGeom prst="rect">
            <a:avLst/>
          </a:prstGeom>
        </p:spPr>
        <p:style>
          <a:lnRef idx="2">
            <a:schemeClr val="accent5"/>
          </a:lnRef>
          <a:fillRef idx="1">
            <a:schemeClr val="lt1"/>
          </a:fillRef>
          <a:effectRef idx="0">
            <a:schemeClr val="accent5"/>
          </a:effectRef>
          <a:fontRef idx="minor">
            <a:schemeClr val="dk1"/>
          </a:fontRef>
        </p:style>
        <p:txBody>
          <a:bodyPr vert="horz" wrap="square" lIns="0" tIns="0" rIns="0" bIns="0" rtlCol="0">
            <a:noAutofit/>
          </a:bodyPr>
          <a:lstStyle/>
          <a:p>
            <a:pPr marL="9525"/>
            <a:r>
              <a:rPr sz="1350" b="1" dirty="0">
                <a:solidFill>
                  <a:srgbClr val="0000FF"/>
                </a:solidFill>
                <a:latin typeface="Microsoft YaHei UI"/>
                <a:cs typeface="Microsoft YaHei UI"/>
              </a:rPr>
              <a:t>跟踪</a:t>
            </a:r>
            <a:endParaRPr sz="1350" dirty="0">
              <a:latin typeface="Microsoft YaHei UI"/>
              <a:cs typeface="Microsoft YaHei UI"/>
            </a:endParaRPr>
          </a:p>
        </p:txBody>
      </p:sp>
      <p:sp>
        <p:nvSpPr>
          <p:cNvPr id="22" name="object 46"/>
          <p:cNvSpPr txBox="1"/>
          <p:nvPr/>
        </p:nvSpPr>
        <p:spPr>
          <a:xfrm>
            <a:off x="4494371" y="1244441"/>
            <a:ext cx="1219200" cy="215265"/>
          </a:xfrm>
          <a:prstGeom prst="rect">
            <a:avLst/>
          </a:prstGeom>
        </p:spPr>
        <p:style>
          <a:lnRef idx="2">
            <a:schemeClr val="accent3"/>
          </a:lnRef>
          <a:fillRef idx="1">
            <a:schemeClr val="lt1"/>
          </a:fillRef>
          <a:effectRef idx="0">
            <a:schemeClr val="accent3"/>
          </a:effectRef>
          <a:fontRef idx="minor">
            <a:schemeClr val="dk1"/>
          </a:fontRef>
        </p:style>
        <p:txBody>
          <a:bodyPr vert="horz" wrap="square" lIns="0" tIns="0" rIns="0" bIns="0" rtlCol="0">
            <a:noAutofit/>
          </a:bodyPr>
          <a:lstStyle/>
          <a:p>
            <a:pPr marL="9525"/>
            <a:r>
              <a:rPr sz="1350" b="1" dirty="0">
                <a:solidFill>
                  <a:srgbClr val="0000FF"/>
                </a:solidFill>
                <a:latin typeface="Microsoft YaHei UI"/>
                <a:cs typeface="Microsoft YaHei UI"/>
              </a:rPr>
              <a:t>单轴对单轴同步</a:t>
            </a:r>
            <a:endParaRPr sz="1350" dirty="0">
              <a:latin typeface="Microsoft YaHei UI"/>
              <a:cs typeface="Microsoft YaHei UI"/>
            </a:endParaRPr>
          </a:p>
        </p:txBody>
      </p:sp>
      <p:sp>
        <p:nvSpPr>
          <p:cNvPr id="23" name="object 49"/>
          <p:cNvSpPr txBox="1"/>
          <p:nvPr/>
        </p:nvSpPr>
        <p:spPr>
          <a:xfrm>
            <a:off x="2920127" y="3124677"/>
            <a:ext cx="1746409" cy="247650"/>
          </a:xfrm>
          <a:prstGeom prst="rect">
            <a:avLst/>
          </a:prstGeom>
        </p:spPr>
        <p:style>
          <a:lnRef idx="2">
            <a:schemeClr val="accent6"/>
          </a:lnRef>
          <a:fillRef idx="1">
            <a:schemeClr val="lt1"/>
          </a:fillRef>
          <a:effectRef idx="0">
            <a:schemeClr val="accent6"/>
          </a:effectRef>
          <a:fontRef idx="minor">
            <a:schemeClr val="dk1"/>
          </a:fontRef>
        </p:style>
        <p:txBody>
          <a:bodyPr vert="horz" wrap="square" lIns="0" tIns="0" rIns="0" bIns="0" rtlCol="0">
            <a:noAutofit/>
          </a:bodyPr>
          <a:lstStyle/>
          <a:p>
            <a:pPr marL="9525"/>
            <a:r>
              <a:rPr sz="1500" b="1" spc="-8" dirty="0">
                <a:solidFill>
                  <a:srgbClr val="0000FF"/>
                </a:solidFill>
                <a:latin typeface="Calibri"/>
                <a:cs typeface="Calibri"/>
              </a:rPr>
              <a:t>M</a:t>
            </a:r>
            <a:r>
              <a:rPr sz="1500" b="1" dirty="0">
                <a:solidFill>
                  <a:srgbClr val="0000FF"/>
                </a:solidFill>
                <a:latin typeface="Calibri"/>
                <a:cs typeface="Calibri"/>
              </a:rPr>
              <a:t>C</a:t>
            </a:r>
            <a:r>
              <a:rPr sz="1500" b="1" spc="-8" dirty="0">
                <a:solidFill>
                  <a:srgbClr val="0000FF"/>
                </a:solidFill>
                <a:latin typeface="Calibri"/>
                <a:cs typeface="Calibri"/>
              </a:rPr>
              <a:t>_</a:t>
            </a:r>
            <a:r>
              <a:rPr sz="1500" b="1" spc="-30" dirty="0">
                <a:solidFill>
                  <a:srgbClr val="0000FF"/>
                </a:solidFill>
                <a:latin typeface="Calibri"/>
                <a:cs typeface="Calibri"/>
              </a:rPr>
              <a:t>S</a:t>
            </a:r>
            <a:r>
              <a:rPr sz="1500" b="1" spc="-15" dirty="0">
                <a:solidFill>
                  <a:srgbClr val="0000FF"/>
                </a:solidFill>
                <a:latin typeface="Calibri"/>
                <a:cs typeface="Calibri"/>
              </a:rPr>
              <a:t>y</a:t>
            </a:r>
            <a:r>
              <a:rPr sz="1500" b="1" spc="-8" dirty="0">
                <a:solidFill>
                  <a:srgbClr val="0000FF"/>
                </a:solidFill>
                <a:latin typeface="Calibri"/>
                <a:cs typeface="Calibri"/>
              </a:rPr>
              <a:t>n</a:t>
            </a:r>
            <a:r>
              <a:rPr sz="1500" b="1" dirty="0">
                <a:solidFill>
                  <a:srgbClr val="0000FF"/>
                </a:solidFill>
                <a:latin typeface="Calibri"/>
                <a:cs typeface="Calibri"/>
              </a:rPr>
              <a:t>c</a:t>
            </a:r>
            <a:r>
              <a:rPr sz="1500" b="1" spc="4" dirty="0">
                <a:solidFill>
                  <a:srgbClr val="0000FF"/>
                </a:solidFill>
                <a:latin typeface="Calibri"/>
                <a:cs typeface="Calibri"/>
              </a:rPr>
              <a:t>A</a:t>
            </a:r>
            <a:r>
              <a:rPr sz="1500" b="1" dirty="0">
                <a:solidFill>
                  <a:srgbClr val="0000FF"/>
                </a:solidFill>
                <a:latin typeface="Calibri"/>
                <a:cs typeface="Calibri"/>
              </a:rPr>
              <a:t>xi</a:t>
            </a:r>
            <a:r>
              <a:rPr sz="1500" b="1" spc="-8" dirty="0">
                <a:solidFill>
                  <a:srgbClr val="0000FF"/>
                </a:solidFill>
                <a:latin typeface="Calibri"/>
                <a:cs typeface="Calibri"/>
              </a:rPr>
              <a:t>s</a:t>
            </a:r>
            <a:r>
              <a:rPr sz="1500" b="1" spc="-131" dirty="0">
                <a:solidFill>
                  <a:srgbClr val="0000FF"/>
                </a:solidFill>
                <a:latin typeface="Calibri"/>
                <a:cs typeface="Calibri"/>
              </a:rPr>
              <a:t>T</a:t>
            </a:r>
            <a:r>
              <a:rPr sz="1500" b="1" spc="-11" dirty="0">
                <a:solidFill>
                  <a:srgbClr val="0000FF"/>
                </a:solidFill>
                <a:latin typeface="Calibri"/>
                <a:cs typeface="Calibri"/>
              </a:rPr>
              <a:t>o</a:t>
            </a:r>
            <a:r>
              <a:rPr sz="1500" b="1" spc="-8" dirty="0">
                <a:solidFill>
                  <a:srgbClr val="0000FF"/>
                </a:solidFill>
                <a:latin typeface="Calibri"/>
                <a:cs typeface="Calibri"/>
              </a:rPr>
              <a:t>G</a:t>
            </a:r>
            <a:r>
              <a:rPr sz="1500" b="1" spc="-11" dirty="0">
                <a:solidFill>
                  <a:srgbClr val="0000FF"/>
                </a:solidFill>
                <a:latin typeface="Calibri"/>
                <a:cs typeface="Calibri"/>
              </a:rPr>
              <a:t>ro</a:t>
            </a:r>
            <a:r>
              <a:rPr sz="1500" b="1" spc="-8" dirty="0">
                <a:solidFill>
                  <a:srgbClr val="0000FF"/>
                </a:solidFill>
                <a:latin typeface="Calibri"/>
                <a:cs typeface="Calibri"/>
              </a:rPr>
              <a:t>u</a:t>
            </a:r>
            <a:r>
              <a:rPr sz="1500" b="1" spc="-11" dirty="0">
                <a:solidFill>
                  <a:srgbClr val="0000FF"/>
                </a:solidFill>
                <a:latin typeface="Calibri"/>
                <a:cs typeface="Calibri"/>
              </a:rPr>
              <a:t>p</a:t>
            </a:r>
            <a:endParaRPr sz="1500" dirty="0">
              <a:latin typeface="Calibri"/>
              <a:cs typeface="Calibri"/>
            </a:endParaRPr>
          </a:p>
        </p:txBody>
      </p:sp>
      <p:sp>
        <p:nvSpPr>
          <p:cNvPr id="24" name="object 52"/>
          <p:cNvSpPr txBox="1"/>
          <p:nvPr/>
        </p:nvSpPr>
        <p:spPr>
          <a:xfrm>
            <a:off x="5621536" y="3124677"/>
            <a:ext cx="1746885" cy="247650"/>
          </a:xfrm>
          <a:prstGeom prst="rect">
            <a:avLst/>
          </a:prstGeom>
        </p:spPr>
        <p:style>
          <a:lnRef idx="2">
            <a:schemeClr val="accent6"/>
          </a:lnRef>
          <a:fillRef idx="1">
            <a:schemeClr val="lt1"/>
          </a:fillRef>
          <a:effectRef idx="0">
            <a:schemeClr val="accent6"/>
          </a:effectRef>
          <a:fontRef idx="minor">
            <a:schemeClr val="dk1"/>
          </a:fontRef>
        </p:style>
        <p:txBody>
          <a:bodyPr vert="horz" wrap="square" lIns="0" tIns="0" rIns="0" bIns="0" rtlCol="0">
            <a:noAutofit/>
          </a:bodyPr>
          <a:lstStyle/>
          <a:p>
            <a:pPr marL="9525"/>
            <a:r>
              <a:rPr sz="1500" b="1" spc="-8" dirty="0">
                <a:solidFill>
                  <a:srgbClr val="0000FF"/>
                </a:solidFill>
                <a:latin typeface="Calibri"/>
                <a:cs typeface="Calibri"/>
              </a:rPr>
              <a:t>M</a:t>
            </a:r>
            <a:r>
              <a:rPr sz="1500" b="1" dirty="0">
                <a:solidFill>
                  <a:srgbClr val="0000FF"/>
                </a:solidFill>
                <a:latin typeface="Calibri"/>
                <a:cs typeface="Calibri"/>
              </a:rPr>
              <a:t>C</a:t>
            </a:r>
            <a:r>
              <a:rPr sz="1500" b="1" spc="-8" dirty="0">
                <a:solidFill>
                  <a:srgbClr val="0000FF"/>
                </a:solidFill>
                <a:latin typeface="Calibri"/>
                <a:cs typeface="Calibri"/>
              </a:rPr>
              <a:t>_</a:t>
            </a:r>
            <a:r>
              <a:rPr sz="1500" b="1" spc="-30" dirty="0">
                <a:solidFill>
                  <a:srgbClr val="0000FF"/>
                </a:solidFill>
                <a:latin typeface="Calibri"/>
                <a:cs typeface="Calibri"/>
              </a:rPr>
              <a:t>S</a:t>
            </a:r>
            <a:r>
              <a:rPr sz="1500" b="1" spc="-15" dirty="0">
                <a:solidFill>
                  <a:srgbClr val="0000FF"/>
                </a:solidFill>
                <a:latin typeface="Calibri"/>
                <a:cs typeface="Calibri"/>
              </a:rPr>
              <a:t>y</a:t>
            </a:r>
            <a:r>
              <a:rPr sz="1500" b="1" spc="-8" dirty="0">
                <a:solidFill>
                  <a:srgbClr val="0000FF"/>
                </a:solidFill>
                <a:latin typeface="Calibri"/>
                <a:cs typeface="Calibri"/>
              </a:rPr>
              <a:t>n</a:t>
            </a:r>
            <a:r>
              <a:rPr sz="1500" b="1" dirty="0">
                <a:solidFill>
                  <a:srgbClr val="0000FF"/>
                </a:solidFill>
                <a:latin typeface="Calibri"/>
                <a:cs typeface="Calibri"/>
              </a:rPr>
              <a:t>cG</a:t>
            </a:r>
            <a:r>
              <a:rPr sz="1500" b="1" spc="-11" dirty="0">
                <a:solidFill>
                  <a:srgbClr val="0000FF"/>
                </a:solidFill>
                <a:latin typeface="Calibri"/>
                <a:cs typeface="Calibri"/>
              </a:rPr>
              <a:t>ro</a:t>
            </a:r>
            <a:r>
              <a:rPr sz="1500" b="1" spc="-8" dirty="0">
                <a:solidFill>
                  <a:srgbClr val="0000FF"/>
                </a:solidFill>
                <a:latin typeface="Calibri"/>
                <a:cs typeface="Calibri"/>
              </a:rPr>
              <a:t>up</a:t>
            </a:r>
            <a:r>
              <a:rPr sz="1500" b="1" spc="-131" dirty="0">
                <a:solidFill>
                  <a:srgbClr val="0000FF"/>
                </a:solidFill>
                <a:latin typeface="Calibri"/>
                <a:cs typeface="Calibri"/>
              </a:rPr>
              <a:t>T</a:t>
            </a:r>
            <a:r>
              <a:rPr sz="1500" b="1" spc="-11" dirty="0">
                <a:solidFill>
                  <a:srgbClr val="0000FF"/>
                </a:solidFill>
                <a:latin typeface="Calibri"/>
                <a:cs typeface="Calibri"/>
              </a:rPr>
              <a:t>o</a:t>
            </a:r>
            <a:r>
              <a:rPr sz="1500" b="1" spc="-8" dirty="0">
                <a:solidFill>
                  <a:srgbClr val="0000FF"/>
                </a:solidFill>
                <a:latin typeface="Calibri"/>
                <a:cs typeface="Calibri"/>
              </a:rPr>
              <a:t>A</a:t>
            </a:r>
            <a:r>
              <a:rPr sz="1500" b="1" dirty="0">
                <a:solidFill>
                  <a:srgbClr val="0000FF"/>
                </a:solidFill>
                <a:latin typeface="Calibri"/>
                <a:cs typeface="Calibri"/>
              </a:rPr>
              <a:t>xi</a:t>
            </a:r>
            <a:r>
              <a:rPr sz="1500" b="1" spc="-8" dirty="0">
                <a:solidFill>
                  <a:srgbClr val="0000FF"/>
                </a:solidFill>
                <a:latin typeface="Calibri"/>
                <a:cs typeface="Calibri"/>
              </a:rPr>
              <a:t>s</a:t>
            </a:r>
            <a:endParaRPr sz="1500" dirty="0">
              <a:latin typeface="Calibri"/>
              <a:cs typeface="Calibri"/>
            </a:endParaRPr>
          </a:p>
        </p:txBody>
      </p:sp>
      <p:cxnSp>
        <p:nvCxnSpPr>
          <p:cNvPr id="25" name="直接箭头连接符 24"/>
          <p:cNvCxnSpPr/>
          <p:nvPr/>
        </p:nvCxnSpPr>
        <p:spPr>
          <a:xfrm>
            <a:off x="4136231" y="1568054"/>
            <a:ext cx="2015848"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6" name="object 55"/>
          <p:cNvSpPr txBox="1"/>
          <p:nvPr/>
        </p:nvSpPr>
        <p:spPr>
          <a:xfrm>
            <a:off x="4508658" y="1568054"/>
            <a:ext cx="1190625" cy="476250"/>
          </a:xfrm>
          <a:prstGeom prst="rect">
            <a:avLst/>
          </a:prstGeom>
        </p:spPr>
        <p:style>
          <a:lnRef idx="2">
            <a:schemeClr val="accent3"/>
          </a:lnRef>
          <a:fillRef idx="1">
            <a:schemeClr val="lt1"/>
          </a:fillRef>
          <a:effectRef idx="0">
            <a:schemeClr val="accent3"/>
          </a:effectRef>
          <a:fontRef idx="minor">
            <a:schemeClr val="dk1"/>
          </a:fontRef>
        </p:style>
        <p:txBody>
          <a:bodyPr vert="horz" wrap="square" lIns="0" tIns="0" rIns="0" bIns="0" rtlCol="0">
            <a:noAutofit/>
          </a:bodyPr>
          <a:lstStyle/>
          <a:p>
            <a:pPr marL="188595" marR="9525" indent="-179070"/>
            <a:r>
              <a:rPr sz="1500" b="1" spc="-8" dirty="0">
                <a:solidFill>
                  <a:srgbClr val="0000FF"/>
                </a:solidFill>
                <a:latin typeface="Calibri"/>
                <a:cs typeface="Calibri"/>
              </a:rPr>
              <a:t>M</a:t>
            </a:r>
            <a:r>
              <a:rPr sz="1500" b="1" dirty="0">
                <a:solidFill>
                  <a:srgbClr val="0000FF"/>
                </a:solidFill>
                <a:latin typeface="Calibri"/>
                <a:cs typeface="Calibri"/>
              </a:rPr>
              <a:t>C_</a:t>
            </a:r>
            <a:r>
              <a:rPr sz="1500" b="1" spc="4" dirty="0">
                <a:solidFill>
                  <a:srgbClr val="0000FF"/>
                </a:solidFill>
                <a:latin typeface="Calibri"/>
                <a:cs typeface="Calibri"/>
              </a:rPr>
              <a:t>G</a:t>
            </a:r>
            <a:r>
              <a:rPr sz="1500" b="1" spc="-8" dirty="0">
                <a:solidFill>
                  <a:srgbClr val="0000FF"/>
                </a:solidFill>
                <a:latin typeface="Calibri"/>
                <a:cs typeface="Calibri"/>
              </a:rPr>
              <a:t>e</a:t>
            </a:r>
            <a:r>
              <a:rPr sz="1500" b="1" spc="-15" dirty="0">
                <a:solidFill>
                  <a:srgbClr val="0000FF"/>
                </a:solidFill>
                <a:latin typeface="Calibri"/>
                <a:cs typeface="Calibri"/>
              </a:rPr>
              <a:t>a</a:t>
            </a:r>
            <a:r>
              <a:rPr sz="1500" b="1" spc="4" dirty="0">
                <a:solidFill>
                  <a:srgbClr val="0000FF"/>
                </a:solidFill>
                <a:latin typeface="Calibri"/>
                <a:cs typeface="Calibri"/>
              </a:rPr>
              <a:t>r</a:t>
            </a:r>
            <a:r>
              <a:rPr sz="1500" b="1" spc="-4" dirty="0">
                <a:solidFill>
                  <a:srgbClr val="0000FF"/>
                </a:solidFill>
                <a:latin typeface="Calibri"/>
                <a:cs typeface="Calibri"/>
              </a:rPr>
              <a:t>In</a:t>
            </a:r>
            <a:r>
              <a:rPr sz="1500" b="1" spc="-45" dirty="0">
                <a:solidFill>
                  <a:srgbClr val="0000FF"/>
                </a:solidFill>
                <a:latin typeface="Calibri"/>
                <a:cs typeface="Calibri"/>
              </a:rPr>
              <a:t>P</a:t>
            </a:r>
            <a:r>
              <a:rPr sz="1500" b="1" spc="-8" dirty="0">
                <a:solidFill>
                  <a:srgbClr val="0000FF"/>
                </a:solidFill>
                <a:latin typeface="Calibri"/>
                <a:cs typeface="Calibri"/>
              </a:rPr>
              <a:t>os</a:t>
            </a:r>
            <a:r>
              <a:rPr sz="1500" b="1" spc="-4" dirty="0">
                <a:solidFill>
                  <a:srgbClr val="0000FF"/>
                </a:solidFill>
                <a:latin typeface="Calibri"/>
                <a:cs typeface="Calibri"/>
              </a:rPr>
              <a:t> </a:t>
            </a:r>
            <a:r>
              <a:rPr sz="1500" b="1" spc="-8" dirty="0">
                <a:solidFill>
                  <a:srgbClr val="0000FF"/>
                </a:solidFill>
                <a:latin typeface="Calibri"/>
                <a:cs typeface="Calibri"/>
              </a:rPr>
              <a:t>M</a:t>
            </a:r>
            <a:r>
              <a:rPr sz="1500" b="1" dirty="0">
                <a:solidFill>
                  <a:srgbClr val="0000FF"/>
                </a:solidFill>
                <a:latin typeface="Calibri"/>
                <a:cs typeface="Calibri"/>
              </a:rPr>
              <a:t>C_C</a:t>
            </a:r>
            <a:r>
              <a:rPr sz="1500" b="1" spc="-15" dirty="0">
                <a:solidFill>
                  <a:srgbClr val="0000FF"/>
                </a:solidFill>
                <a:latin typeface="Calibri"/>
                <a:cs typeface="Calibri"/>
              </a:rPr>
              <a:t>a</a:t>
            </a:r>
            <a:r>
              <a:rPr sz="1500" b="1" spc="-8" dirty="0">
                <a:solidFill>
                  <a:srgbClr val="0000FF"/>
                </a:solidFill>
                <a:latin typeface="Calibri"/>
                <a:cs typeface="Calibri"/>
              </a:rPr>
              <a:t>n</a:t>
            </a:r>
            <a:r>
              <a:rPr sz="1500" b="1" spc="-4" dirty="0">
                <a:solidFill>
                  <a:srgbClr val="0000FF"/>
                </a:solidFill>
                <a:latin typeface="Calibri"/>
                <a:cs typeface="Calibri"/>
              </a:rPr>
              <a:t>I</a:t>
            </a:r>
            <a:r>
              <a:rPr sz="1500" b="1" spc="-11" dirty="0">
                <a:solidFill>
                  <a:srgbClr val="0000FF"/>
                </a:solidFill>
                <a:latin typeface="Calibri"/>
                <a:cs typeface="Calibri"/>
              </a:rPr>
              <a:t>n</a:t>
            </a:r>
            <a:endParaRPr sz="1500" dirty="0">
              <a:latin typeface="Calibri"/>
              <a:cs typeface="Calibri"/>
            </a:endParaRPr>
          </a:p>
        </p:txBody>
      </p:sp>
      <p:sp>
        <p:nvSpPr>
          <p:cNvPr id="27" name="object 58"/>
          <p:cNvSpPr txBox="1"/>
          <p:nvPr/>
        </p:nvSpPr>
        <p:spPr>
          <a:xfrm>
            <a:off x="3970972" y="4268390"/>
            <a:ext cx="2455545" cy="682110"/>
          </a:xfrm>
          <a:prstGeom prst="rect">
            <a:avLst/>
          </a:prstGeom>
        </p:spPr>
        <p:style>
          <a:lnRef idx="2">
            <a:schemeClr val="accent5"/>
          </a:lnRef>
          <a:fillRef idx="1">
            <a:schemeClr val="lt1"/>
          </a:fillRef>
          <a:effectRef idx="0">
            <a:schemeClr val="accent5"/>
          </a:effectRef>
          <a:fontRef idx="minor">
            <a:schemeClr val="dk1"/>
          </a:fontRef>
        </p:style>
        <p:txBody>
          <a:bodyPr vert="horz" wrap="square" lIns="0" tIns="0" rIns="0" bIns="0" rtlCol="0">
            <a:noAutofit/>
          </a:bodyPr>
          <a:lstStyle/>
          <a:p>
            <a:pPr marL="9525" marR="9525" algn="ctr"/>
            <a:r>
              <a:rPr sz="1500" b="1" spc="-8" dirty="0">
                <a:solidFill>
                  <a:srgbClr val="0000FF"/>
                </a:solidFill>
                <a:latin typeface="Calibri"/>
                <a:cs typeface="Calibri"/>
              </a:rPr>
              <a:t>M</a:t>
            </a:r>
            <a:r>
              <a:rPr sz="1500" b="1" dirty="0">
                <a:solidFill>
                  <a:srgbClr val="0000FF"/>
                </a:solidFill>
                <a:latin typeface="Calibri"/>
                <a:cs typeface="Calibri"/>
              </a:rPr>
              <a:t>C</a:t>
            </a:r>
            <a:r>
              <a:rPr sz="1500" b="1" spc="-8" dirty="0">
                <a:solidFill>
                  <a:srgbClr val="0000FF"/>
                </a:solidFill>
                <a:latin typeface="Calibri"/>
                <a:cs typeface="Calibri"/>
              </a:rPr>
              <a:t>_</a:t>
            </a:r>
            <a:r>
              <a:rPr sz="1500" b="1" spc="-15" dirty="0">
                <a:solidFill>
                  <a:srgbClr val="0000FF"/>
                </a:solidFill>
                <a:latin typeface="Calibri"/>
                <a:cs typeface="Calibri"/>
              </a:rPr>
              <a:t>S</a:t>
            </a:r>
            <a:r>
              <a:rPr sz="1500" b="1" spc="-23" dirty="0">
                <a:solidFill>
                  <a:srgbClr val="0000FF"/>
                </a:solidFill>
                <a:latin typeface="Calibri"/>
                <a:cs typeface="Calibri"/>
              </a:rPr>
              <a:t>e</a:t>
            </a:r>
            <a:r>
              <a:rPr sz="1500" b="1" spc="-4" dirty="0">
                <a:solidFill>
                  <a:srgbClr val="0000FF"/>
                </a:solidFill>
                <a:latin typeface="Calibri"/>
                <a:cs typeface="Calibri"/>
              </a:rPr>
              <a:t>tD</a:t>
            </a:r>
            <a:r>
              <a:rPr sz="1500" b="1" spc="-15" dirty="0">
                <a:solidFill>
                  <a:srgbClr val="0000FF"/>
                </a:solidFill>
                <a:latin typeface="Calibri"/>
                <a:cs typeface="Calibri"/>
              </a:rPr>
              <a:t>y</a:t>
            </a:r>
            <a:r>
              <a:rPr sz="1500" b="1" spc="-8" dirty="0">
                <a:solidFill>
                  <a:srgbClr val="0000FF"/>
                </a:solidFill>
                <a:latin typeface="Calibri"/>
                <a:cs typeface="Calibri"/>
              </a:rPr>
              <a:t>n</a:t>
            </a:r>
            <a:r>
              <a:rPr sz="1500" b="1" dirty="0">
                <a:solidFill>
                  <a:srgbClr val="0000FF"/>
                </a:solidFill>
                <a:latin typeface="Calibri"/>
                <a:cs typeface="Calibri"/>
              </a:rPr>
              <a:t>C</a:t>
            </a:r>
            <a:r>
              <a:rPr sz="1500" b="1" spc="-11" dirty="0">
                <a:solidFill>
                  <a:srgbClr val="0000FF"/>
                </a:solidFill>
                <a:latin typeface="Calibri"/>
                <a:cs typeface="Calibri"/>
              </a:rPr>
              <a:t>oo</a:t>
            </a:r>
            <a:r>
              <a:rPr sz="1500" b="1" spc="-15" dirty="0">
                <a:solidFill>
                  <a:srgbClr val="0000FF"/>
                </a:solidFill>
                <a:latin typeface="Calibri"/>
                <a:cs typeface="Calibri"/>
              </a:rPr>
              <a:t>r</a:t>
            </a:r>
            <a:r>
              <a:rPr sz="1500" b="1" spc="-8" dirty="0">
                <a:solidFill>
                  <a:srgbClr val="0000FF"/>
                </a:solidFill>
                <a:latin typeface="Calibri"/>
                <a:cs typeface="Calibri"/>
              </a:rPr>
              <a:t>d</a:t>
            </a:r>
            <a:r>
              <a:rPr sz="1500" b="1" spc="-71" dirty="0">
                <a:solidFill>
                  <a:srgbClr val="0000FF"/>
                </a:solidFill>
                <a:latin typeface="Calibri"/>
                <a:cs typeface="Calibri"/>
              </a:rPr>
              <a:t>T</a:t>
            </a:r>
            <a:r>
              <a:rPr sz="1500" b="1" spc="-26" dirty="0">
                <a:solidFill>
                  <a:srgbClr val="0000FF"/>
                </a:solidFill>
                <a:latin typeface="Calibri"/>
                <a:cs typeface="Calibri"/>
              </a:rPr>
              <a:t>r</a:t>
            </a:r>
            <a:r>
              <a:rPr sz="1500" b="1" spc="-30" dirty="0">
                <a:solidFill>
                  <a:srgbClr val="0000FF"/>
                </a:solidFill>
                <a:latin typeface="Calibri"/>
                <a:cs typeface="Calibri"/>
              </a:rPr>
              <a:t>a</a:t>
            </a:r>
            <a:r>
              <a:rPr sz="1500" b="1" spc="-26" dirty="0">
                <a:solidFill>
                  <a:srgbClr val="0000FF"/>
                </a:solidFill>
                <a:latin typeface="Calibri"/>
                <a:cs typeface="Calibri"/>
              </a:rPr>
              <a:t>f</a:t>
            </a:r>
            <a:r>
              <a:rPr sz="1500" b="1" dirty="0">
                <a:solidFill>
                  <a:srgbClr val="0000FF"/>
                </a:solidFill>
                <a:latin typeface="Calibri"/>
                <a:cs typeface="Calibri"/>
              </a:rPr>
              <a:t>o</a:t>
            </a:r>
            <a:r>
              <a:rPr sz="1500" b="1" spc="4" dirty="0">
                <a:solidFill>
                  <a:srgbClr val="0000FF"/>
                </a:solidFill>
                <a:latin typeface="Calibri"/>
                <a:cs typeface="Calibri"/>
              </a:rPr>
              <a:t>r</a:t>
            </a:r>
            <a:r>
              <a:rPr sz="1500" b="1" spc="-8" dirty="0">
                <a:solidFill>
                  <a:srgbClr val="0000FF"/>
                </a:solidFill>
                <a:latin typeface="Calibri"/>
                <a:cs typeface="Calibri"/>
              </a:rPr>
              <a:t>m</a:t>
            </a:r>
            <a:r>
              <a:rPr sz="1500" b="1" spc="-30" dirty="0">
                <a:solidFill>
                  <a:srgbClr val="0000FF"/>
                </a:solidFill>
                <a:latin typeface="Calibri"/>
                <a:cs typeface="Calibri"/>
              </a:rPr>
              <a:t>a</a:t>
            </a:r>
            <a:r>
              <a:rPr sz="1500" b="1" spc="-4" dirty="0">
                <a:solidFill>
                  <a:srgbClr val="0000FF"/>
                </a:solidFill>
                <a:latin typeface="Calibri"/>
                <a:cs typeface="Calibri"/>
              </a:rPr>
              <a:t>t</a:t>
            </a:r>
            <a:r>
              <a:rPr sz="1500" b="1" dirty="0">
                <a:solidFill>
                  <a:srgbClr val="0000FF"/>
                </a:solidFill>
                <a:latin typeface="Calibri"/>
                <a:cs typeface="Calibri"/>
              </a:rPr>
              <a:t>i</a:t>
            </a:r>
            <a:r>
              <a:rPr sz="1500" b="1" spc="-11" dirty="0">
                <a:solidFill>
                  <a:srgbClr val="0000FF"/>
                </a:solidFill>
                <a:latin typeface="Calibri"/>
                <a:cs typeface="Calibri"/>
              </a:rPr>
              <a:t>on</a:t>
            </a:r>
            <a:r>
              <a:rPr sz="1500" b="1" spc="-4" dirty="0">
                <a:solidFill>
                  <a:srgbClr val="0000FF"/>
                </a:solidFill>
                <a:latin typeface="Calibri"/>
                <a:cs typeface="Calibri"/>
              </a:rPr>
              <a:t> </a:t>
            </a:r>
            <a:r>
              <a:rPr sz="1500" b="1" spc="-8" dirty="0">
                <a:solidFill>
                  <a:srgbClr val="0000FF"/>
                </a:solidFill>
                <a:latin typeface="Calibri"/>
                <a:cs typeface="Calibri"/>
              </a:rPr>
              <a:t>M</a:t>
            </a:r>
            <a:r>
              <a:rPr sz="1500" b="1" dirty="0">
                <a:solidFill>
                  <a:srgbClr val="0000FF"/>
                </a:solidFill>
                <a:latin typeface="Calibri"/>
                <a:cs typeface="Calibri"/>
              </a:rPr>
              <a:t>C_</a:t>
            </a:r>
            <a:r>
              <a:rPr sz="1500" b="1" spc="-71" dirty="0">
                <a:solidFill>
                  <a:srgbClr val="0000FF"/>
                </a:solidFill>
                <a:latin typeface="Calibri"/>
                <a:cs typeface="Calibri"/>
              </a:rPr>
              <a:t>T</a:t>
            </a:r>
            <a:r>
              <a:rPr sz="1500" b="1" spc="-26" dirty="0">
                <a:solidFill>
                  <a:srgbClr val="0000FF"/>
                </a:solidFill>
                <a:latin typeface="Calibri"/>
                <a:cs typeface="Calibri"/>
              </a:rPr>
              <a:t>r</a:t>
            </a:r>
            <a:r>
              <a:rPr sz="1500" b="1" spc="-15" dirty="0">
                <a:solidFill>
                  <a:srgbClr val="0000FF"/>
                </a:solidFill>
                <a:latin typeface="Calibri"/>
                <a:cs typeface="Calibri"/>
              </a:rPr>
              <a:t>a</a:t>
            </a:r>
            <a:r>
              <a:rPr sz="1500" b="1" dirty="0">
                <a:solidFill>
                  <a:srgbClr val="0000FF"/>
                </a:solidFill>
                <a:latin typeface="Calibri"/>
                <a:cs typeface="Calibri"/>
              </a:rPr>
              <a:t>c</a:t>
            </a:r>
            <a:r>
              <a:rPr sz="1500" b="1" spc="-4" dirty="0">
                <a:solidFill>
                  <a:srgbClr val="0000FF"/>
                </a:solidFill>
                <a:latin typeface="Calibri"/>
                <a:cs typeface="Calibri"/>
              </a:rPr>
              <a:t>k</a:t>
            </a:r>
            <a:r>
              <a:rPr sz="1500" b="1" dirty="0">
                <a:solidFill>
                  <a:srgbClr val="0000FF"/>
                </a:solidFill>
                <a:latin typeface="Calibri"/>
                <a:cs typeface="Calibri"/>
              </a:rPr>
              <a:t>C</a:t>
            </a:r>
            <a:r>
              <a:rPr sz="1500" b="1" spc="-11" dirty="0">
                <a:solidFill>
                  <a:srgbClr val="0000FF"/>
                </a:solidFill>
                <a:latin typeface="Calibri"/>
                <a:cs typeface="Calibri"/>
              </a:rPr>
              <a:t>o</a:t>
            </a:r>
            <a:r>
              <a:rPr sz="1500" b="1" spc="-23" dirty="0">
                <a:solidFill>
                  <a:srgbClr val="0000FF"/>
                </a:solidFill>
                <a:latin typeface="Calibri"/>
                <a:cs typeface="Calibri"/>
              </a:rPr>
              <a:t>nv</a:t>
            </a:r>
            <a:r>
              <a:rPr sz="1500" b="1" spc="-8" dirty="0">
                <a:solidFill>
                  <a:srgbClr val="0000FF"/>
                </a:solidFill>
                <a:latin typeface="Calibri"/>
                <a:cs typeface="Calibri"/>
              </a:rPr>
              <a:t>e</a:t>
            </a:r>
            <a:r>
              <a:rPr sz="1500" b="1" spc="4" dirty="0">
                <a:solidFill>
                  <a:srgbClr val="0000FF"/>
                </a:solidFill>
                <a:latin typeface="Calibri"/>
                <a:cs typeface="Calibri"/>
              </a:rPr>
              <a:t>r</a:t>
            </a:r>
            <a:r>
              <a:rPr sz="1500" b="1" spc="-30" dirty="0">
                <a:solidFill>
                  <a:srgbClr val="0000FF"/>
                </a:solidFill>
                <a:latin typeface="Calibri"/>
                <a:cs typeface="Calibri"/>
              </a:rPr>
              <a:t>y</a:t>
            </a:r>
            <a:r>
              <a:rPr sz="1500" b="1" dirty="0">
                <a:solidFill>
                  <a:srgbClr val="0000FF"/>
                </a:solidFill>
                <a:latin typeface="Calibri"/>
                <a:cs typeface="Calibri"/>
              </a:rPr>
              <a:t>o</a:t>
            </a:r>
            <a:r>
              <a:rPr sz="1500" b="1" spc="4" dirty="0">
                <a:solidFill>
                  <a:srgbClr val="0000FF"/>
                </a:solidFill>
                <a:latin typeface="Calibri"/>
                <a:cs typeface="Calibri"/>
              </a:rPr>
              <a:t>r</a:t>
            </a:r>
            <a:r>
              <a:rPr sz="1500" b="1" spc="-15" dirty="0">
                <a:solidFill>
                  <a:srgbClr val="0000FF"/>
                </a:solidFill>
                <a:latin typeface="Calibri"/>
                <a:cs typeface="Calibri"/>
              </a:rPr>
              <a:t>B</a:t>
            </a:r>
            <a:r>
              <a:rPr sz="1500" b="1" spc="-8" dirty="0">
                <a:solidFill>
                  <a:srgbClr val="0000FF"/>
                </a:solidFill>
                <a:latin typeface="Calibri"/>
                <a:cs typeface="Calibri"/>
              </a:rPr>
              <a:t>e</a:t>
            </a:r>
            <a:r>
              <a:rPr sz="1500" b="1" dirty="0">
                <a:solidFill>
                  <a:srgbClr val="0000FF"/>
                </a:solidFill>
                <a:latin typeface="Calibri"/>
                <a:cs typeface="Calibri"/>
              </a:rPr>
              <a:t>l</a:t>
            </a:r>
            <a:r>
              <a:rPr sz="1500" b="1" spc="-8" dirty="0">
                <a:solidFill>
                  <a:srgbClr val="0000FF"/>
                </a:solidFill>
                <a:latin typeface="Calibri"/>
                <a:cs typeface="Calibri"/>
              </a:rPr>
              <a:t>t</a:t>
            </a:r>
            <a:r>
              <a:rPr sz="1500" b="1" spc="-4" dirty="0">
                <a:solidFill>
                  <a:srgbClr val="0000FF"/>
                </a:solidFill>
                <a:latin typeface="Calibri"/>
                <a:cs typeface="Calibri"/>
              </a:rPr>
              <a:t> </a:t>
            </a:r>
            <a:r>
              <a:rPr sz="1500" b="1" spc="-8" dirty="0">
                <a:solidFill>
                  <a:srgbClr val="0000FF"/>
                </a:solidFill>
                <a:latin typeface="Calibri"/>
                <a:cs typeface="Calibri"/>
              </a:rPr>
              <a:t>M</a:t>
            </a:r>
            <a:r>
              <a:rPr sz="1500" b="1" dirty="0">
                <a:solidFill>
                  <a:srgbClr val="0000FF"/>
                </a:solidFill>
                <a:latin typeface="Calibri"/>
                <a:cs typeface="Calibri"/>
              </a:rPr>
              <a:t>C_</a:t>
            </a:r>
            <a:r>
              <a:rPr sz="1500" b="1" spc="-71" dirty="0">
                <a:solidFill>
                  <a:srgbClr val="0000FF"/>
                </a:solidFill>
                <a:latin typeface="Calibri"/>
                <a:cs typeface="Calibri"/>
              </a:rPr>
              <a:t>T</a:t>
            </a:r>
            <a:r>
              <a:rPr sz="1500" b="1" spc="-26" dirty="0">
                <a:solidFill>
                  <a:srgbClr val="0000FF"/>
                </a:solidFill>
                <a:latin typeface="Calibri"/>
                <a:cs typeface="Calibri"/>
              </a:rPr>
              <a:t>r</a:t>
            </a:r>
            <a:r>
              <a:rPr sz="1500" b="1" spc="-8" dirty="0">
                <a:solidFill>
                  <a:srgbClr val="0000FF"/>
                </a:solidFill>
                <a:latin typeface="Calibri"/>
                <a:cs typeface="Calibri"/>
              </a:rPr>
              <a:t>a</a:t>
            </a:r>
            <a:r>
              <a:rPr sz="1500" b="1" dirty="0">
                <a:solidFill>
                  <a:srgbClr val="0000FF"/>
                </a:solidFill>
                <a:latin typeface="Calibri"/>
                <a:cs typeface="Calibri"/>
              </a:rPr>
              <a:t>c</a:t>
            </a:r>
            <a:r>
              <a:rPr sz="1500" b="1" spc="-8" dirty="0">
                <a:solidFill>
                  <a:srgbClr val="0000FF"/>
                </a:solidFill>
                <a:latin typeface="Calibri"/>
                <a:cs typeface="Calibri"/>
              </a:rPr>
              <a:t>k</a:t>
            </a:r>
            <a:r>
              <a:rPr sz="1500" b="1" spc="-49" dirty="0">
                <a:solidFill>
                  <a:srgbClr val="0000FF"/>
                </a:solidFill>
                <a:latin typeface="Calibri"/>
                <a:cs typeface="Calibri"/>
              </a:rPr>
              <a:t>R</a:t>
            </a:r>
            <a:r>
              <a:rPr sz="1500" b="1" spc="-11" dirty="0">
                <a:solidFill>
                  <a:srgbClr val="0000FF"/>
                </a:solidFill>
                <a:latin typeface="Calibri"/>
                <a:cs typeface="Calibri"/>
              </a:rPr>
              <a:t>o</a:t>
            </a:r>
            <a:r>
              <a:rPr sz="1500" b="1" spc="-19" dirty="0">
                <a:solidFill>
                  <a:srgbClr val="0000FF"/>
                </a:solidFill>
                <a:latin typeface="Calibri"/>
                <a:cs typeface="Calibri"/>
              </a:rPr>
              <a:t>t</a:t>
            </a:r>
            <a:r>
              <a:rPr sz="1500" b="1" spc="-8" dirty="0">
                <a:solidFill>
                  <a:srgbClr val="0000FF"/>
                </a:solidFill>
                <a:latin typeface="Calibri"/>
                <a:cs typeface="Calibri"/>
              </a:rPr>
              <a:t>a</a:t>
            </a:r>
            <a:r>
              <a:rPr sz="1500" b="1" spc="4" dirty="0">
                <a:solidFill>
                  <a:srgbClr val="0000FF"/>
                </a:solidFill>
                <a:latin typeface="Calibri"/>
                <a:cs typeface="Calibri"/>
              </a:rPr>
              <a:t>r</a:t>
            </a:r>
            <a:r>
              <a:rPr sz="1500" b="1" spc="-15" dirty="0">
                <a:solidFill>
                  <a:srgbClr val="0000FF"/>
                </a:solidFill>
                <a:latin typeface="Calibri"/>
                <a:cs typeface="Calibri"/>
              </a:rPr>
              <a:t>y</a:t>
            </a:r>
            <a:r>
              <a:rPr sz="1500" b="1" spc="-116" dirty="0">
                <a:solidFill>
                  <a:srgbClr val="0000FF"/>
                </a:solidFill>
                <a:latin typeface="Calibri"/>
                <a:cs typeface="Calibri"/>
              </a:rPr>
              <a:t>T</a:t>
            </a:r>
            <a:r>
              <a:rPr sz="1500" b="1" spc="-15" dirty="0">
                <a:solidFill>
                  <a:srgbClr val="0000FF"/>
                </a:solidFill>
                <a:latin typeface="Calibri"/>
                <a:cs typeface="Calibri"/>
              </a:rPr>
              <a:t>a</a:t>
            </a:r>
            <a:r>
              <a:rPr sz="1500" b="1" spc="-8" dirty="0">
                <a:solidFill>
                  <a:srgbClr val="0000FF"/>
                </a:solidFill>
                <a:latin typeface="Calibri"/>
                <a:cs typeface="Calibri"/>
              </a:rPr>
              <a:t>b</a:t>
            </a:r>
            <a:r>
              <a:rPr sz="1500" b="1" dirty="0">
                <a:solidFill>
                  <a:srgbClr val="0000FF"/>
                </a:solidFill>
                <a:latin typeface="Calibri"/>
                <a:cs typeface="Calibri"/>
              </a:rPr>
              <a:t>le</a:t>
            </a:r>
            <a:endParaRPr sz="1500" dirty="0">
              <a:latin typeface="Calibri"/>
              <a:cs typeface="Calibri"/>
            </a:endParaRPr>
          </a:p>
        </p:txBody>
      </p:sp>
      <p:sp>
        <p:nvSpPr>
          <p:cNvPr id="28" name="文本框 27"/>
          <p:cNvSpPr txBox="1"/>
          <p:nvPr/>
        </p:nvSpPr>
        <p:spPr>
          <a:xfrm>
            <a:off x="2563807" y="524389"/>
            <a:ext cx="4400550" cy="923330"/>
          </a:xfrm>
          <a:prstGeom prst="rect">
            <a:avLst/>
          </a:prstGeom>
          <a:solidFill>
            <a:schemeClr val="accent3">
              <a:lumMod val="40000"/>
              <a:lumOff val="60000"/>
            </a:schemeClr>
          </a:solidFill>
        </p:spPr>
        <p:txBody>
          <a:bodyPr wrap="square" rtlCol="0">
            <a:spAutoFit/>
          </a:bodyPr>
          <a:lstStyle/>
          <a:p>
            <a:r>
              <a:rPr lang="zh-CN" altLang="en-US" dirty="0"/>
              <a:t>这一部分的功能块用于处理单轴</a:t>
            </a:r>
            <a:r>
              <a:rPr lang="en-US" altLang="zh-CN" dirty="0"/>
              <a:t>/</a:t>
            </a:r>
            <a:r>
              <a:rPr lang="zh-CN" altLang="en-US" dirty="0"/>
              <a:t>轴组与单轴</a:t>
            </a:r>
            <a:r>
              <a:rPr lang="en-US" altLang="zh-CN" dirty="0"/>
              <a:t>/</a:t>
            </a:r>
            <a:r>
              <a:rPr lang="zh-CN" altLang="en-US" dirty="0"/>
              <a:t>轴组之间的的主从关系，以实现它们之间的协同运动。</a:t>
            </a:r>
          </a:p>
        </p:txBody>
      </p:sp>
    </p:spTree>
    <p:extLst>
      <p:ext uri="{BB962C8B-B14F-4D97-AF65-F5344CB8AC3E}">
        <p14:creationId xmlns:p14="http://schemas.microsoft.com/office/powerpoint/2010/main" val="2562464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57350" y="1371601"/>
            <a:ext cx="5772150" cy="2446824"/>
          </a:xfrm>
          <a:prstGeom prst="rect">
            <a:avLst/>
          </a:prstGeom>
          <a:solidFill>
            <a:schemeClr val="accent3">
              <a:lumMod val="40000"/>
              <a:lumOff val="60000"/>
            </a:schemeClr>
          </a:solidFill>
        </p:spPr>
        <p:txBody>
          <a:bodyPr wrap="square" rtlCol="0">
            <a:spAutoFit/>
          </a:bodyPr>
          <a:lstStyle/>
          <a:p>
            <a:r>
              <a:rPr lang="zh-CN" altLang="en-US" dirty="0"/>
              <a:t>从编程及运动控制实现的角度，主从协同运动分为两种：</a:t>
            </a:r>
            <a:endParaRPr lang="en-US" altLang="zh-CN" dirty="0"/>
          </a:p>
          <a:p>
            <a:endParaRPr lang="en-US" altLang="zh-CN" sz="1500" dirty="0"/>
          </a:p>
          <a:p>
            <a:pPr marL="214313" indent="-214313">
              <a:buFont typeface="Wingdings" panose="05000000000000000000" pitchFamily="2" charset="2"/>
              <a:buChar char="l"/>
            </a:pPr>
            <a:r>
              <a:rPr lang="en-US" altLang="zh-CN" sz="1500" b="1" dirty="0">
                <a:solidFill>
                  <a:srgbClr val="0000FF"/>
                </a:solidFill>
                <a:latin typeface="Microsoft YaHei UI" panose="020B0503020204020204" pitchFamily="34" charset="-122"/>
                <a:ea typeface="Microsoft YaHei UI" panose="020B0503020204020204" pitchFamily="34" charset="-122"/>
              </a:rPr>
              <a:t>Synchronization</a:t>
            </a:r>
          </a:p>
          <a:p>
            <a:r>
              <a:rPr lang="zh-CN" altLang="en-US" sz="1500" dirty="0">
                <a:solidFill>
                  <a:srgbClr val="0000FF"/>
                </a:solidFill>
              </a:rPr>
              <a:t>同步：</a:t>
            </a:r>
            <a:r>
              <a:rPr lang="zh-CN" altLang="en-US" sz="1500" dirty="0"/>
              <a:t>主动量及从动量均是</a:t>
            </a:r>
            <a:r>
              <a:rPr lang="en-US" altLang="zh-CN" sz="1500" dirty="0"/>
              <a:t>1</a:t>
            </a:r>
            <a:r>
              <a:rPr lang="zh-CN" altLang="en-US" sz="1500" dirty="0"/>
              <a:t>维信息，可以是单轴位置、速度，或者轴组</a:t>
            </a:r>
            <a:r>
              <a:rPr lang="en-US" altLang="zh-CN" sz="1500" dirty="0"/>
              <a:t>TCP</a:t>
            </a:r>
            <a:r>
              <a:rPr lang="zh-CN" altLang="en-US" sz="1500" dirty="0"/>
              <a:t>速度、路径长度等；主动量及从动量的关系一般是预设置且相对固定的。</a:t>
            </a:r>
            <a:endParaRPr lang="en-US" altLang="zh-CN" sz="1500" dirty="0"/>
          </a:p>
          <a:p>
            <a:endParaRPr lang="en-US" altLang="zh-CN" sz="1500" dirty="0"/>
          </a:p>
          <a:p>
            <a:pPr marL="214313" indent="-214313">
              <a:buFont typeface="Wingdings" panose="05000000000000000000" pitchFamily="2" charset="2"/>
              <a:buChar char="l"/>
            </a:pPr>
            <a:r>
              <a:rPr lang="en-US" altLang="zh-CN" sz="1500" b="1" dirty="0">
                <a:solidFill>
                  <a:srgbClr val="0000FF"/>
                </a:solidFill>
                <a:latin typeface="Microsoft YaHei UI" panose="020B0503020204020204" pitchFamily="34" charset="-122"/>
                <a:ea typeface="Microsoft YaHei UI" panose="020B0503020204020204" pitchFamily="34" charset="-122"/>
              </a:rPr>
              <a:t>Tracking</a:t>
            </a:r>
          </a:p>
          <a:p>
            <a:r>
              <a:rPr lang="zh-CN" altLang="en-US" sz="1500" dirty="0">
                <a:solidFill>
                  <a:srgbClr val="0000FF"/>
                </a:solidFill>
              </a:rPr>
              <a:t>跟踪：</a:t>
            </a:r>
            <a:r>
              <a:rPr lang="zh-CN" altLang="en-US" sz="1500" dirty="0"/>
              <a:t>主动量及从动量包括多维空间信息，例如变化的空间位置、姿态；主动量与从动量的关系一般是跟随工件状态而变化的。</a:t>
            </a:r>
          </a:p>
        </p:txBody>
      </p:sp>
      <p:sp>
        <p:nvSpPr>
          <p:cNvPr id="3" name="object 4"/>
          <p:cNvSpPr txBox="1"/>
          <p:nvPr/>
        </p:nvSpPr>
        <p:spPr>
          <a:xfrm>
            <a:off x="1314450" y="114300"/>
            <a:ext cx="2514600"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dirty="0">
                <a:solidFill>
                  <a:srgbClr val="0000FF"/>
                </a:solidFill>
                <a:latin typeface="Microsoft YaHei UI" panose="020B0503020204020204" pitchFamily="34" charset="-122"/>
                <a:ea typeface="Microsoft YaHei UI" panose="020B0503020204020204" pitchFamily="34" charset="-122"/>
              </a:rPr>
              <a:t>同步与跟踪的关系</a:t>
            </a:r>
            <a:endParaRPr sz="2100" dirty="0">
              <a:latin typeface="Microsoft YaHei UI"/>
              <a:cs typeface="Microsoft YaHei UI"/>
            </a:endParaRPr>
          </a:p>
        </p:txBody>
      </p:sp>
    </p:spTree>
    <p:extLst>
      <p:ext uri="{BB962C8B-B14F-4D97-AF65-F5344CB8AC3E}">
        <p14:creationId xmlns:p14="http://schemas.microsoft.com/office/powerpoint/2010/main" val="3156261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314450" y="114300"/>
            <a:ext cx="914400"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dirty="0">
                <a:solidFill>
                  <a:srgbClr val="0000FF"/>
                </a:solidFill>
                <a:latin typeface="Microsoft YaHei UI" panose="020B0503020204020204" pitchFamily="34" charset="-122"/>
                <a:ea typeface="Microsoft YaHei UI" panose="020B0503020204020204" pitchFamily="34" charset="-122"/>
              </a:rPr>
              <a:t>同步</a:t>
            </a:r>
            <a:endParaRPr sz="2100" dirty="0">
              <a:latin typeface="Microsoft YaHei UI"/>
              <a:cs typeface="Microsoft YaHei UI"/>
            </a:endParaRPr>
          </a:p>
        </p:txBody>
      </p:sp>
      <p:sp>
        <p:nvSpPr>
          <p:cNvPr id="3" name="文本框 2"/>
          <p:cNvSpPr txBox="1"/>
          <p:nvPr/>
        </p:nvSpPr>
        <p:spPr>
          <a:xfrm>
            <a:off x="4962226" y="648632"/>
            <a:ext cx="2971800" cy="369332"/>
          </a:xfrm>
          <a:prstGeom prst="rect">
            <a:avLst/>
          </a:prstGeom>
          <a:solidFill>
            <a:schemeClr val="accent2">
              <a:lumMod val="40000"/>
              <a:lumOff val="60000"/>
            </a:schemeClr>
          </a:solidFill>
        </p:spPr>
        <p:txBody>
          <a:bodyPr wrap="square" rtlCol="0">
            <a:spAutoFit/>
          </a:bodyPr>
          <a:lstStyle/>
          <a:p>
            <a:r>
              <a:rPr lang="zh-CN" altLang="en-US" dirty="0"/>
              <a:t>单轴（从）同步于轴组（主）</a:t>
            </a:r>
          </a:p>
        </p:txBody>
      </p:sp>
      <p:sp>
        <p:nvSpPr>
          <p:cNvPr id="4" name="object 4"/>
          <p:cNvSpPr/>
          <p:nvPr/>
        </p:nvSpPr>
        <p:spPr>
          <a:xfrm>
            <a:off x="4905670" y="1397509"/>
            <a:ext cx="2879388" cy="3157098"/>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5199231" y="3602325"/>
            <a:ext cx="1353826" cy="915434"/>
          </a:xfrm>
          <a:custGeom>
            <a:avLst/>
            <a:gdLst/>
            <a:ahLst/>
            <a:cxnLst/>
            <a:rect l="l" t="t" r="r" b="b"/>
            <a:pathLst>
              <a:path w="1805101" h="1220578">
                <a:moveTo>
                  <a:pt x="817458" y="1220578"/>
                </a:moveTo>
                <a:lnTo>
                  <a:pt x="0" y="166052"/>
                </a:lnTo>
                <a:lnTo>
                  <a:pt x="13416" y="0"/>
                </a:lnTo>
                <a:lnTo>
                  <a:pt x="830884" y="1054515"/>
                </a:lnTo>
                <a:lnTo>
                  <a:pt x="817458" y="1220578"/>
                </a:lnTo>
                <a:close/>
              </a:path>
              <a:path w="1805101" h="1220578">
                <a:moveTo>
                  <a:pt x="817458" y="1220578"/>
                </a:moveTo>
                <a:lnTo>
                  <a:pt x="830884" y="1054515"/>
                </a:lnTo>
                <a:lnTo>
                  <a:pt x="1805101" y="169669"/>
                </a:lnTo>
                <a:lnTo>
                  <a:pt x="1791675" y="335721"/>
                </a:lnTo>
                <a:lnTo>
                  <a:pt x="817458" y="1220578"/>
                </a:lnTo>
                <a:close/>
              </a:path>
            </a:pathLst>
          </a:custGeom>
          <a:solidFill>
            <a:srgbClr val="9A9A9A"/>
          </a:solidFill>
        </p:spPr>
        <p:txBody>
          <a:bodyPr wrap="square" lIns="0" tIns="0" rIns="0" bIns="0" rtlCol="0">
            <a:noAutofit/>
          </a:bodyPr>
          <a:lstStyle/>
          <a:p>
            <a:endParaRPr/>
          </a:p>
        </p:txBody>
      </p:sp>
      <p:sp>
        <p:nvSpPr>
          <p:cNvPr id="6" name="object 6"/>
          <p:cNvSpPr/>
          <p:nvPr/>
        </p:nvSpPr>
        <p:spPr>
          <a:xfrm>
            <a:off x="5199225" y="3602323"/>
            <a:ext cx="1353833" cy="915434"/>
          </a:xfrm>
          <a:custGeom>
            <a:avLst/>
            <a:gdLst/>
            <a:ahLst/>
            <a:cxnLst/>
            <a:rect l="l" t="t" r="r" b="b"/>
            <a:pathLst>
              <a:path w="1805110" h="1220578">
                <a:moveTo>
                  <a:pt x="13425" y="0"/>
                </a:moveTo>
                <a:lnTo>
                  <a:pt x="830894" y="1054525"/>
                </a:lnTo>
                <a:lnTo>
                  <a:pt x="1805110" y="169669"/>
                </a:lnTo>
                <a:lnTo>
                  <a:pt x="1791684" y="335732"/>
                </a:lnTo>
                <a:lnTo>
                  <a:pt x="817468" y="1220578"/>
                </a:lnTo>
                <a:lnTo>
                  <a:pt x="830894" y="1054525"/>
                </a:lnTo>
                <a:lnTo>
                  <a:pt x="817468" y="1220578"/>
                </a:lnTo>
                <a:lnTo>
                  <a:pt x="0" y="166052"/>
                </a:lnTo>
                <a:lnTo>
                  <a:pt x="13425" y="0"/>
                </a:lnTo>
                <a:close/>
              </a:path>
            </a:pathLst>
          </a:custGeom>
          <a:ln w="3246">
            <a:solidFill>
              <a:srgbClr val="000000"/>
            </a:solidFill>
          </a:ln>
        </p:spPr>
        <p:txBody>
          <a:bodyPr wrap="square" lIns="0" tIns="0" rIns="0" bIns="0" rtlCol="0">
            <a:noAutofit/>
          </a:bodyPr>
          <a:lstStyle/>
          <a:p>
            <a:endParaRPr/>
          </a:p>
        </p:txBody>
      </p:sp>
      <p:sp>
        <p:nvSpPr>
          <p:cNvPr id="7" name="object 7"/>
          <p:cNvSpPr/>
          <p:nvPr/>
        </p:nvSpPr>
        <p:spPr>
          <a:xfrm>
            <a:off x="5439410" y="3187770"/>
            <a:ext cx="883531" cy="576837"/>
          </a:xfrm>
          <a:custGeom>
            <a:avLst/>
            <a:gdLst/>
            <a:ahLst/>
            <a:cxnLst/>
            <a:rect l="l" t="t" r="r" b="b"/>
            <a:pathLst>
              <a:path w="1178041" h="769116">
                <a:moveTo>
                  <a:pt x="69990" y="672088"/>
                </a:moveTo>
                <a:lnTo>
                  <a:pt x="0" y="581795"/>
                </a:lnTo>
                <a:lnTo>
                  <a:pt x="640552" y="0"/>
                </a:lnTo>
                <a:lnTo>
                  <a:pt x="627127" y="166052"/>
                </a:lnTo>
                <a:lnTo>
                  <a:pt x="69990" y="672088"/>
                </a:lnTo>
                <a:close/>
              </a:path>
              <a:path w="1178041" h="769116">
                <a:moveTo>
                  <a:pt x="1094625" y="769116"/>
                </a:moveTo>
                <a:lnTo>
                  <a:pt x="627127" y="166052"/>
                </a:lnTo>
                <a:lnTo>
                  <a:pt x="640552" y="0"/>
                </a:lnTo>
                <a:lnTo>
                  <a:pt x="1178041" y="693356"/>
                </a:lnTo>
                <a:lnTo>
                  <a:pt x="1094625" y="769116"/>
                </a:lnTo>
                <a:close/>
              </a:path>
            </a:pathLst>
          </a:custGeom>
          <a:solidFill>
            <a:srgbClr val="9A9A9A"/>
          </a:solidFill>
        </p:spPr>
        <p:txBody>
          <a:bodyPr wrap="square" lIns="0" tIns="0" rIns="0" bIns="0" rtlCol="0">
            <a:noAutofit/>
          </a:bodyPr>
          <a:lstStyle/>
          <a:p>
            <a:endParaRPr/>
          </a:p>
        </p:txBody>
      </p:sp>
      <p:sp>
        <p:nvSpPr>
          <p:cNvPr id="8" name="object 8"/>
          <p:cNvSpPr/>
          <p:nvPr/>
        </p:nvSpPr>
        <p:spPr>
          <a:xfrm>
            <a:off x="5439406" y="3187769"/>
            <a:ext cx="883538" cy="576837"/>
          </a:xfrm>
          <a:custGeom>
            <a:avLst/>
            <a:gdLst/>
            <a:ahLst/>
            <a:cxnLst/>
            <a:rect l="l" t="t" r="r" b="b"/>
            <a:pathLst>
              <a:path w="1178050" h="769116">
                <a:moveTo>
                  <a:pt x="0" y="581795"/>
                </a:moveTo>
                <a:lnTo>
                  <a:pt x="640562" y="0"/>
                </a:lnTo>
                <a:lnTo>
                  <a:pt x="1178050" y="693356"/>
                </a:lnTo>
                <a:lnTo>
                  <a:pt x="1094634" y="769116"/>
                </a:lnTo>
                <a:lnTo>
                  <a:pt x="627136" y="166052"/>
                </a:lnTo>
                <a:lnTo>
                  <a:pt x="640562" y="0"/>
                </a:lnTo>
                <a:lnTo>
                  <a:pt x="627136" y="166052"/>
                </a:lnTo>
                <a:lnTo>
                  <a:pt x="69990" y="672088"/>
                </a:lnTo>
                <a:lnTo>
                  <a:pt x="0" y="581795"/>
                </a:lnTo>
                <a:close/>
              </a:path>
            </a:pathLst>
          </a:custGeom>
          <a:ln w="3250">
            <a:solidFill>
              <a:srgbClr val="000000"/>
            </a:solidFill>
          </a:ln>
        </p:spPr>
        <p:txBody>
          <a:bodyPr wrap="square" lIns="0" tIns="0" rIns="0" bIns="0" rtlCol="0">
            <a:noAutofit/>
          </a:bodyPr>
          <a:lstStyle/>
          <a:p>
            <a:endParaRPr/>
          </a:p>
        </p:txBody>
      </p:sp>
      <p:sp>
        <p:nvSpPr>
          <p:cNvPr id="9" name="object 9"/>
          <p:cNvSpPr/>
          <p:nvPr/>
        </p:nvSpPr>
        <p:spPr>
          <a:xfrm>
            <a:off x="5209291" y="2938682"/>
            <a:ext cx="1343763" cy="1454537"/>
          </a:xfrm>
          <a:custGeom>
            <a:avLst/>
            <a:gdLst/>
            <a:ahLst/>
            <a:cxnLst/>
            <a:rect l="l" t="t" r="r" b="b"/>
            <a:pathLst>
              <a:path w="1791684" h="1939382">
                <a:moveTo>
                  <a:pt x="817468" y="1939382"/>
                </a:moveTo>
                <a:lnTo>
                  <a:pt x="0" y="884856"/>
                </a:lnTo>
                <a:lnTo>
                  <a:pt x="974216" y="0"/>
                </a:lnTo>
                <a:lnTo>
                  <a:pt x="1231671" y="332114"/>
                </a:lnTo>
                <a:lnTo>
                  <a:pt x="947374" y="332114"/>
                </a:lnTo>
                <a:lnTo>
                  <a:pt x="306821" y="913910"/>
                </a:lnTo>
                <a:lnTo>
                  <a:pt x="844310" y="1607267"/>
                </a:lnTo>
                <a:lnTo>
                  <a:pt x="1183122" y="1607267"/>
                </a:lnTo>
                <a:lnTo>
                  <a:pt x="817468" y="1939382"/>
                </a:lnTo>
                <a:close/>
              </a:path>
              <a:path w="1791684" h="1939382">
                <a:moveTo>
                  <a:pt x="1183122" y="1607267"/>
                </a:moveTo>
                <a:lnTo>
                  <a:pt x="844310" y="1607267"/>
                </a:lnTo>
                <a:lnTo>
                  <a:pt x="1484862" y="1025471"/>
                </a:lnTo>
                <a:lnTo>
                  <a:pt x="947374" y="332114"/>
                </a:lnTo>
                <a:lnTo>
                  <a:pt x="1231671" y="332114"/>
                </a:lnTo>
                <a:lnTo>
                  <a:pt x="1791684" y="1054525"/>
                </a:lnTo>
                <a:lnTo>
                  <a:pt x="1183122" y="1607267"/>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5209295" y="2938681"/>
            <a:ext cx="1343763" cy="1454537"/>
          </a:xfrm>
          <a:custGeom>
            <a:avLst/>
            <a:gdLst/>
            <a:ahLst/>
            <a:cxnLst/>
            <a:rect l="l" t="t" r="r" b="b"/>
            <a:pathLst>
              <a:path w="1791684" h="1939382">
                <a:moveTo>
                  <a:pt x="0" y="884856"/>
                </a:moveTo>
                <a:lnTo>
                  <a:pt x="817468" y="1939382"/>
                </a:lnTo>
                <a:lnTo>
                  <a:pt x="1791684" y="1054525"/>
                </a:lnTo>
                <a:lnTo>
                  <a:pt x="974216" y="0"/>
                </a:lnTo>
                <a:lnTo>
                  <a:pt x="0" y="884856"/>
                </a:lnTo>
                <a:close/>
              </a:path>
            </a:pathLst>
          </a:custGeom>
          <a:ln w="3189">
            <a:solidFill>
              <a:srgbClr val="000000"/>
            </a:solidFill>
          </a:ln>
        </p:spPr>
        <p:txBody>
          <a:bodyPr wrap="square" lIns="0" tIns="0" rIns="0" bIns="0" rtlCol="0">
            <a:noAutofit/>
          </a:bodyPr>
          <a:lstStyle/>
          <a:p>
            <a:endParaRPr/>
          </a:p>
        </p:txBody>
      </p:sp>
      <p:sp>
        <p:nvSpPr>
          <p:cNvPr id="11" name="object 11"/>
          <p:cNvSpPr/>
          <p:nvPr/>
        </p:nvSpPr>
        <p:spPr>
          <a:xfrm>
            <a:off x="5439404" y="3187768"/>
            <a:ext cx="883538" cy="956372"/>
          </a:xfrm>
          <a:custGeom>
            <a:avLst/>
            <a:gdLst/>
            <a:ahLst/>
            <a:cxnLst/>
            <a:rect l="l" t="t" r="r" b="b"/>
            <a:pathLst>
              <a:path w="1178050" h="1275163">
                <a:moveTo>
                  <a:pt x="0" y="581795"/>
                </a:moveTo>
                <a:lnTo>
                  <a:pt x="537497" y="1275163"/>
                </a:lnTo>
                <a:lnTo>
                  <a:pt x="1178050" y="693356"/>
                </a:lnTo>
                <a:lnTo>
                  <a:pt x="640562" y="0"/>
                </a:lnTo>
                <a:lnTo>
                  <a:pt x="0" y="581795"/>
                </a:lnTo>
                <a:close/>
              </a:path>
            </a:pathLst>
          </a:custGeom>
          <a:ln w="3189">
            <a:solidFill>
              <a:srgbClr val="000000"/>
            </a:solidFill>
          </a:ln>
        </p:spPr>
        <p:txBody>
          <a:bodyPr wrap="square" lIns="0" tIns="0" rIns="0" bIns="0" rtlCol="0">
            <a:noAutofit/>
          </a:bodyPr>
          <a:lstStyle/>
          <a:p>
            <a:endParaRPr/>
          </a:p>
        </p:txBody>
      </p:sp>
      <p:sp>
        <p:nvSpPr>
          <p:cNvPr id="12" name="object 12"/>
          <p:cNvSpPr/>
          <p:nvPr/>
        </p:nvSpPr>
        <p:spPr>
          <a:xfrm>
            <a:off x="5488922" y="3015959"/>
            <a:ext cx="474518" cy="442688"/>
          </a:xfrm>
          <a:custGeom>
            <a:avLst/>
            <a:gdLst/>
            <a:ahLst/>
            <a:cxnLst/>
            <a:rect l="l" t="t" r="r" b="b"/>
            <a:pathLst>
              <a:path w="632691" h="590251">
                <a:moveTo>
                  <a:pt x="58700" y="590251"/>
                </a:moveTo>
                <a:lnTo>
                  <a:pt x="15584" y="573047"/>
                </a:lnTo>
                <a:lnTo>
                  <a:pt x="0" y="537642"/>
                </a:lnTo>
                <a:lnTo>
                  <a:pt x="940" y="525558"/>
                </a:lnTo>
                <a:lnTo>
                  <a:pt x="549024" y="11810"/>
                </a:lnTo>
                <a:lnTo>
                  <a:pt x="573991" y="0"/>
                </a:lnTo>
                <a:lnTo>
                  <a:pt x="584717" y="56"/>
                </a:lnTo>
                <a:lnTo>
                  <a:pt x="627134" y="28945"/>
                </a:lnTo>
                <a:lnTo>
                  <a:pt x="632691" y="52608"/>
                </a:lnTo>
                <a:lnTo>
                  <a:pt x="631751" y="64693"/>
                </a:lnTo>
                <a:lnTo>
                  <a:pt x="83667" y="578440"/>
                </a:lnTo>
                <a:lnTo>
                  <a:pt x="58700" y="590251"/>
                </a:lnTo>
                <a:close/>
              </a:path>
            </a:pathLst>
          </a:custGeom>
          <a:solidFill>
            <a:srgbClr val="FFFF99"/>
          </a:solidFill>
        </p:spPr>
        <p:txBody>
          <a:bodyPr wrap="square" lIns="0" tIns="0" rIns="0" bIns="0" rtlCol="0">
            <a:noAutofit/>
          </a:bodyPr>
          <a:lstStyle/>
          <a:p>
            <a:endParaRPr/>
          </a:p>
        </p:txBody>
      </p:sp>
      <p:sp>
        <p:nvSpPr>
          <p:cNvPr id="13" name="object 13"/>
          <p:cNvSpPr/>
          <p:nvPr/>
        </p:nvSpPr>
        <p:spPr>
          <a:xfrm>
            <a:off x="5905645" y="3022031"/>
            <a:ext cx="568903" cy="719482"/>
          </a:xfrm>
          <a:custGeom>
            <a:avLst/>
            <a:gdLst/>
            <a:ahLst/>
            <a:cxnLst/>
            <a:rect l="l" t="t" r="r" b="b"/>
            <a:pathLst>
              <a:path w="758537" h="959309">
                <a:moveTo>
                  <a:pt x="711505" y="959309"/>
                </a:moveTo>
                <a:lnTo>
                  <a:pt x="669404" y="939706"/>
                </a:lnTo>
                <a:lnTo>
                  <a:pt x="11085" y="90484"/>
                </a:lnTo>
                <a:lnTo>
                  <a:pt x="0" y="51736"/>
                </a:lnTo>
                <a:lnTo>
                  <a:pt x="2358" y="40133"/>
                </a:lnTo>
                <a:lnTo>
                  <a:pt x="24531" y="7345"/>
                </a:lnTo>
                <a:lnTo>
                  <a:pt x="47031" y="0"/>
                </a:lnTo>
                <a:lnTo>
                  <a:pt x="58652" y="683"/>
                </a:lnTo>
                <a:lnTo>
                  <a:pt x="747451" y="868821"/>
                </a:lnTo>
                <a:lnTo>
                  <a:pt x="758537" y="907569"/>
                </a:lnTo>
                <a:lnTo>
                  <a:pt x="756178" y="919172"/>
                </a:lnTo>
                <a:lnTo>
                  <a:pt x="734005" y="951960"/>
                </a:lnTo>
                <a:lnTo>
                  <a:pt x="711505" y="959309"/>
                </a:lnTo>
                <a:close/>
              </a:path>
            </a:pathLst>
          </a:custGeom>
          <a:solidFill>
            <a:srgbClr val="FFFF99"/>
          </a:solidFill>
        </p:spPr>
        <p:txBody>
          <a:bodyPr wrap="square" lIns="0" tIns="0" rIns="0" bIns="0" rtlCol="0">
            <a:noAutofit/>
          </a:bodyPr>
          <a:lstStyle/>
          <a:p>
            <a:endParaRPr/>
          </a:p>
        </p:txBody>
      </p:sp>
      <p:sp>
        <p:nvSpPr>
          <p:cNvPr id="14" name="object 14"/>
          <p:cNvSpPr/>
          <p:nvPr/>
        </p:nvSpPr>
        <p:spPr>
          <a:xfrm>
            <a:off x="5511575" y="3217182"/>
            <a:ext cx="47688" cy="219389"/>
          </a:xfrm>
          <a:custGeom>
            <a:avLst/>
            <a:gdLst/>
            <a:ahLst/>
            <a:cxnLst/>
            <a:rect l="l" t="t" r="r" b="b"/>
            <a:pathLst>
              <a:path w="63584" h="292519">
                <a:moveTo>
                  <a:pt x="0" y="0"/>
                </a:moveTo>
                <a:lnTo>
                  <a:pt x="63584" y="0"/>
                </a:lnTo>
                <a:lnTo>
                  <a:pt x="63584" y="292519"/>
                </a:lnTo>
                <a:lnTo>
                  <a:pt x="0" y="292519"/>
                </a:lnTo>
                <a:lnTo>
                  <a:pt x="0" y="0"/>
                </a:lnTo>
                <a:close/>
              </a:path>
            </a:pathLst>
          </a:custGeom>
          <a:solidFill>
            <a:srgbClr val="000000"/>
          </a:solidFill>
        </p:spPr>
        <p:txBody>
          <a:bodyPr wrap="square" lIns="0" tIns="0" rIns="0" bIns="0" rtlCol="0">
            <a:noAutofit/>
          </a:bodyPr>
          <a:lstStyle/>
          <a:p>
            <a:endParaRPr/>
          </a:p>
        </p:txBody>
      </p:sp>
      <p:sp>
        <p:nvSpPr>
          <p:cNvPr id="15" name="object 15"/>
          <p:cNvSpPr/>
          <p:nvPr/>
        </p:nvSpPr>
        <p:spPr>
          <a:xfrm>
            <a:off x="5511575" y="3217190"/>
            <a:ext cx="47688" cy="219389"/>
          </a:xfrm>
          <a:custGeom>
            <a:avLst/>
            <a:gdLst/>
            <a:ahLst/>
            <a:cxnLst/>
            <a:rect l="l" t="t" r="r" b="b"/>
            <a:pathLst>
              <a:path w="63584" h="292519">
                <a:moveTo>
                  <a:pt x="0" y="292519"/>
                </a:moveTo>
                <a:lnTo>
                  <a:pt x="63584" y="292519"/>
                </a:lnTo>
                <a:lnTo>
                  <a:pt x="63584" y="0"/>
                </a:lnTo>
                <a:lnTo>
                  <a:pt x="0" y="0"/>
                </a:lnTo>
                <a:lnTo>
                  <a:pt x="0" y="292519"/>
                </a:lnTo>
                <a:close/>
              </a:path>
            </a:pathLst>
          </a:custGeom>
          <a:ln w="9253">
            <a:solidFill>
              <a:srgbClr val="000000"/>
            </a:solidFill>
          </a:ln>
        </p:spPr>
        <p:txBody>
          <a:bodyPr wrap="square" lIns="0" tIns="0" rIns="0" bIns="0" rtlCol="0">
            <a:noAutofit/>
          </a:bodyPr>
          <a:lstStyle/>
          <a:p>
            <a:endParaRPr/>
          </a:p>
        </p:txBody>
      </p:sp>
      <p:sp>
        <p:nvSpPr>
          <p:cNvPr id="17" name="object 17"/>
          <p:cNvSpPr txBox="1"/>
          <p:nvPr/>
        </p:nvSpPr>
        <p:spPr>
          <a:xfrm>
            <a:off x="1570557" y="1399297"/>
            <a:ext cx="2658544" cy="3118460"/>
          </a:xfrm>
          <a:prstGeom prst="rect">
            <a:avLst/>
          </a:prstGeom>
          <a:solidFill>
            <a:schemeClr val="accent3">
              <a:lumMod val="40000"/>
              <a:lumOff val="60000"/>
            </a:schemeClr>
          </a:solidFill>
        </p:spPr>
        <p:txBody>
          <a:bodyPr vert="horz" wrap="square" lIns="0" tIns="0" rIns="0" bIns="0" rtlCol="0">
            <a:noAutofit/>
          </a:bodyPr>
          <a:lstStyle/>
          <a:p>
            <a:pPr marL="266700" marR="9525" indent="-257175">
              <a:lnSpc>
                <a:spcPct val="109900"/>
              </a:lnSpc>
            </a:pPr>
            <a:r>
              <a:rPr sz="1500" dirty="0">
                <a:solidFill>
                  <a:srgbClr val="FF0000"/>
                </a:solidFill>
                <a:latin typeface="Wingdings"/>
                <a:cs typeface="Wingdings"/>
              </a:rPr>
              <a:t></a:t>
            </a:r>
            <a:r>
              <a:rPr lang="en-US" sz="1500" spc="-30" dirty="0">
                <a:solidFill>
                  <a:srgbClr val="FF0000"/>
                </a:solidFill>
                <a:latin typeface="Times New Roman"/>
                <a:cs typeface="Times New Roman"/>
              </a:rPr>
              <a:t> </a:t>
            </a:r>
            <a:r>
              <a:rPr sz="1500" b="1" dirty="0" err="1">
                <a:solidFill>
                  <a:srgbClr val="0000FF"/>
                </a:solidFill>
                <a:latin typeface="Microsoft YaHei UI" panose="020B0503020204020204" pitchFamily="34" charset="-122"/>
                <a:ea typeface="Microsoft YaHei UI" panose="020B0503020204020204" pitchFamily="34" charset="-122"/>
                <a:cs typeface="Microsoft YaHei UI"/>
              </a:rPr>
              <a:t>机器人轴组为主轴系统，单轴为从轴</a:t>
            </a:r>
            <a:r>
              <a:rPr lang="zh-CN" altLang="en-US" sz="1500" b="1" dirty="0">
                <a:solidFill>
                  <a:srgbClr val="0000FF"/>
                </a:solidFill>
                <a:latin typeface="Microsoft YaHei UI" panose="020B0503020204020204" pitchFamily="34" charset="-122"/>
                <a:ea typeface="Microsoft YaHei UI" panose="020B0503020204020204" pitchFamily="34" charset="-122"/>
                <a:cs typeface="Microsoft YaHei UI"/>
              </a:rPr>
              <a:t>。机器人执行路径时，单轴</a:t>
            </a:r>
            <a:r>
              <a:rPr sz="1500" b="1" dirty="0">
                <a:solidFill>
                  <a:srgbClr val="0000FF"/>
                </a:solidFill>
                <a:latin typeface="Microsoft YaHei UI" panose="020B0503020204020204" pitchFamily="34" charset="-122"/>
                <a:ea typeface="Microsoft YaHei UI" panose="020B0503020204020204" pitchFamily="34" charset="-122"/>
                <a:cs typeface="Microsoft YaHei UI"/>
              </a:rPr>
              <a:t>与</a:t>
            </a:r>
            <a:r>
              <a:rPr lang="zh-CN" altLang="en-US" sz="1500" b="1" dirty="0">
                <a:solidFill>
                  <a:srgbClr val="0000FF"/>
                </a:solidFill>
                <a:latin typeface="Microsoft YaHei UI" panose="020B0503020204020204" pitchFamily="34" charset="-122"/>
                <a:ea typeface="Microsoft YaHei UI" panose="020B0503020204020204" pitchFamily="34" charset="-122"/>
                <a:cs typeface="Microsoft YaHei UI"/>
              </a:rPr>
              <a:t>机器人的</a:t>
            </a:r>
            <a:r>
              <a:rPr sz="1500" b="1" dirty="0" err="1">
                <a:solidFill>
                  <a:srgbClr val="0000FF"/>
                </a:solidFill>
                <a:latin typeface="Microsoft YaHei UI" panose="020B0503020204020204" pitchFamily="34" charset="-122"/>
                <a:ea typeface="Microsoft YaHei UI" panose="020B0503020204020204" pitchFamily="34" charset="-122"/>
                <a:cs typeface="Microsoft YaHei UI"/>
              </a:rPr>
              <a:t>位置、速度、加速度等参数保持同步</a:t>
            </a:r>
            <a:r>
              <a:rPr sz="1500" b="1" dirty="0">
                <a:solidFill>
                  <a:srgbClr val="0000FF"/>
                </a:solidFill>
                <a:latin typeface="Microsoft YaHei UI" panose="020B0503020204020204" pitchFamily="34" charset="-122"/>
                <a:ea typeface="Microsoft YaHei UI" panose="020B0503020204020204" pitchFamily="34" charset="-122"/>
                <a:cs typeface="Microsoft YaHei UI"/>
              </a:rPr>
              <a:t>。</a:t>
            </a:r>
            <a:endParaRPr sz="1500" dirty="0">
              <a:latin typeface="Microsoft YaHei UI" panose="020B0503020204020204" pitchFamily="34" charset="-122"/>
              <a:ea typeface="Microsoft YaHei UI" panose="020B0503020204020204" pitchFamily="34" charset="-122"/>
              <a:cs typeface="Microsoft YaHei UI"/>
            </a:endParaRPr>
          </a:p>
          <a:p>
            <a:pPr marL="266700" marR="22384" indent="-257175" algn="just">
              <a:lnSpc>
                <a:spcPct val="110000"/>
              </a:lnSpc>
              <a:spcBef>
                <a:spcPts val="8"/>
              </a:spcBef>
            </a:pPr>
            <a:r>
              <a:rPr lang="zh-CN" altLang="en-US" sz="1500" dirty="0">
                <a:solidFill>
                  <a:srgbClr val="FF0000"/>
                </a:solidFill>
                <a:latin typeface="Wingdings"/>
                <a:cs typeface="Wingdings"/>
              </a:rPr>
              <a:t></a:t>
            </a:r>
            <a:r>
              <a:rPr sz="1500" b="1" dirty="0" err="1">
                <a:solidFill>
                  <a:srgbClr val="0000FF"/>
                </a:solidFill>
                <a:latin typeface="Microsoft YaHei UI"/>
                <a:cs typeface="Microsoft YaHei UI"/>
              </a:rPr>
              <a:t>图例为机器人在工件上涂敷胶合剂，胶合剂的涂敷量与机器人上的</a:t>
            </a:r>
            <a:r>
              <a:rPr sz="1500" b="1" spc="-79" dirty="0" err="1">
                <a:solidFill>
                  <a:srgbClr val="0000FF"/>
                </a:solidFill>
                <a:latin typeface="Microsoft YaHei UI"/>
                <a:cs typeface="Microsoft YaHei UI"/>
              </a:rPr>
              <a:t>T</a:t>
            </a:r>
            <a:r>
              <a:rPr sz="1500" b="1" dirty="0" err="1">
                <a:solidFill>
                  <a:srgbClr val="0000FF"/>
                </a:solidFill>
                <a:latin typeface="Microsoft YaHei UI"/>
                <a:cs typeface="Microsoft YaHei UI"/>
              </a:rPr>
              <a:t>CP点的速度成正比</a:t>
            </a:r>
            <a:r>
              <a:rPr sz="1500" b="1" dirty="0">
                <a:solidFill>
                  <a:srgbClr val="0000FF"/>
                </a:solidFill>
                <a:latin typeface="Microsoft YaHei UI"/>
                <a:cs typeface="Microsoft YaHei UI"/>
              </a:rPr>
              <a:t>。</a:t>
            </a:r>
            <a:endParaRPr sz="1500" dirty="0">
              <a:latin typeface="Microsoft YaHei UI"/>
              <a:cs typeface="Microsoft YaHei UI"/>
            </a:endParaRPr>
          </a:p>
          <a:p>
            <a:pPr marL="266700" marR="22384" indent="-257175">
              <a:lnSpc>
                <a:spcPts val="2385"/>
              </a:lnSpc>
              <a:spcBef>
                <a:spcPts val="101"/>
              </a:spcBef>
            </a:pPr>
            <a:r>
              <a:rPr sz="1500" dirty="0">
                <a:solidFill>
                  <a:srgbClr val="FF0000"/>
                </a:solidFill>
                <a:latin typeface="Wingdings"/>
                <a:cs typeface="Wingdings"/>
              </a:rPr>
              <a:t></a:t>
            </a:r>
            <a:r>
              <a:rPr sz="1500" spc="-30" dirty="0">
                <a:solidFill>
                  <a:srgbClr val="FF0000"/>
                </a:solidFill>
                <a:latin typeface="Times New Roman"/>
                <a:cs typeface="Times New Roman"/>
              </a:rPr>
              <a:t> </a:t>
            </a:r>
            <a:r>
              <a:rPr sz="1500" b="1" dirty="0" err="1">
                <a:solidFill>
                  <a:srgbClr val="0000FF"/>
                </a:solidFill>
                <a:latin typeface="Microsoft YaHei UI"/>
                <a:cs typeface="Microsoft YaHei UI"/>
              </a:rPr>
              <a:t>单轴对主轴组的同步用功能块</a:t>
            </a:r>
            <a:r>
              <a:rPr sz="1500" spc="-15" dirty="0" err="1">
                <a:solidFill>
                  <a:schemeClr val="accent6">
                    <a:lumMod val="50000"/>
                  </a:schemeClr>
                </a:solidFill>
                <a:latin typeface="Calibri"/>
                <a:cs typeface="Calibri"/>
              </a:rPr>
              <a:t>M</a:t>
            </a:r>
            <a:r>
              <a:rPr sz="1500" dirty="0" err="1">
                <a:solidFill>
                  <a:schemeClr val="accent6">
                    <a:lumMod val="50000"/>
                  </a:schemeClr>
                </a:solidFill>
                <a:latin typeface="Calibri"/>
                <a:cs typeface="Calibri"/>
              </a:rPr>
              <a:t>C_</a:t>
            </a:r>
            <a:r>
              <a:rPr lang="en-US" sz="1500" spc="-19" dirty="0" err="1">
                <a:solidFill>
                  <a:schemeClr val="accent6">
                    <a:lumMod val="50000"/>
                  </a:schemeClr>
                </a:solidFill>
                <a:latin typeface="Calibri"/>
                <a:cs typeface="Calibri"/>
              </a:rPr>
              <a:t>Sy</a:t>
            </a:r>
            <a:r>
              <a:rPr lang="en-US" altLang="zh-CN" sz="1500" spc="-19" dirty="0" err="1">
                <a:solidFill>
                  <a:schemeClr val="accent6">
                    <a:lumMod val="50000"/>
                  </a:schemeClr>
                </a:solidFill>
                <a:latin typeface="Calibri"/>
                <a:cs typeface="Calibri"/>
              </a:rPr>
              <a:t>ncAxisToGroup</a:t>
            </a:r>
            <a:r>
              <a:rPr sz="1500" b="1" dirty="0" err="1">
                <a:solidFill>
                  <a:srgbClr val="0000FF"/>
                </a:solidFill>
                <a:latin typeface="Microsoft YaHei UI"/>
                <a:cs typeface="Microsoft YaHei UI"/>
              </a:rPr>
              <a:t>实现</a:t>
            </a:r>
            <a:r>
              <a:rPr sz="1500" b="1" dirty="0">
                <a:solidFill>
                  <a:srgbClr val="0000FF"/>
                </a:solidFill>
                <a:latin typeface="Microsoft YaHei UI"/>
                <a:cs typeface="Microsoft YaHei UI"/>
              </a:rPr>
              <a:t>。</a:t>
            </a:r>
            <a:endParaRPr sz="1500" dirty="0">
              <a:latin typeface="Microsoft YaHei UI"/>
              <a:cs typeface="Microsoft YaHei UI"/>
            </a:endParaRPr>
          </a:p>
        </p:txBody>
      </p:sp>
    </p:spTree>
    <p:extLst>
      <p:ext uri="{BB962C8B-B14F-4D97-AF65-F5344CB8AC3E}">
        <p14:creationId xmlns:p14="http://schemas.microsoft.com/office/powerpoint/2010/main" val="3871179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32832" y="121837"/>
            <a:ext cx="2971800" cy="369332"/>
          </a:xfrm>
          <a:prstGeom prst="rect">
            <a:avLst/>
          </a:prstGeom>
          <a:solidFill>
            <a:schemeClr val="accent2">
              <a:lumMod val="40000"/>
              <a:lumOff val="60000"/>
            </a:schemeClr>
          </a:solidFill>
        </p:spPr>
        <p:txBody>
          <a:bodyPr wrap="square" rtlCol="0">
            <a:spAutoFit/>
          </a:bodyPr>
          <a:lstStyle/>
          <a:p>
            <a:r>
              <a:rPr lang="zh-CN" altLang="en-US" dirty="0"/>
              <a:t>轴组（从）同步于单轴（主）</a:t>
            </a:r>
          </a:p>
        </p:txBody>
      </p:sp>
      <p:pic>
        <p:nvPicPr>
          <p:cNvPr id="3" name="图片 2"/>
          <p:cNvPicPr>
            <a:picLocks noChangeAspect="1"/>
          </p:cNvPicPr>
          <p:nvPr/>
        </p:nvPicPr>
        <p:blipFill>
          <a:blip r:embed="rId2"/>
          <a:stretch>
            <a:fillRect/>
          </a:stretch>
        </p:blipFill>
        <p:spPr>
          <a:xfrm>
            <a:off x="2066925" y="2339802"/>
            <a:ext cx="5085232" cy="2693194"/>
          </a:xfrm>
          <a:prstGeom prst="rect">
            <a:avLst/>
          </a:prstGeom>
        </p:spPr>
      </p:pic>
      <p:sp>
        <p:nvSpPr>
          <p:cNvPr id="4" name="object 17"/>
          <p:cNvSpPr txBox="1"/>
          <p:nvPr/>
        </p:nvSpPr>
        <p:spPr>
          <a:xfrm>
            <a:off x="1314450" y="685800"/>
            <a:ext cx="6590182" cy="1543050"/>
          </a:xfrm>
          <a:prstGeom prst="rect">
            <a:avLst/>
          </a:prstGeom>
          <a:solidFill>
            <a:schemeClr val="accent3">
              <a:lumMod val="40000"/>
              <a:lumOff val="60000"/>
            </a:schemeClr>
          </a:solidFill>
        </p:spPr>
        <p:txBody>
          <a:bodyPr vert="horz" wrap="square" lIns="0" tIns="0" rIns="0" bIns="0" rtlCol="0">
            <a:noAutofit/>
          </a:bodyPr>
          <a:lstStyle/>
          <a:p>
            <a:pPr marL="266700" marR="9525" indent="-257175">
              <a:lnSpc>
                <a:spcPct val="109900"/>
              </a:lnSpc>
            </a:pPr>
            <a:r>
              <a:rPr sz="1500" dirty="0">
                <a:solidFill>
                  <a:srgbClr val="FF0000"/>
                </a:solidFill>
                <a:latin typeface="Wingdings"/>
                <a:cs typeface="Wingdings"/>
              </a:rPr>
              <a:t></a:t>
            </a:r>
            <a:r>
              <a:rPr sz="1500" spc="-30" dirty="0">
                <a:solidFill>
                  <a:srgbClr val="FF0000"/>
                </a:solidFill>
                <a:latin typeface="Times New Roman"/>
                <a:cs typeface="Times New Roman"/>
              </a:rPr>
              <a:t> </a:t>
            </a:r>
            <a:r>
              <a:rPr lang="zh-CN" altLang="en-US" sz="1500" b="1" dirty="0">
                <a:solidFill>
                  <a:srgbClr val="0000FF"/>
                </a:solidFill>
                <a:latin typeface="Microsoft YaHei UI" panose="020B0503020204020204" pitchFamily="34" charset="-122"/>
                <a:ea typeface="Microsoft YaHei UI" panose="020B0503020204020204" pitchFamily="34" charset="-122"/>
                <a:cs typeface="Microsoft YaHei UI"/>
              </a:rPr>
              <a:t>单轴为主轴系统，机器人为从轴。机器人执行路径时与单轴的</a:t>
            </a:r>
            <a:r>
              <a:rPr lang="en-US" altLang="zh-CN" sz="1500" b="1" dirty="0">
                <a:solidFill>
                  <a:srgbClr val="0000FF"/>
                </a:solidFill>
                <a:latin typeface="Microsoft YaHei UI" panose="020B0503020204020204" pitchFamily="34" charset="-122"/>
                <a:ea typeface="Microsoft YaHei UI" panose="020B0503020204020204" pitchFamily="34" charset="-122"/>
                <a:cs typeface="Microsoft YaHei UI"/>
              </a:rPr>
              <a:t>1</a:t>
            </a:r>
            <a:r>
              <a:rPr lang="zh-CN" altLang="en-US" sz="1500" b="1" dirty="0">
                <a:solidFill>
                  <a:srgbClr val="0000FF"/>
                </a:solidFill>
                <a:latin typeface="Microsoft YaHei UI" panose="020B0503020204020204" pitchFamily="34" charset="-122"/>
                <a:ea typeface="Microsoft YaHei UI" panose="020B0503020204020204" pitchFamily="34" charset="-122"/>
                <a:cs typeface="Microsoft YaHei UI"/>
              </a:rPr>
              <a:t>维信息保持同步。</a:t>
            </a:r>
            <a:endParaRPr sz="1500" dirty="0">
              <a:latin typeface="Microsoft YaHei UI" panose="020B0503020204020204" pitchFamily="34" charset="-122"/>
              <a:ea typeface="Microsoft YaHei UI" panose="020B0503020204020204" pitchFamily="34" charset="-122"/>
              <a:cs typeface="Microsoft YaHei UI"/>
            </a:endParaRPr>
          </a:p>
          <a:p>
            <a:pPr marL="266224" marR="9525" indent="-257175" algn="just"/>
            <a:r>
              <a:rPr sz="1500" dirty="0">
                <a:solidFill>
                  <a:srgbClr val="FF0000"/>
                </a:solidFill>
                <a:latin typeface="Wingdings"/>
                <a:cs typeface="Wingdings"/>
              </a:rPr>
              <a:t></a:t>
            </a:r>
            <a:r>
              <a:rPr lang="zh-CN" altLang="en-US" sz="1500" b="1" dirty="0">
                <a:solidFill>
                  <a:srgbClr val="0000FF"/>
                </a:solidFill>
                <a:latin typeface="Microsoft YaHei UI" panose="020B0503020204020204" pitchFamily="34" charset="-122"/>
                <a:ea typeface="Microsoft YaHei UI" panose="020B0503020204020204" pitchFamily="34" charset="-122"/>
                <a:cs typeface="Microsoft YaHei UI"/>
              </a:rPr>
              <a:t>图例是压力机（上下一维运动）作为主轴，送料机器人</a:t>
            </a:r>
            <a:r>
              <a:rPr lang="en-US" altLang="zh-CN" sz="1500" b="1" spc="-11" dirty="0">
                <a:solidFill>
                  <a:srgbClr val="0000FF"/>
                </a:solidFill>
                <a:latin typeface="Microsoft YaHei UI" panose="020B0503020204020204" pitchFamily="34" charset="-122"/>
                <a:ea typeface="Microsoft YaHei UI" panose="020B0503020204020204" pitchFamily="34" charset="-122"/>
                <a:cs typeface="Microsoft YaHei UI"/>
              </a:rPr>
              <a:t>1</a:t>
            </a:r>
            <a:r>
              <a:rPr lang="zh-CN" altLang="en-US" sz="1500" b="1" spc="-11" dirty="0">
                <a:solidFill>
                  <a:srgbClr val="0000FF"/>
                </a:solidFill>
                <a:latin typeface="Microsoft YaHei UI" panose="020B0503020204020204" pitchFamily="34" charset="-122"/>
                <a:ea typeface="Microsoft YaHei UI" panose="020B0503020204020204" pitchFamily="34" charset="-122"/>
                <a:cs typeface="Microsoft YaHei UI"/>
              </a:rPr>
              <a:t>和取件机器人</a:t>
            </a:r>
            <a:r>
              <a:rPr lang="en-US" altLang="zh-CN" sz="1500" b="1" spc="-11" dirty="0">
                <a:solidFill>
                  <a:srgbClr val="0000FF"/>
                </a:solidFill>
                <a:latin typeface="Microsoft YaHei UI" panose="020B0503020204020204" pitchFamily="34" charset="-122"/>
                <a:ea typeface="Microsoft YaHei UI" panose="020B0503020204020204" pitchFamily="34" charset="-122"/>
                <a:cs typeface="Microsoft YaHei UI"/>
              </a:rPr>
              <a:t>2</a:t>
            </a:r>
            <a:r>
              <a:rPr lang="zh-CN" altLang="en-US" sz="1500" b="1" spc="-11" dirty="0">
                <a:solidFill>
                  <a:srgbClr val="0000FF"/>
                </a:solidFill>
                <a:latin typeface="Microsoft YaHei UI" panose="020B0503020204020204" pitchFamily="34" charset="-122"/>
                <a:ea typeface="Microsoft YaHei UI" panose="020B0503020204020204" pitchFamily="34" charset="-122"/>
                <a:cs typeface="Microsoft YaHei UI"/>
              </a:rPr>
              <a:t>作为从轴组。</a:t>
            </a:r>
            <a:r>
              <a:rPr lang="zh-CN" altLang="en-US" sz="1500" b="1" dirty="0">
                <a:solidFill>
                  <a:srgbClr val="0000FF"/>
                </a:solidFill>
                <a:latin typeface="Microsoft YaHei UI" panose="020B0503020204020204" pitchFamily="34" charset="-122"/>
                <a:ea typeface="Microsoft YaHei UI" panose="020B0503020204020204" pitchFamily="34" charset="-122"/>
                <a:cs typeface="Microsoft YaHei UI"/>
              </a:rPr>
              <a:t>按主轴的位置，在压力机关闭的时段由机器人</a:t>
            </a:r>
            <a:r>
              <a:rPr lang="en-US" altLang="zh-CN" sz="1500" b="1" spc="-11" dirty="0">
                <a:solidFill>
                  <a:srgbClr val="0000FF"/>
                </a:solidFill>
                <a:latin typeface="Microsoft YaHei UI" panose="020B0503020204020204" pitchFamily="34" charset="-122"/>
                <a:ea typeface="Microsoft YaHei UI" panose="020B0503020204020204" pitchFamily="34" charset="-122"/>
                <a:cs typeface="Microsoft YaHei UI"/>
              </a:rPr>
              <a:t>1</a:t>
            </a:r>
            <a:r>
              <a:rPr lang="zh-CN" altLang="en-US" sz="1500" b="1" spc="-11" dirty="0">
                <a:solidFill>
                  <a:srgbClr val="0000FF"/>
                </a:solidFill>
                <a:latin typeface="Microsoft YaHei UI" panose="020B0503020204020204" pitchFamily="34" charset="-122"/>
                <a:ea typeface="Microsoft YaHei UI" panose="020B0503020204020204" pitchFamily="34" charset="-122"/>
                <a:cs typeface="Microsoft YaHei UI"/>
              </a:rPr>
              <a:t>送料，在压机打开的时段由机器人</a:t>
            </a:r>
            <a:r>
              <a:rPr lang="en-US" altLang="zh-CN" sz="1500" b="1" spc="-11" dirty="0">
                <a:solidFill>
                  <a:srgbClr val="0000FF"/>
                </a:solidFill>
                <a:latin typeface="Microsoft YaHei UI" panose="020B0503020204020204" pitchFamily="34" charset="-122"/>
                <a:ea typeface="Microsoft YaHei UI" panose="020B0503020204020204" pitchFamily="34" charset="-122"/>
                <a:cs typeface="Microsoft YaHei UI"/>
              </a:rPr>
              <a:t>2</a:t>
            </a:r>
            <a:r>
              <a:rPr lang="zh-CN" altLang="en-US" sz="1500" b="1" spc="-11" dirty="0">
                <a:solidFill>
                  <a:srgbClr val="0000FF"/>
                </a:solidFill>
                <a:latin typeface="Microsoft YaHei UI" panose="020B0503020204020204" pitchFamily="34" charset="-122"/>
                <a:ea typeface="Microsoft YaHei UI" panose="020B0503020204020204" pitchFamily="34" charset="-122"/>
                <a:cs typeface="Microsoft YaHei UI"/>
              </a:rPr>
              <a:t>取件。</a:t>
            </a:r>
            <a:endParaRPr lang="zh-CN" altLang="en-US" sz="1500" dirty="0">
              <a:latin typeface="Microsoft YaHei UI" panose="020B0503020204020204" pitchFamily="34" charset="-122"/>
              <a:ea typeface="Microsoft YaHei UI" panose="020B0503020204020204" pitchFamily="34" charset="-122"/>
              <a:cs typeface="Microsoft YaHei UI"/>
            </a:endParaRPr>
          </a:p>
          <a:p>
            <a:pPr marL="266700" marR="22384" indent="-257175">
              <a:lnSpc>
                <a:spcPts val="2385"/>
              </a:lnSpc>
              <a:spcBef>
                <a:spcPts val="101"/>
              </a:spcBef>
            </a:pPr>
            <a:r>
              <a:rPr sz="1500" dirty="0">
                <a:solidFill>
                  <a:srgbClr val="FF0000"/>
                </a:solidFill>
                <a:latin typeface="Wingdings"/>
                <a:cs typeface="Wingdings"/>
              </a:rPr>
              <a:t></a:t>
            </a:r>
            <a:r>
              <a:rPr sz="1500" spc="-30" dirty="0">
                <a:solidFill>
                  <a:srgbClr val="FF0000"/>
                </a:solidFill>
                <a:latin typeface="Times New Roman"/>
                <a:cs typeface="Times New Roman"/>
              </a:rPr>
              <a:t> </a:t>
            </a:r>
            <a:r>
              <a:rPr lang="zh-CN" altLang="en-US" sz="1500" b="1" dirty="0">
                <a:solidFill>
                  <a:srgbClr val="0000FF"/>
                </a:solidFill>
                <a:latin typeface="Microsoft YaHei UI" panose="020B0503020204020204" pitchFamily="34" charset="-122"/>
                <a:ea typeface="Microsoft YaHei UI" panose="020B0503020204020204" pitchFamily="34" charset="-122"/>
                <a:cs typeface="Times New Roman"/>
              </a:rPr>
              <a:t>轴组</a:t>
            </a:r>
            <a:r>
              <a:rPr sz="1500" b="1" dirty="0">
                <a:solidFill>
                  <a:srgbClr val="0000FF"/>
                </a:solidFill>
                <a:latin typeface="Microsoft YaHei UI" panose="020B0503020204020204" pitchFamily="34" charset="-122"/>
                <a:ea typeface="Microsoft YaHei UI" panose="020B0503020204020204" pitchFamily="34" charset="-122"/>
                <a:cs typeface="Microsoft YaHei UI"/>
              </a:rPr>
              <a:t>对</a:t>
            </a:r>
            <a:r>
              <a:rPr lang="zh-CN" altLang="en-US" sz="1500" b="1" dirty="0">
                <a:solidFill>
                  <a:srgbClr val="0000FF"/>
                </a:solidFill>
                <a:latin typeface="Microsoft YaHei UI" panose="020B0503020204020204" pitchFamily="34" charset="-122"/>
                <a:ea typeface="Microsoft YaHei UI" panose="020B0503020204020204" pitchFamily="34" charset="-122"/>
                <a:cs typeface="Microsoft YaHei UI"/>
              </a:rPr>
              <a:t>单轴</a:t>
            </a:r>
            <a:r>
              <a:rPr sz="1500" b="1" dirty="0" err="1">
                <a:solidFill>
                  <a:srgbClr val="0000FF"/>
                </a:solidFill>
                <a:latin typeface="Microsoft YaHei UI" panose="020B0503020204020204" pitchFamily="34" charset="-122"/>
                <a:ea typeface="Microsoft YaHei UI" panose="020B0503020204020204" pitchFamily="34" charset="-122"/>
                <a:cs typeface="Microsoft YaHei UI"/>
              </a:rPr>
              <a:t>的同步用功能块</a:t>
            </a:r>
            <a:r>
              <a:rPr sz="1500" b="1" spc="-15" dirty="0" err="1">
                <a:solidFill>
                  <a:schemeClr val="accent6">
                    <a:lumMod val="50000"/>
                  </a:schemeClr>
                </a:solidFill>
                <a:latin typeface="Microsoft YaHei UI" panose="020B0503020204020204" pitchFamily="34" charset="-122"/>
                <a:ea typeface="Microsoft YaHei UI" panose="020B0503020204020204" pitchFamily="34" charset="-122"/>
                <a:cs typeface="Calibri"/>
              </a:rPr>
              <a:t>M</a:t>
            </a:r>
            <a:r>
              <a:rPr sz="1500" b="1" dirty="0" err="1">
                <a:solidFill>
                  <a:schemeClr val="accent6">
                    <a:lumMod val="50000"/>
                  </a:schemeClr>
                </a:solidFill>
                <a:latin typeface="Microsoft YaHei UI" panose="020B0503020204020204" pitchFamily="34" charset="-122"/>
                <a:ea typeface="Microsoft YaHei UI" panose="020B0503020204020204" pitchFamily="34" charset="-122"/>
                <a:cs typeface="Calibri"/>
              </a:rPr>
              <a:t>C_</a:t>
            </a:r>
            <a:r>
              <a:rPr lang="en-US" sz="1500" b="1" spc="-19" dirty="0" err="1">
                <a:solidFill>
                  <a:schemeClr val="accent6">
                    <a:lumMod val="50000"/>
                  </a:schemeClr>
                </a:solidFill>
                <a:latin typeface="Microsoft YaHei UI" panose="020B0503020204020204" pitchFamily="34" charset="-122"/>
                <a:ea typeface="Microsoft YaHei UI" panose="020B0503020204020204" pitchFamily="34" charset="-122"/>
                <a:cs typeface="Calibri"/>
              </a:rPr>
              <a:t>Sy</a:t>
            </a:r>
            <a:r>
              <a:rPr lang="en-US" altLang="zh-CN" sz="1500" b="1" spc="-19" dirty="0" err="1">
                <a:solidFill>
                  <a:schemeClr val="accent6">
                    <a:lumMod val="50000"/>
                  </a:schemeClr>
                </a:solidFill>
                <a:latin typeface="Microsoft YaHei UI" panose="020B0503020204020204" pitchFamily="34" charset="-122"/>
                <a:ea typeface="Microsoft YaHei UI" panose="020B0503020204020204" pitchFamily="34" charset="-122"/>
                <a:cs typeface="Calibri"/>
              </a:rPr>
              <a:t>ncGroupToAxis</a:t>
            </a:r>
            <a:r>
              <a:rPr sz="1500" b="1" dirty="0" err="1">
                <a:solidFill>
                  <a:srgbClr val="0000FF"/>
                </a:solidFill>
                <a:latin typeface="Microsoft YaHei UI" panose="020B0503020204020204" pitchFamily="34" charset="-122"/>
                <a:ea typeface="Microsoft YaHei UI" panose="020B0503020204020204" pitchFamily="34" charset="-122"/>
                <a:cs typeface="Microsoft YaHei UI"/>
              </a:rPr>
              <a:t>实现</a:t>
            </a:r>
            <a:r>
              <a:rPr sz="1500" b="1" dirty="0">
                <a:solidFill>
                  <a:srgbClr val="0000FF"/>
                </a:solidFill>
                <a:latin typeface="Microsoft YaHei UI" panose="020B0503020204020204" pitchFamily="34" charset="-122"/>
                <a:ea typeface="Microsoft YaHei UI" panose="020B0503020204020204" pitchFamily="34" charset="-122"/>
                <a:cs typeface="Microsoft YaHei UI"/>
              </a:rPr>
              <a:t>。</a:t>
            </a:r>
            <a:endParaRPr sz="1500" b="1" dirty="0">
              <a:latin typeface="Microsoft YaHei UI" panose="020B0503020204020204" pitchFamily="34" charset="-122"/>
              <a:ea typeface="Microsoft YaHei UI" panose="020B0503020204020204" pitchFamily="34" charset="-122"/>
              <a:cs typeface="Microsoft YaHei UI"/>
            </a:endParaRPr>
          </a:p>
        </p:txBody>
      </p:sp>
    </p:spTree>
    <p:extLst>
      <p:ext uri="{BB962C8B-B14F-4D97-AF65-F5344CB8AC3E}">
        <p14:creationId xmlns:p14="http://schemas.microsoft.com/office/powerpoint/2010/main" val="3899145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1314450" y="114300"/>
            <a:ext cx="914400"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dirty="0">
                <a:solidFill>
                  <a:srgbClr val="0000FF"/>
                </a:solidFill>
                <a:latin typeface="Microsoft YaHei UI" panose="020B0503020204020204" pitchFamily="34" charset="-122"/>
                <a:ea typeface="Microsoft YaHei UI" panose="020B0503020204020204" pitchFamily="34" charset="-122"/>
              </a:rPr>
              <a:t>跟踪</a:t>
            </a:r>
            <a:endParaRPr sz="2100" dirty="0">
              <a:latin typeface="Microsoft YaHei UI"/>
              <a:cs typeface="Microsoft YaHei UI"/>
            </a:endParaRPr>
          </a:p>
        </p:txBody>
      </p:sp>
      <p:pic>
        <p:nvPicPr>
          <p:cNvPr id="4" name="图片 3"/>
          <p:cNvPicPr>
            <a:picLocks noChangeAspect="1"/>
          </p:cNvPicPr>
          <p:nvPr/>
        </p:nvPicPr>
        <p:blipFill>
          <a:blip r:embed="rId2"/>
          <a:stretch>
            <a:fillRect/>
          </a:stretch>
        </p:blipFill>
        <p:spPr>
          <a:xfrm>
            <a:off x="1794091" y="1778794"/>
            <a:ext cx="5555816" cy="2393156"/>
          </a:xfrm>
          <a:prstGeom prst="rect">
            <a:avLst/>
          </a:prstGeom>
        </p:spPr>
      </p:pic>
      <p:sp>
        <p:nvSpPr>
          <p:cNvPr id="5" name="文本框 4"/>
          <p:cNvSpPr txBox="1"/>
          <p:nvPr/>
        </p:nvSpPr>
        <p:spPr>
          <a:xfrm>
            <a:off x="1514474" y="492681"/>
            <a:ext cx="6115050" cy="1754326"/>
          </a:xfrm>
          <a:prstGeom prst="rect">
            <a:avLst/>
          </a:prstGeom>
          <a:solidFill>
            <a:schemeClr val="accent3">
              <a:lumMod val="40000"/>
              <a:lumOff val="60000"/>
            </a:schemeClr>
          </a:solidFill>
        </p:spPr>
        <p:txBody>
          <a:bodyPr wrap="square" rtlCol="0">
            <a:spAutoFit/>
          </a:bodyPr>
          <a:lstStyle/>
          <a:p>
            <a:r>
              <a:rPr lang="zh-CN" altLang="en-US" dirty="0"/>
              <a:t>跟踪可以被看作两个运动的叠加：第一个是工件的运动（动态</a:t>
            </a:r>
            <a:r>
              <a:rPr lang="en-US" altLang="zh-CN" dirty="0"/>
              <a:t>PCS</a:t>
            </a:r>
            <a:r>
              <a:rPr lang="zh-CN" altLang="en-US" dirty="0"/>
              <a:t>）；第二个是</a:t>
            </a:r>
            <a:r>
              <a:rPr lang="en-US" altLang="zh-CN" dirty="0"/>
              <a:t>TCP</a:t>
            </a:r>
            <a:r>
              <a:rPr lang="zh-CN" altLang="en-US" dirty="0"/>
              <a:t>相对于工件的运动（</a:t>
            </a:r>
            <a:r>
              <a:rPr lang="en-US" altLang="zh-CN" dirty="0"/>
              <a:t>PCS</a:t>
            </a:r>
            <a:r>
              <a:rPr lang="zh-CN" altLang="en-US" dirty="0"/>
              <a:t>中的路径）。</a:t>
            </a:r>
            <a:r>
              <a:rPr lang="en-US" altLang="zh-CN" dirty="0"/>
              <a:t>PCS</a:t>
            </a:r>
            <a:r>
              <a:rPr lang="zh-CN" altLang="en-US" dirty="0"/>
              <a:t>相对于</a:t>
            </a:r>
            <a:r>
              <a:rPr lang="en-US" altLang="zh-CN" dirty="0"/>
              <a:t>MCS</a:t>
            </a:r>
            <a:r>
              <a:rPr lang="zh-CN" altLang="en-US" dirty="0"/>
              <a:t>的位置及运动是通过由</a:t>
            </a:r>
            <a:r>
              <a:rPr lang="en-US" altLang="zh-CN" dirty="0"/>
              <a:t>MCS</a:t>
            </a:r>
            <a:r>
              <a:rPr lang="zh-CN" altLang="en-US" dirty="0"/>
              <a:t>到</a:t>
            </a:r>
            <a:r>
              <a:rPr lang="en-US" altLang="zh-CN" dirty="0"/>
              <a:t>PCS</a:t>
            </a:r>
            <a:r>
              <a:rPr lang="zh-CN" altLang="en-US" dirty="0"/>
              <a:t>的坐标变换描述的。为了跟踪，</a:t>
            </a:r>
            <a:r>
              <a:rPr lang="en-US" altLang="zh-CN" dirty="0" err="1"/>
              <a:t>PLCopen</a:t>
            </a:r>
            <a:r>
              <a:rPr lang="zh-CN" altLang="en-US" dirty="0"/>
              <a:t>定义了以下几个功能块：通用功能块</a:t>
            </a:r>
            <a:r>
              <a:rPr lang="en-US" altLang="zh-CN" dirty="0" err="1"/>
              <a:t>MC_SetDynCoordTransform</a:t>
            </a:r>
            <a:r>
              <a:rPr lang="zh-CN" altLang="en-US" dirty="0"/>
              <a:t>，应用功能块</a:t>
            </a:r>
            <a:r>
              <a:rPr lang="en-US" altLang="zh-CN" dirty="0" err="1"/>
              <a:t>MC_TrackConveyorBelt</a:t>
            </a:r>
            <a:r>
              <a:rPr lang="zh-CN" altLang="en-US" dirty="0"/>
              <a:t>和</a:t>
            </a:r>
            <a:r>
              <a:rPr lang="en-US" altLang="zh-CN" dirty="0" err="1"/>
              <a:t>MC_TrackRotaryTable</a:t>
            </a:r>
            <a:r>
              <a:rPr lang="zh-CN" altLang="en-US" dirty="0"/>
              <a:t>。</a:t>
            </a:r>
          </a:p>
        </p:txBody>
      </p:sp>
      <p:sp>
        <p:nvSpPr>
          <p:cNvPr id="6" name="文本框 5"/>
          <p:cNvSpPr txBox="1"/>
          <p:nvPr/>
        </p:nvSpPr>
        <p:spPr>
          <a:xfrm>
            <a:off x="1514474" y="4400551"/>
            <a:ext cx="6115050" cy="646331"/>
          </a:xfrm>
          <a:prstGeom prst="rect">
            <a:avLst/>
          </a:prstGeom>
          <a:solidFill>
            <a:schemeClr val="accent3">
              <a:lumMod val="40000"/>
              <a:lumOff val="60000"/>
            </a:schemeClr>
          </a:solidFill>
        </p:spPr>
        <p:txBody>
          <a:bodyPr wrap="square" rtlCol="0">
            <a:spAutoFit/>
          </a:bodyPr>
          <a:lstStyle/>
          <a:p>
            <a:r>
              <a:rPr lang="zh-CN" altLang="en-US" dirty="0"/>
              <a:t>图例是轴组之间的跟踪。机器人</a:t>
            </a:r>
            <a:r>
              <a:rPr lang="en-US" altLang="zh-CN" dirty="0"/>
              <a:t>B</a:t>
            </a:r>
            <a:r>
              <a:rPr lang="zh-CN" altLang="en-US" dirty="0"/>
              <a:t>夹持工件，机器人</a:t>
            </a:r>
            <a:r>
              <a:rPr lang="en-US" altLang="zh-CN" dirty="0"/>
              <a:t>A</a:t>
            </a:r>
            <a:r>
              <a:rPr lang="zh-CN" altLang="en-US" dirty="0"/>
              <a:t>焊接工件的同时，机器人</a:t>
            </a:r>
            <a:r>
              <a:rPr lang="en-US" altLang="zh-CN" dirty="0"/>
              <a:t>B</a:t>
            </a:r>
            <a:r>
              <a:rPr lang="zh-CN" altLang="en-US" dirty="0"/>
              <a:t>不停地移动工件。</a:t>
            </a:r>
          </a:p>
        </p:txBody>
      </p:sp>
    </p:spTree>
    <p:extLst>
      <p:ext uri="{BB962C8B-B14F-4D97-AF65-F5344CB8AC3E}">
        <p14:creationId xmlns:p14="http://schemas.microsoft.com/office/powerpoint/2010/main" val="267918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00700" y="114300"/>
            <a:ext cx="2286000" cy="369332"/>
          </a:xfrm>
          <a:prstGeom prst="rect">
            <a:avLst/>
          </a:prstGeom>
          <a:solidFill>
            <a:schemeClr val="accent2">
              <a:lumMod val="40000"/>
              <a:lumOff val="60000"/>
            </a:schemeClr>
          </a:solidFill>
        </p:spPr>
        <p:txBody>
          <a:bodyPr wrap="square" rtlCol="0">
            <a:spAutoFit/>
          </a:bodyPr>
          <a:lstStyle/>
          <a:p>
            <a:r>
              <a:rPr lang="zh-CN" altLang="en-US" dirty="0"/>
              <a:t>动态坐标变换功能块</a:t>
            </a:r>
          </a:p>
        </p:txBody>
      </p:sp>
      <p:pic>
        <p:nvPicPr>
          <p:cNvPr id="5" name="图片 4"/>
          <p:cNvPicPr>
            <a:picLocks noChangeAspect="1"/>
          </p:cNvPicPr>
          <p:nvPr/>
        </p:nvPicPr>
        <p:blipFill>
          <a:blip r:embed="rId2"/>
          <a:stretch>
            <a:fillRect/>
          </a:stretch>
        </p:blipFill>
        <p:spPr>
          <a:xfrm>
            <a:off x="1257301" y="628650"/>
            <a:ext cx="6507956" cy="1843088"/>
          </a:xfrm>
          <a:prstGeom prst="rect">
            <a:avLst/>
          </a:prstGeom>
        </p:spPr>
      </p:pic>
      <p:sp>
        <p:nvSpPr>
          <p:cNvPr id="6" name="文本框 5"/>
          <p:cNvSpPr txBox="1"/>
          <p:nvPr/>
        </p:nvSpPr>
        <p:spPr>
          <a:xfrm>
            <a:off x="1371601" y="2743200"/>
            <a:ext cx="6393656" cy="2169825"/>
          </a:xfrm>
          <a:prstGeom prst="rect">
            <a:avLst/>
          </a:prstGeom>
          <a:solidFill>
            <a:schemeClr val="accent3">
              <a:lumMod val="40000"/>
              <a:lumOff val="60000"/>
            </a:schemeClr>
          </a:solidFill>
        </p:spPr>
        <p:txBody>
          <a:bodyPr wrap="square" rtlCol="0">
            <a:spAutoFit/>
          </a:bodyPr>
          <a:lstStyle/>
          <a:p>
            <a:r>
              <a:rPr lang="en-US" altLang="zh-CN" sz="1500" b="1" dirty="0" err="1">
                <a:solidFill>
                  <a:srgbClr val="0000FF"/>
                </a:solidFill>
              </a:rPr>
              <a:t>MasterAxesGroup</a:t>
            </a:r>
            <a:r>
              <a:rPr lang="zh-CN" altLang="en-US" sz="1500" b="1" dirty="0">
                <a:solidFill>
                  <a:srgbClr val="0000FF"/>
                </a:solidFill>
              </a:rPr>
              <a:t>为主轴组，比如夹持工件的机器人</a:t>
            </a:r>
            <a:r>
              <a:rPr lang="en-US" altLang="zh-CN" sz="1500" b="1" dirty="0">
                <a:solidFill>
                  <a:srgbClr val="0000FF"/>
                </a:solidFill>
              </a:rPr>
              <a:t>B</a:t>
            </a:r>
            <a:r>
              <a:rPr lang="zh-CN" altLang="en-US" sz="1500" b="1" dirty="0">
                <a:solidFill>
                  <a:srgbClr val="0000FF"/>
                </a:solidFill>
              </a:rPr>
              <a:t>。</a:t>
            </a:r>
            <a:endParaRPr lang="en-US" altLang="zh-CN" sz="1500" b="1" dirty="0">
              <a:solidFill>
                <a:srgbClr val="0000FF"/>
              </a:solidFill>
            </a:endParaRPr>
          </a:p>
          <a:p>
            <a:r>
              <a:rPr lang="en-US" altLang="zh-CN" sz="1500" b="1" dirty="0" err="1">
                <a:solidFill>
                  <a:srgbClr val="0000FF"/>
                </a:solidFill>
              </a:rPr>
              <a:t>AxesGroup</a:t>
            </a:r>
            <a:r>
              <a:rPr lang="zh-CN" altLang="en-US" sz="1500" b="1" dirty="0">
                <a:solidFill>
                  <a:srgbClr val="0000FF"/>
                </a:solidFill>
              </a:rPr>
              <a:t>为从轴组，比如焊接工件的机器人</a:t>
            </a:r>
            <a:r>
              <a:rPr lang="en-US" altLang="zh-CN" sz="1500" b="1" dirty="0">
                <a:solidFill>
                  <a:srgbClr val="0000FF"/>
                </a:solidFill>
              </a:rPr>
              <a:t>A</a:t>
            </a:r>
            <a:r>
              <a:rPr lang="zh-CN" altLang="en-US" sz="1500" b="1" dirty="0">
                <a:solidFill>
                  <a:srgbClr val="0000FF"/>
                </a:solidFill>
              </a:rPr>
              <a:t>。</a:t>
            </a:r>
            <a:endParaRPr lang="en-US" altLang="zh-CN" sz="1500" b="1" dirty="0">
              <a:solidFill>
                <a:srgbClr val="0000FF"/>
              </a:solidFill>
            </a:endParaRPr>
          </a:p>
          <a:p>
            <a:r>
              <a:rPr lang="en-US" altLang="zh-CN" sz="1500" b="1" dirty="0" err="1">
                <a:solidFill>
                  <a:srgbClr val="0000FF"/>
                </a:solidFill>
              </a:rPr>
              <a:t>CoordSystem</a:t>
            </a:r>
            <a:r>
              <a:rPr lang="zh-CN" altLang="en-US" sz="1500" b="1" dirty="0">
                <a:solidFill>
                  <a:srgbClr val="0000FF"/>
                </a:solidFill>
              </a:rPr>
              <a:t>默认为</a:t>
            </a:r>
            <a:r>
              <a:rPr lang="en-US" altLang="zh-CN" sz="1500" b="1" dirty="0" err="1">
                <a:solidFill>
                  <a:srgbClr val="0000FF"/>
                </a:solidFill>
              </a:rPr>
              <a:t>AxesGroup</a:t>
            </a:r>
            <a:r>
              <a:rPr lang="zh-CN" altLang="en-US" sz="1500" b="1" dirty="0">
                <a:solidFill>
                  <a:srgbClr val="0000FF"/>
                </a:solidFill>
              </a:rPr>
              <a:t>的</a:t>
            </a:r>
            <a:r>
              <a:rPr lang="en-US" altLang="zh-CN" sz="1500" b="1" dirty="0">
                <a:solidFill>
                  <a:srgbClr val="0000FF"/>
                </a:solidFill>
              </a:rPr>
              <a:t>PCS</a:t>
            </a:r>
            <a:r>
              <a:rPr lang="zh-CN" altLang="en-US" sz="1500" b="1" dirty="0">
                <a:solidFill>
                  <a:srgbClr val="0000FF"/>
                </a:solidFill>
              </a:rPr>
              <a:t>。</a:t>
            </a:r>
            <a:endParaRPr lang="en-US" altLang="zh-CN" sz="1500" b="1" dirty="0">
              <a:solidFill>
                <a:srgbClr val="0000FF"/>
              </a:solidFill>
            </a:endParaRPr>
          </a:p>
          <a:p>
            <a:r>
              <a:rPr lang="en-US" altLang="zh-CN" sz="1500" b="1" dirty="0" err="1">
                <a:solidFill>
                  <a:srgbClr val="0000FF"/>
                </a:solidFill>
              </a:rPr>
              <a:t>CoordTransform</a:t>
            </a:r>
            <a:r>
              <a:rPr lang="zh-CN" altLang="en-US" sz="1500" b="1" dirty="0">
                <a:solidFill>
                  <a:srgbClr val="0000FF"/>
                </a:solidFill>
              </a:rPr>
              <a:t>表示了从主轴组到从轴组</a:t>
            </a:r>
            <a:r>
              <a:rPr lang="en-US" altLang="zh-CN" sz="1500" b="1" dirty="0">
                <a:solidFill>
                  <a:srgbClr val="0000FF"/>
                </a:solidFill>
              </a:rPr>
              <a:t>PCS</a:t>
            </a:r>
            <a:r>
              <a:rPr lang="zh-CN" altLang="en-US" sz="1500" b="1" dirty="0">
                <a:solidFill>
                  <a:srgbClr val="0000FF"/>
                </a:solidFill>
              </a:rPr>
              <a:t>的坐标变换，比如从机器人</a:t>
            </a:r>
            <a:r>
              <a:rPr lang="en-US" altLang="zh-CN" sz="1500" b="1" dirty="0">
                <a:solidFill>
                  <a:srgbClr val="0000FF"/>
                </a:solidFill>
              </a:rPr>
              <a:t>B</a:t>
            </a:r>
            <a:r>
              <a:rPr lang="zh-CN" altLang="en-US" sz="1500" b="1" dirty="0">
                <a:solidFill>
                  <a:srgbClr val="0000FF"/>
                </a:solidFill>
              </a:rPr>
              <a:t>工具坐标系到待焊接工件坐标系（机器人</a:t>
            </a:r>
            <a:r>
              <a:rPr lang="en-US" altLang="zh-CN" sz="1500" b="1" dirty="0">
                <a:solidFill>
                  <a:srgbClr val="0000FF"/>
                </a:solidFill>
              </a:rPr>
              <a:t>A</a:t>
            </a:r>
            <a:r>
              <a:rPr lang="zh-CN" altLang="en-US" sz="1500" b="1" dirty="0">
                <a:solidFill>
                  <a:srgbClr val="0000FF"/>
                </a:solidFill>
              </a:rPr>
              <a:t>的</a:t>
            </a:r>
            <a:r>
              <a:rPr lang="en-US" altLang="zh-CN" sz="1500" b="1" dirty="0">
                <a:solidFill>
                  <a:srgbClr val="0000FF"/>
                </a:solidFill>
              </a:rPr>
              <a:t>PCS</a:t>
            </a:r>
            <a:r>
              <a:rPr lang="zh-CN" altLang="en-US" sz="1500" b="1" dirty="0">
                <a:solidFill>
                  <a:srgbClr val="0000FF"/>
                </a:solidFill>
              </a:rPr>
              <a:t>）的坐标变换。</a:t>
            </a:r>
            <a:endParaRPr lang="en-US" altLang="zh-CN" sz="1500" b="1" dirty="0">
              <a:solidFill>
                <a:srgbClr val="0000FF"/>
              </a:solidFill>
            </a:endParaRPr>
          </a:p>
          <a:p>
            <a:r>
              <a:rPr lang="zh-CN" altLang="en-US" sz="1500" b="1" dirty="0">
                <a:solidFill>
                  <a:srgbClr val="0000FF"/>
                </a:solidFill>
              </a:rPr>
              <a:t>除上述参数外，还有一些必要的隐含参数，比如两个轴组</a:t>
            </a:r>
            <a:r>
              <a:rPr lang="en-US" altLang="zh-CN" sz="1500" b="1" dirty="0">
                <a:solidFill>
                  <a:srgbClr val="0000FF"/>
                </a:solidFill>
              </a:rPr>
              <a:t>MCS</a:t>
            </a:r>
            <a:r>
              <a:rPr lang="zh-CN" altLang="en-US" sz="1500" b="1" dirty="0">
                <a:solidFill>
                  <a:srgbClr val="0000FF"/>
                </a:solidFill>
              </a:rPr>
              <a:t>之间的关系，即机器人</a:t>
            </a:r>
            <a:r>
              <a:rPr lang="en-US" altLang="zh-CN" sz="1500" b="1" dirty="0">
                <a:solidFill>
                  <a:srgbClr val="0000FF"/>
                </a:solidFill>
              </a:rPr>
              <a:t>A</a:t>
            </a:r>
            <a:r>
              <a:rPr lang="zh-CN" altLang="en-US" sz="1500" b="1" dirty="0">
                <a:solidFill>
                  <a:srgbClr val="0000FF"/>
                </a:solidFill>
              </a:rPr>
              <a:t>与机器人</a:t>
            </a:r>
            <a:r>
              <a:rPr lang="en-US" altLang="zh-CN" sz="1500" b="1" dirty="0">
                <a:solidFill>
                  <a:srgbClr val="0000FF"/>
                </a:solidFill>
              </a:rPr>
              <a:t>B</a:t>
            </a:r>
            <a:r>
              <a:rPr lang="zh-CN" altLang="en-US" sz="1500" b="1" dirty="0">
                <a:solidFill>
                  <a:srgbClr val="0000FF"/>
                </a:solidFill>
              </a:rPr>
              <a:t>基座之间的相对位置关系。</a:t>
            </a:r>
            <a:endParaRPr lang="en-US" altLang="zh-CN" sz="1500" b="1" dirty="0">
              <a:solidFill>
                <a:srgbClr val="0000FF"/>
              </a:solidFill>
            </a:endParaRPr>
          </a:p>
          <a:p>
            <a:r>
              <a:rPr lang="zh-CN" altLang="en-US" sz="1500" b="1" dirty="0">
                <a:solidFill>
                  <a:srgbClr val="0000FF"/>
                </a:solidFill>
              </a:rPr>
              <a:t>通过此功能快，</a:t>
            </a:r>
            <a:r>
              <a:rPr lang="en-US" altLang="zh-CN" sz="1500" b="1" dirty="0" err="1">
                <a:solidFill>
                  <a:srgbClr val="0000FF"/>
                </a:solidFill>
              </a:rPr>
              <a:t>AxesGroup</a:t>
            </a:r>
            <a:r>
              <a:rPr lang="zh-CN" altLang="en-US" sz="1500" b="1" dirty="0">
                <a:solidFill>
                  <a:srgbClr val="0000FF"/>
                </a:solidFill>
              </a:rPr>
              <a:t>的</a:t>
            </a:r>
            <a:r>
              <a:rPr lang="en-US" altLang="zh-CN" sz="1500" b="1" dirty="0">
                <a:solidFill>
                  <a:srgbClr val="0000FF"/>
                </a:solidFill>
              </a:rPr>
              <a:t>PCS</a:t>
            </a:r>
            <a:r>
              <a:rPr lang="zh-CN" altLang="en-US" sz="1500" b="1" dirty="0">
                <a:solidFill>
                  <a:srgbClr val="0000FF"/>
                </a:solidFill>
              </a:rPr>
              <a:t>与主轴组相绑定，并随着主轴组的运动而运动。因此，</a:t>
            </a:r>
            <a:r>
              <a:rPr lang="en-US" altLang="zh-CN" sz="1500" b="1" dirty="0" err="1">
                <a:solidFill>
                  <a:srgbClr val="0000FF"/>
                </a:solidFill>
              </a:rPr>
              <a:t>AxesGroup</a:t>
            </a:r>
            <a:r>
              <a:rPr lang="zh-CN" altLang="en-US" sz="1500" b="1" dirty="0">
                <a:solidFill>
                  <a:srgbClr val="0000FF"/>
                </a:solidFill>
              </a:rPr>
              <a:t>的</a:t>
            </a:r>
            <a:r>
              <a:rPr lang="en-US" altLang="zh-CN" sz="1500" b="1" dirty="0">
                <a:solidFill>
                  <a:srgbClr val="0000FF"/>
                </a:solidFill>
              </a:rPr>
              <a:t>MCS</a:t>
            </a:r>
            <a:r>
              <a:rPr lang="zh-CN" altLang="en-US" sz="1500" b="1" dirty="0">
                <a:solidFill>
                  <a:srgbClr val="0000FF"/>
                </a:solidFill>
              </a:rPr>
              <a:t>到</a:t>
            </a:r>
            <a:r>
              <a:rPr lang="en-US" altLang="zh-CN" sz="1500" b="1" dirty="0">
                <a:solidFill>
                  <a:srgbClr val="0000FF"/>
                </a:solidFill>
              </a:rPr>
              <a:t>PCS</a:t>
            </a:r>
            <a:r>
              <a:rPr lang="zh-CN" altLang="en-US" sz="1500" b="1" dirty="0">
                <a:solidFill>
                  <a:srgbClr val="0000FF"/>
                </a:solidFill>
              </a:rPr>
              <a:t>的坐标变换是动态的。</a:t>
            </a:r>
            <a:endParaRPr lang="zh-CN" altLang="en-US" dirty="0"/>
          </a:p>
        </p:txBody>
      </p:sp>
      <p:sp>
        <p:nvSpPr>
          <p:cNvPr id="7" name="矩形 6"/>
          <p:cNvSpPr/>
          <p:nvPr/>
        </p:nvSpPr>
        <p:spPr>
          <a:xfrm>
            <a:off x="3371850" y="857250"/>
            <a:ext cx="1200150" cy="51435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765241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829300" y="114300"/>
            <a:ext cx="2057400" cy="369332"/>
          </a:xfrm>
          <a:prstGeom prst="rect">
            <a:avLst/>
          </a:prstGeom>
          <a:solidFill>
            <a:schemeClr val="accent2">
              <a:lumMod val="40000"/>
              <a:lumOff val="60000"/>
            </a:schemeClr>
          </a:solidFill>
        </p:spPr>
        <p:txBody>
          <a:bodyPr wrap="square" rtlCol="0">
            <a:spAutoFit/>
          </a:bodyPr>
          <a:lstStyle/>
          <a:p>
            <a:r>
              <a:rPr lang="zh-CN" altLang="en-US" dirty="0"/>
              <a:t>传送带跟踪功能块</a:t>
            </a:r>
          </a:p>
        </p:txBody>
      </p:sp>
      <p:pic>
        <p:nvPicPr>
          <p:cNvPr id="6" name="图片 5"/>
          <p:cNvPicPr>
            <a:picLocks noChangeAspect="1"/>
          </p:cNvPicPr>
          <p:nvPr/>
        </p:nvPicPr>
        <p:blipFill>
          <a:blip r:embed="rId2"/>
          <a:stretch>
            <a:fillRect/>
          </a:stretch>
        </p:blipFill>
        <p:spPr>
          <a:xfrm>
            <a:off x="1266082" y="2143814"/>
            <a:ext cx="5988344" cy="1842067"/>
          </a:xfrm>
          <a:prstGeom prst="rect">
            <a:avLst/>
          </a:prstGeom>
        </p:spPr>
      </p:pic>
      <p:pic>
        <p:nvPicPr>
          <p:cNvPr id="7" name="图片 6"/>
          <p:cNvPicPr>
            <a:picLocks noChangeAspect="1"/>
          </p:cNvPicPr>
          <p:nvPr/>
        </p:nvPicPr>
        <p:blipFill>
          <a:blip r:embed="rId3"/>
          <a:stretch>
            <a:fillRect/>
          </a:stretch>
        </p:blipFill>
        <p:spPr>
          <a:xfrm>
            <a:off x="1263423" y="571500"/>
            <a:ext cx="5537427" cy="1597566"/>
          </a:xfrm>
          <a:prstGeom prst="rect">
            <a:avLst/>
          </a:prstGeom>
        </p:spPr>
      </p:pic>
      <p:sp>
        <p:nvSpPr>
          <p:cNvPr id="8" name="文本框 7"/>
          <p:cNvSpPr txBox="1"/>
          <p:nvPr/>
        </p:nvSpPr>
        <p:spPr>
          <a:xfrm>
            <a:off x="1371600" y="4057650"/>
            <a:ext cx="6343650" cy="2031325"/>
          </a:xfrm>
          <a:prstGeom prst="rect">
            <a:avLst/>
          </a:prstGeom>
          <a:solidFill>
            <a:schemeClr val="accent3">
              <a:lumMod val="40000"/>
              <a:lumOff val="60000"/>
            </a:schemeClr>
          </a:solidFill>
        </p:spPr>
        <p:txBody>
          <a:bodyPr wrap="square" rtlCol="0">
            <a:spAutoFit/>
          </a:bodyPr>
          <a:lstStyle/>
          <a:p>
            <a:r>
              <a:rPr lang="en-US" altLang="zh-CN" dirty="0" err="1">
                <a:solidFill>
                  <a:srgbClr val="0000FF"/>
                </a:solidFill>
              </a:rPr>
              <a:t>ConveyorBeltOrigin</a:t>
            </a:r>
            <a:r>
              <a:rPr lang="zh-CN" altLang="en-US" dirty="0">
                <a:solidFill>
                  <a:srgbClr val="0000FF"/>
                </a:solidFill>
              </a:rPr>
              <a:t>表示传送带坐标系</a:t>
            </a:r>
            <a:r>
              <a:rPr lang="en-US" altLang="zh-CN" dirty="0">
                <a:solidFill>
                  <a:srgbClr val="0000FF"/>
                </a:solidFill>
              </a:rPr>
              <a:t>CB</a:t>
            </a:r>
            <a:r>
              <a:rPr lang="zh-CN" altLang="en-US" dirty="0">
                <a:solidFill>
                  <a:srgbClr val="0000FF"/>
                </a:solidFill>
              </a:rPr>
              <a:t>相对于轴组</a:t>
            </a:r>
            <a:r>
              <a:rPr lang="en-US" altLang="zh-CN" dirty="0">
                <a:solidFill>
                  <a:srgbClr val="0000FF"/>
                </a:solidFill>
              </a:rPr>
              <a:t>MCS</a:t>
            </a:r>
            <a:r>
              <a:rPr lang="zh-CN" altLang="en-US" dirty="0">
                <a:solidFill>
                  <a:srgbClr val="0000FF"/>
                </a:solidFill>
              </a:rPr>
              <a:t>的位置关系。</a:t>
            </a:r>
            <a:endParaRPr lang="en-US" altLang="zh-CN" dirty="0">
              <a:solidFill>
                <a:srgbClr val="0000FF"/>
              </a:solidFill>
            </a:endParaRPr>
          </a:p>
          <a:p>
            <a:r>
              <a:rPr lang="en-US" altLang="zh-CN" dirty="0" err="1">
                <a:solidFill>
                  <a:srgbClr val="0000FF"/>
                </a:solidFill>
              </a:rPr>
              <a:t>InitialObjectPosition</a:t>
            </a:r>
            <a:r>
              <a:rPr lang="zh-CN" altLang="en-US" dirty="0">
                <a:solidFill>
                  <a:srgbClr val="0000FF"/>
                </a:solidFill>
              </a:rPr>
              <a:t>表示表示</a:t>
            </a:r>
            <a:r>
              <a:rPr lang="en-US" altLang="zh-CN" dirty="0">
                <a:solidFill>
                  <a:srgbClr val="0000FF"/>
                </a:solidFill>
              </a:rPr>
              <a:t>Execute</a:t>
            </a:r>
            <a:r>
              <a:rPr lang="zh-CN" altLang="en-US" dirty="0">
                <a:solidFill>
                  <a:srgbClr val="0000FF"/>
                </a:solidFill>
              </a:rPr>
              <a:t>上升沿时刻（</a:t>
            </a:r>
            <a:r>
              <a:rPr lang="en-US" altLang="zh-CN" dirty="0">
                <a:solidFill>
                  <a:srgbClr val="0000FF"/>
                </a:solidFill>
              </a:rPr>
              <a:t>t</a:t>
            </a:r>
            <a:r>
              <a:rPr lang="en-US" altLang="zh-CN" sz="1050" dirty="0">
                <a:solidFill>
                  <a:srgbClr val="0000FF"/>
                </a:solidFill>
              </a:rPr>
              <a:t>0</a:t>
            </a:r>
            <a:r>
              <a:rPr lang="zh-CN" altLang="en-US" dirty="0">
                <a:solidFill>
                  <a:srgbClr val="0000FF"/>
                </a:solidFill>
              </a:rPr>
              <a:t>），工件坐标系</a:t>
            </a:r>
            <a:r>
              <a:rPr lang="en-US" altLang="zh-CN" dirty="0">
                <a:solidFill>
                  <a:srgbClr val="0000FF"/>
                </a:solidFill>
              </a:rPr>
              <a:t>PCS</a:t>
            </a:r>
            <a:r>
              <a:rPr lang="zh-CN" altLang="en-US" dirty="0">
                <a:solidFill>
                  <a:srgbClr val="0000FF"/>
                </a:solidFill>
              </a:rPr>
              <a:t>相对于</a:t>
            </a:r>
            <a:r>
              <a:rPr lang="en-US" altLang="zh-CN" dirty="0">
                <a:solidFill>
                  <a:srgbClr val="0000FF"/>
                </a:solidFill>
              </a:rPr>
              <a:t>CB</a:t>
            </a:r>
            <a:r>
              <a:rPr lang="zh-CN" altLang="en-US" dirty="0">
                <a:solidFill>
                  <a:srgbClr val="0000FF"/>
                </a:solidFill>
              </a:rPr>
              <a:t>的位置关系。</a:t>
            </a:r>
            <a:endParaRPr lang="en-US" altLang="zh-CN" dirty="0">
              <a:solidFill>
                <a:srgbClr val="0000FF"/>
              </a:solidFill>
            </a:endParaRPr>
          </a:p>
          <a:p>
            <a:r>
              <a:rPr lang="en-US" altLang="zh-CN" dirty="0" err="1">
                <a:solidFill>
                  <a:srgbClr val="0000FF"/>
                </a:solidFill>
              </a:rPr>
              <a:t>AxesGroup</a:t>
            </a:r>
            <a:r>
              <a:rPr lang="zh-CN" altLang="en-US" dirty="0">
                <a:solidFill>
                  <a:srgbClr val="0000FF"/>
                </a:solidFill>
              </a:rPr>
              <a:t>通过</a:t>
            </a:r>
            <a:r>
              <a:rPr lang="en-US" altLang="zh-CN" dirty="0">
                <a:solidFill>
                  <a:srgbClr val="0000FF"/>
                </a:solidFill>
              </a:rPr>
              <a:t>t</a:t>
            </a:r>
            <a:r>
              <a:rPr lang="en-US" altLang="zh-CN" sz="1050" dirty="0">
                <a:solidFill>
                  <a:srgbClr val="0000FF"/>
                </a:solidFill>
              </a:rPr>
              <a:t>0</a:t>
            </a:r>
            <a:r>
              <a:rPr lang="zh-CN" altLang="en-US" dirty="0">
                <a:solidFill>
                  <a:srgbClr val="0000FF"/>
                </a:solidFill>
              </a:rPr>
              <a:t>时刻后</a:t>
            </a:r>
            <a:r>
              <a:rPr lang="en-US" altLang="zh-CN" dirty="0" err="1">
                <a:solidFill>
                  <a:srgbClr val="0000FF"/>
                </a:solidFill>
              </a:rPr>
              <a:t>ConveyorBelt</a:t>
            </a:r>
            <a:r>
              <a:rPr lang="zh-CN" altLang="en-US" dirty="0">
                <a:solidFill>
                  <a:srgbClr val="0000FF"/>
                </a:solidFill>
              </a:rPr>
              <a:t>的位置增量，即可计算出从</a:t>
            </a:r>
            <a:r>
              <a:rPr lang="en-US" altLang="zh-CN" dirty="0">
                <a:solidFill>
                  <a:srgbClr val="0000FF"/>
                </a:solidFill>
              </a:rPr>
              <a:t>MCS</a:t>
            </a:r>
            <a:r>
              <a:rPr lang="zh-CN" altLang="en-US" dirty="0">
                <a:solidFill>
                  <a:srgbClr val="0000FF"/>
                </a:solidFill>
              </a:rPr>
              <a:t>到</a:t>
            </a:r>
            <a:r>
              <a:rPr lang="en-US" altLang="zh-CN" dirty="0">
                <a:solidFill>
                  <a:srgbClr val="0000FF"/>
                </a:solidFill>
              </a:rPr>
              <a:t>PCS</a:t>
            </a:r>
            <a:r>
              <a:rPr lang="zh-CN" altLang="en-US" dirty="0">
                <a:solidFill>
                  <a:srgbClr val="0000FF"/>
                </a:solidFill>
              </a:rPr>
              <a:t>的实时坐标变换，进而实现对传送带上工件的跟踪。</a:t>
            </a:r>
          </a:p>
        </p:txBody>
      </p:sp>
      <p:sp>
        <p:nvSpPr>
          <p:cNvPr id="9" name="矩形 8"/>
          <p:cNvSpPr/>
          <p:nvPr/>
        </p:nvSpPr>
        <p:spPr>
          <a:xfrm>
            <a:off x="3086101" y="1200151"/>
            <a:ext cx="1085849" cy="3429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矩形 9"/>
          <p:cNvSpPr/>
          <p:nvPr/>
        </p:nvSpPr>
        <p:spPr>
          <a:xfrm>
            <a:off x="3086101" y="758224"/>
            <a:ext cx="857249" cy="32762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868750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91182" y="1200150"/>
            <a:ext cx="6706715" cy="3657600"/>
          </a:xfrm>
          <a:prstGeom prst="rect">
            <a:avLst/>
          </a:prstGeom>
        </p:spPr>
      </p:pic>
      <p:sp>
        <p:nvSpPr>
          <p:cNvPr id="3" name="object 3"/>
          <p:cNvSpPr txBox="1"/>
          <p:nvPr/>
        </p:nvSpPr>
        <p:spPr>
          <a:xfrm>
            <a:off x="1191182" y="400050"/>
            <a:ext cx="6724650" cy="487680"/>
          </a:xfrm>
          <a:prstGeom prst="rect">
            <a:avLst/>
          </a:prstGeom>
        </p:spPr>
        <p:txBody>
          <a:bodyPr vert="horz" wrap="square" lIns="0" tIns="0" rIns="0" bIns="0" rtlCol="0">
            <a:noAutofit/>
          </a:bodyPr>
          <a:lstStyle/>
          <a:p>
            <a:pPr marL="9525" marR="9525">
              <a:lnSpc>
                <a:spcPts val="1950"/>
              </a:lnSpc>
            </a:pPr>
            <a:r>
              <a:rPr sz="1650" b="1" dirty="0">
                <a:solidFill>
                  <a:srgbClr val="0000FF"/>
                </a:solidFill>
                <a:latin typeface="Microsoft YaHei UI"/>
                <a:cs typeface="Microsoft YaHei UI"/>
              </a:rPr>
              <a:t>举例：一个机器人从一个固定位置抓取一个螺钉，然后把它固定在随着传 送带运动的的工件上。</a:t>
            </a:r>
            <a:endParaRPr sz="1650" dirty="0">
              <a:latin typeface="Microsoft YaHei UI"/>
              <a:cs typeface="Microsoft YaHei UI"/>
            </a:endParaRPr>
          </a:p>
        </p:txBody>
      </p:sp>
      <p:sp>
        <p:nvSpPr>
          <p:cNvPr id="4" name="文本框 3"/>
          <p:cNvSpPr txBox="1"/>
          <p:nvPr/>
        </p:nvSpPr>
        <p:spPr>
          <a:xfrm>
            <a:off x="5772150" y="929796"/>
            <a:ext cx="1600200" cy="646331"/>
          </a:xfrm>
          <a:prstGeom prst="rect">
            <a:avLst/>
          </a:prstGeom>
          <a:noFill/>
        </p:spPr>
        <p:txBody>
          <a:bodyPr wrap="square" rtlCol="0">
            <a:spAutoFit/>
          </a:bodyPr>
          <a:lstStyle/>
          <a:p>
            <a:r>
              <a:rPr lang="zh-CN" altLang="en-US" dirty="0">
                <a:solidFill>
                  <a:srgbClr val="FF0000"/>
                </a:solidFill>
              </a:rPr>
              <a:t>移动至工件并跟踪</a:t>
            </a:r>
          </a:p>
        </p:txBody>
      </p:sp>
      <p:sp>
        <p:nvSpPr>
          <p:cNvPr id="5" name="文本框 4"/>
          <p:cNvSpPr txBox="1"/>
          <p:nvPr/>
        </p:nvSpPr>
        <p:spPr>
          <a:xfrm>
            <a:off x="3257550" y="3200400"/>
            <a:ext cx="800100" cy="646331"/>
          </a:xfrm>
          <a:prstGeom prst="rect">
            <a:avLst/>
          </a:prstGeom>
          <a:noFill/>
        </p:spPr>
        <p:txBody>
          <a:bodyPr wrap="square" rtlCol="0">
            <a:spAutoFit/>
          </a:bodyPr>
          <a:lstStyle/>
          <a:p>
            <a:r>
              <a:rPr lang="zh-CN" altLang="en-US" dirty="0">
                <a:solidFill>
                  <a:srgbClr val="FF0000"/>
                </a:solidFill>
              </a:rPr>
              <a:t>拧螺钉</a:t>
            </a:r>
          </a:p>
        </p:txBody>
      </p:sp>
      <p:sp>
        <p:nvSpPr>
          <p:cNvPr id="6" name="文本框 5"/>
          <p:cNvSpPr txBox="1"/>
          <p:nvPr/>
        </p:nvSpPr>
        <p:spPr>
          <a:xfrm>
            <a:off x="6686550" y="3200123"/>
            <a:ext cx="1211347" cy="646331"/>
          </a:xfrm>
          <a:prstGeom prst="rect">
            <a:avLst/>
          </a:prstGeom>
          <a:noFill/>
        </p:spPr>
        <p:txBody>
          <a:bodyPr wrap="square" rtlCol="0">
            <a:spAutoFit/>
          </a:bodyPr>
          <a:lstStyle/>
          <a:p>
            <a:r>
              <a:rPr lang="zh-CN" altLang="en-US" dirty="0">
                <a:solidFill>
                  <a:srgbClr val="FF0000"/>
                </a:solidFill>
              </a:rPr>
              <a:t>返回至螺钉盒</a:t>
            </a:r>
          </a:p>
        </p:txBody>
      </p:sp>
      <p:sp>
        <p:nvSpPr>
          <p:cNvPr id="7" name="文本框 6"/>
          <p:cNvSpPr txBox="1"/>
          <p:nvPr/>
        </p:nvSpPr>
        <p:spPr>
          <a:xfrm>
            <a:off x="3714750" y="929796"/>
            <a:ext cx="1143000" cy="646331"/>
          </a:xfrm>
          <a:prstGeom prst="rect">
            <a:avLst/>
          </a:prstGeom>
          <a:noFill/>
        </p:spPr>
        <p:txBody>
          <a:bodyPr wrap="square" rtlCol="0">
            <a:spAutoFit/>
          </a:bodyPr>
          <a:lstStyle/>
          <a:p>
            <a:r>
              <a:rPr lang="zh-CN" altLang="en-US" dirty="0">
                <a:solidFill>
                  <a:srgbClr val="FF0000"/>
                </a:solidFill>
              </a:rPr>
              <a:t>激活动态</a:t>
            </a:r>
            <a:r>
              <a:rPr lang="en-US" altLang="zh-CN" dirty="0">
                <a:solidFill>
                  <a:srgbClr val="FF0000"/>
                </a:solidFill>
              </a:rPr>
              <a:t>PCS</a:t>
            </a:r>
            <a:endParaRPr lang="zh-CN" altLang="en-US" dirty="0">
              <a:solidFill>
                <a:srgbClr val="FF0000"/>
              </a:solidFill>
            </a:endParaRPr>
          </a:p>
        </p:txBody>
      </p:sp>
    </p:spTree>
    <p:extLst>
      <p:ext uri="{BB962C8B-B14F-4D97-AF65-F5344CB8AC3E}">
        <p14:creationId xmlns:p14="http://schemas.microsoft.com/office/powerpoint/2010/main" val="362066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0"/>
            <a:ext cx="6858000" cy="844153"/>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1446848" y="571500"/>
            <a:ext cx="6250305" cy="3557588"/>
          </a:xfrm>
          <a:prstGeom prst="rect">
            <a:avLst/>
          </a:prstGeom>
          <a:solidFill>
            <a:schemeClr val="accent3">
              <a:lumMod val="40000"/>
              <a:lumOff val="60000"/>
            </a:schemeClr>
          </a:solidFill>
        </p:spPr>
        <p:txBody>
          <a:bodyPr vert="horz" wrap="square" lIns="0" tIns="0" rIns="0" bIns="0" rtlCol="0">
            <a:noAutofit/>
          </a:bodyPr>
          <a:lstStyle/>
          <a:p>
            <a:pPr marL="266700" marR="9525" indent="-257175">
              <a:lnSpc>
                <a:spcPct val="140200"/>
              </a:lnSpc>
            </a:pPr>
            <a:r>
              <a:rPr sz="2100" spc="153" dirty="0">
                <a:solidFill>
                  <a:srgbClr val="FF0000"/>
                </a:solidFill>
                <a:latin typeface="Wingdings"/>
                <a:cs typeface="Wingdings"/>
              </a:rPr>
              <a:t></a:t>
            </a:r>
            <a:r>
              <a:rPr sz="2100" b="1" dirty="0">
                <a:solidFill>
                  <a:srgbClr val="0000FF"/>
                </a:solidFill>
                <a:latin typeface="Microsoft YaHei UI"/>
                <a:cs typeface="Microsoft YaHei UI"/>
              </a:rPr>
              <a:t>为了解决数控机床和机器人实际应用中必须妥善处 理的问题，</a:t>
            </a:r>
            <a:r>
              <a:rPr sz="2100" b="1" spc="-4" dirty="0">
                <a:solidFill>
                  <a:srgbClr val="0000FF"/>
                </a:solidFill>
                <a:latin typeface="Microsoft YaHei UI"/>
                <a:cs typeface="Microsoft YaHei UI"/>
              </a:rPr>
              <a:t>P</a:t>
            </a:r>
            <a:r>
              <a:rPr sz="2100" b="1" spc="-71" dirty="0">
                <a:solidFill>
                  <a:srgbClr val="0000FF"/>
                </a:solidFill>
                <a:latin typeface="Microsoft YaHei UI"/>
                <a:cs typeface="Microsoft YaHei UI"/>
              </a:rPr>
              <a:t>L</a:t>
            </a:r>
            <a:r>
              <a:rPr sz="2100" b="1" spc="-8" dirty="0">
                <a:solidFill>
                  <a:srgbClr val="0000FF"/>
                </a:solidFill>
                <a:latin typeface="Microsoft YaHei UI"/>
                <a:cs typeface="Microsoft YaHei UI"/>
              </a:rPr>
              <a:t>C</a:t>
            </a:r>
            <a:r>
              <a:rPr sz="2100" b="1" spc="-4" dirty="0">
                <a:solidFill>
                  <a:srgbClr val="0000FF"/>
                </a:solidFill>
                <a:latin typeface="Microsoft YaHei UI"/>
                <a:cs typeface="Microsoft YaHei UI"/>
              </a:rPr>
              <a:t>o</a:t>
            </a:r>
            <a:r>
              <a:rPr sz="2100" b="1" spc="-8" dirty="0">
                <a:solidFill>
                  <a:srgbClr val="0000FF"/>
                </a:solidFill>
                <a:latin typeface="Microsoft YaHei UI"/>
                <a:cs typeface="Microsoft YaHei UI"/>
              </a:rPr>
              <a:t>pe</a:t>
            </a:r>
            <a:r>
              <a:rPr sz="2100" b="1" spc="-11" dirty="0">
                <a:solidFill>
                  <a:srgbClr val="0000FF"/>
                </a:solidFill>
                <a:latin typeface="Microsoft YaHei UI"/>
                <a:cs typeface="Microsoft YaHei UI"/>
              </a:rPr>
              <a:t>n</a:t>
            </a:r>
            <a:r>
              <a:rPr sz="2100" b="1" dirty="0">
                <a:solidFill>
                  <a:srgbClr val="0000FF"/>
                </a:solidFill>
                <a:latin typeface="Microsoft YaHei UI"/>
                <a:cs typeface="Microsoft YaHei UI"/>
              </a:rPr>
              <a:t>的运动控制规范第四部分给出 了以下关键技术的描述：</a:t>
            </a:r>
            <a:endParaRPr sz="2100" dirty="0">
              <a:latin typeface="Microsoft YaHei UI"/>
              <a:cs typeface="Microsoft YaHei UI"/>
            </a:endParaRPr>
          </a:p>
          <a:p>
            <a:pPr>
              <a:lnSpc>
                <a:spcPts val="600"/>
              </a:lnSpc>
              <a:spcBef>
                <a:spcPts val="14"/>
              </a:spcBef>
            </a:pPr>
            <a:endParaRPr sz="600" dirty="0"/>
          </a:p>
          <a:p>
            <a:pPr>
              <a:lnSpc>
                <a:spcPts val="750"/>
              </a:lnSpc>
            </a:pPr>
            <a:endParaRPr sz="750" dirty="0"/>
          </a:p>
          <a:p>
            <a:pPr marL="352425">
              <a:tabLst>
                <a:tab pos="694849" algn="l"/>
              </a:tabLst>
            </a:pPr>
            <a:r>
              <a:rPr sz="1500" dirty="0">
                <a:solidFill>
                  <a:srgbClr val="FF0000"/>
                </a:solidFill>
                <a:latin typeface="Wingdings"/>
                <a:cs typeface="Wingdings"/>
              </a:rPr>
              <a:t></a:t>
            </a:r>
            <a:r>
              <a:rPr sz="1500" dirty="0">
                <a:solidFill>
                  <a:srgbClr val="FF0000"/>
                </a:solidFill>
                <a:latin typeface="Times New Roman"/>
                <a:cs typeface="Times New Roman"/>
              </a:rPr>
              <a:t>	</a:t>
            </a:r>
            <a:r>
              <a:rPr b="1" dirty="0">
                <a:solidFill>
                  <a:srgbClr val="0000FF"/>
                </a:solidFill>
                <a:latin typeface="Microsoft YaHei UI"/>
                <a:cs typeface="Microsoft YaHei UI"/>
              </a:rPr>
              <a:t>坐标系变换和逆变换</a:t>
            </a:r>
            <a:endParaRPr dirty="0">
              <a:latin typeface="Microsoft YaHei UI"/>
              <a:cs typeface="Microsoft YaHei UI"/>
            </a:endParaRPr>
          </a:p>
          <a:p>
            <a:pPr>
              <a:lnSpc>
                <a:spcPts val="525"/>
              </a:lnSpc>
              <a:spcBef>
                <a:spcPts val="14"/>
              </a:spcBef>
            </a:pPr>
            <a:endParaRPr sz="525" dirty="0"/>
          </a:p>
          <a:p>
            <a:pPr>
              <a:lnSpc>
                <a:spcPts val="750"/>
              </a:lnSpc>
            </a:pPr>
            <a:endParaRPr sz="750" dirty="0"/>
          </a:p>
          <a:p>
            <a:pPr marL="352425">
              <a:tabLst>
                <a:tab pos="694849" algn="l"/>
              </a:tabLst>
            </a:pPr>
            <a:r>
              <a:rPr dirty="0">
                <a:solidFill>
                  <a:srgbClr val="FF0000"/>
                </a:solidFill>
                <a:latin typeface="Wingdings"/>
                <a:cs typeface="Wingdings"/>
              </a:rPr>
              <a:t></a:t>
            </a:r>
            <a:r>
              <a:rPr dirty="0">
                <a:solidFill>
                  <a:srgbClr val="FF0000"/>
                </a:solidFill>
                <a:latin typeface="Times New Roman"/>
                <a:cs typeface="Times New Roman"/>
              </a:rPr>
              <a:t>	</a:t>
            </a:r>
            <a:r>
              <a:rPr b="1" dirty="0">
                <a:solidFill>
                  <a:srgbClr val="0000FF"/>
                </a:solidFill>
                <a:latin typeface="Microsoft YaHei UI"/>
                <a:cs typeface="Microsoft YaHei UI"/>
              </a:rPr>
              <a:t>运动学变换和逆变换</a:t>
            </a:r>
            <a:endParaRPr dirty="0">
              <a:latin typeface="Microsoft YaHei UI"/>
              <a:cs typeface="Microsoft YaHei UI"/>
            </a:endParaRPr>
          </a:p>
          <a:p>
            <a:pPr>
              <a:lnSpc>
                <a:spcPts val="525"/>
              </a:lnSpc>
              <a:spcBef>
                <a:spcPts val="14"/>
              </a:spcBef>
            </a:pPr>
            <a:endParaRPr sz="525" dirty="0"/>
          </a:p>
          <a:p>
            <a:pPr>
              <a:lnSpc>
                <a:spcPts val="750"/>
              </a:lnSpc>
            </a:pPr>
            <a:endParaRPr sz="750" dirty="0"/>
          </a:p>
          <a:p>
            <a:pPr marL="352425">
              <a:tabLst>
                <a:tab pos="694849" algn="l"/>
              </a:tabLst>
            </a:pPr>
            <a:r>
              <a:rPr dirty="0">
                <a:solidFill>
                  <a:srgbClr val="FF0000"/>
                </a:solidFill>
                <a:latin typeface="Wingdings"/>
                <a:cs typeface="Wingdings"/>
              </a:rPr>
              <a:t></a:t>
            </a:r>
            <a:r>
              <a:rPr dirty="0">
                <a:solidFill>
                  <a:srgbClr val="FF0000"/>
                </a:solidFill>
                <a:latin typeface="Times New Roman"/>
                <a:cs typeface="Times New Roman"/>
              </a:rPr>
              <a:t>	</a:t>
            </a:r>
            <a:r>
              <a:rPr b="1" dirty="0">
                <a:solidFill>
                  <a:srgbClr val="0000FF"/>
                </a:solidFill>
                <a:latin typeface="Microsoft YaHei UI"/>
                <a:cs typeface="Microsoft YaHei UI"/>
              </a:rPr>
              <a:t>运动轨迹规划</a:t>
            </a:r>
            <a:endParaRPr dirty="0">
              <a:latin typeface="Microsoft YaHei UI"/>
              <a:cs typeface="Microsoft YaHei UI"/>
            </a:endParaRPr>
          </a:p>
          <a:p>
            <a:pPr>
              <a:lnSpc>
                <a:spcPts val="525"/>
              </a:lnSpc>
              <a:spcBef>
                <a:spcPts val="29"/>
              </a:spcBef>
            </a:pPr>
            <a:endParaRPr sz="525" dirty="0"/>
          </a:p>
          <a:p>
            <a:pPr>
              <a:lnSpc>
                <a:spcPts val="750"/>
              </a:lnSpc>
            </a:pPr>
            <a:endParaRPr sz="750" dirty="0"/>
          </a:p>
          <a:p>
            <a:pPr marL="695325" indent="-342900">
              <a:buClr>
                <a:srgbClr val="FF0000"/>
              </a:buClr>
              <a:buFont typeface="Wingdings"/>
              <a:buChar char=""/>
              <a:tabLst>
                <a:tab pos="694849" algn="l"/>
              </a:tabLst>
            </a:pPr>
            <a:r>
              <a:rPr b="1" dirty="0">
                <a:solidFill>
                  <a:srgbClr val="0000FF"/>
                </a:solidFill>
                <a:latin typeface="Microsoft YaHei UI"/>
                <a:cs typeface="Microsoft YaHei UI"/>
              </a:rPr>
              <a:t>运动混成（b</a:t>
            </a:r>
            <a:r>
              <a:rPr b="1" spc="-4" dirty="0">
                <a:solidFill>
                  <a:srgbClr val="0000FF"/>
                </a:solidFill>
                <a:latin typeface="Microsoft YaHei UI"/>
                <a:cs typeface="Microsoft YaHei UI"/>
              </a:rPr>
              <a:t>l</a:t>
            </a:r>
            <a:r>
              <a:rPr b="1" dirty="0">
                <a:solidFill>
                  <a:srgbClr val="0000FF"/>
                </a:solidFill>
                <a:latin typeface="Microsoft YaHei UI"/>
                <a:cs typeface="Microsoft YaHei UI"/>
              </a:rPr>
              <a:t>e</a:t>
            </a:r>
            <a:r>
              <a:rPr b="1" spc="-15" dirty="0">
                <a:solidFill>
                  <a:srgbClr val="0000FF"/>
                </a:solidFill>
                <a:latin typeface="Microsoft YaHei UI"/>
                <a:cs typeface="Microsoft YaHei UI"/>
              </a:rPr>
              <a:t>nd</a:t>
            </a:r>
            <a:r>
              <a:rPr b="1" dirty="0">
                <a:solidFill>
                  <a:srgbClr val="0000FF"/>
                </a:solidFill>
                <a:latin typeface="Microsoft YaHei UI"/>
                <a:cs typeface="Microsoft YaHei UI"/>
              </a:rPr>
              <a:t>i</a:t>
            </a:r>
            <a:r>
              <a:rPr b="1" spc="-15" dirty="0">
                <a:solidFill>
                  <a:srgbClr val="0000FF"/>
                </a:solidFill>
                <a:latin typeface="Microsoft YaHei UI"/>
                <a:cs typeface="Microsoft YaHei UI"/>
              </a:rPr>
              <a:t>n</a:t>
            </a:r>
            <a:r>
              <a:rPr b="1" spc="-11" dirty="0">
                <a:solidFill>
                  <a:srgbClr val="0000FF"/>
                </a:solidFill>
                <a:latin typeface="Microsoft YaHei UI"/>
                <a:cs typeface="Microsoft YaHei UI"/>
              </a:rPr>
              <a:t>g</a:t>
            </a:r>
            <a:r>
              <a:rPr b="1" dirty="0">
                <a:solidFill>
                  <a:srgbClr val="0000FF"/>
                </a:solidFill>
                <a:latin typeface="Microsoft YaHei UI"/>
                <a:cs typeface="Microsoft YaHei UI"/>
              </a:rPr>
              <a:t>）</a:t>
            </a:r>
            <a:endParaRPr dirty="0">
              <a:latin typeface="Microsoft YaHei UI"/>
              <a:cs typeface="Microsoft YaHei UI"/>
            </a:endParaRPr>
          </a:p>
          <a:p>
            <a:pPr>
              <a:lnSpc>
                <a:spcPts val="525"/>
              </a:lnSpc>
              <a:spcBef>
                <a:spcPts val="15"/>
              </a:spcBef>
              <a:buClr>
                <a:srgbClr val="FF0000"/>
              </a:buClr>
              <a:buFont typeface="Wingdings"/>
              <a:buChar char=""/>
            </a:pPr>
            <a:endParaRPr sz="525" dirty="0"/>
          </a:p>
          <a:p>
            <a:pPr>
              <a:lnSpc>
                <a:spcPts val="750"/>
              </a:lnSpc>
              <a:buClr>
                <a:srgbClr val="FF0000"/>
              </a:buClr>
              <a:buFont typeface="Wingdings"/>
              <a:buChar char=""/>
            </a:pPr>
            <a:endParaRPr sz="750" dirty="0"/>
          </a:p>
          <a:p>
            <a:pPr marL="695325" indent="-342900">
              <a:buClr>
                <a:srgbClr val="FF0000"/>
              </a:buClr>
              <a:buFont typeface="Wingdings"/>
              <a:buChar char=""/>
              <a:tabLst>
                <a:tab pos="694849" algn="l"/>
              </a:tabLst>
            </a:pPr>
            <a:r>
              <a:rPr b="1" dirty="0">
                <a:solidFill>
                  <a:srgbClr val="0000FF"/>
                </a:solidFill>
                <a:latin typeface="Microsoft YaHei UI"/>
                <a:cs typeface="Microsoft YaHei UI"/>
              </a:rPr>
              <a:t>速度和加速度平滑（</a:t>
            </a:r>
            <a:r>
              <a:rPr b="1" spc="-15" dirty="0">
                <a:solidFill>
                  <a:srgbClr val="0000FF"/>
                </a:solidFill>
                <a:latin typeface="Microsoft YaHei UI"/>
                <a:cs typeface="Microsoft YaHei UI"/>
              </a:rPr>
              <a:t>bu</a:t>
            </a:r>
            <a:r>
              <a:rPr b="1" spc="4" dirty="0">
                <a:solidFill>
                  <a:srgbClr val="0000FF"/>
                </a:solidFill>
                <a:latin typeface="Microsoft YaHei UI"/>
                <a:cs typeface="Microsoft YaHei UI"/>
              </a:rPr>
              <a:t>ff</a:t>
            </a:r>
            <a:r>
              <a:rPr b="1" spc="-11" dirty="0">
                <a:solidFill>
                  <a:srgbClr val="0000FF"/>
                </a:solidFill>
                <a:latin typeface="Microsoft YaHei UI"/>
                <a:cs typeface="Microsoft YaHei UI"/>
              </a:rPr>
              <a:t>er</a:t>
            </a:r>
            <a:r>
              <a:rPr b="1" dirty="0">
                <a:solidFill>
                  <a:srgbClr val="0000FF"/>
                </a:solidFill>
                <a:latin typeface="Microsoft YaHei UI"/>
                <a:cs typeface="Microsoft YaHei UI"/>
              </a:rPr>
              <a:t>i</a:t>
            </a:r>
            <a:r>
              <a:rPr b="1" spc="-11" dirty="0">
                <a:solidFill>
                  <a:srgbClr val="0000FF"/>
                </a:solidFill>
                <a:latin typeface="Microsoft YaHei UI"/>
                <a:cs typeface="Microsoft YaHei UI"/>
              </a:rPr>
              <a:t>n</a:t>
            </a:r>
            <a:r>
              <a:rPr b="1" spc="-15" dirty="0">
                <a:solidFill>
                  <a:srgbClr val="0000FF"/>
                </a:solidFill>
                <a:latin typeface="Microsoft YaHei UI"/>
                <a:cs typeface="Microsoft YaHei UI"/>
              </a:rPr>
              <a:t>g）</a:t>
            </a:r>
            <a:endParaRPr dirty="0">
              <a:latin typeface="Microsoft YaHei UI"/>
              <a:cs typeface="Microsoft YaHei UI"/>
            </a:endParaRPr>
          </a:p>
        </p:txBody>
      </p:sp>
    </p:spTree>
    <p:extLst>
      <p:ext uri="{BB962C8B-B14F-4D97-AF65-F5344CB8AC3E}">
        <p14:creationId xmlns:p14="http://schemas.microsoft.com/office/powerpoint/2010/main" val="1885877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483485" y="2860040"/>
            <a:ext cx="2975610" cy="1198880"/>
          </a:xfrm>
          <a:prstGeom prst="rect">
            <a:avLst/>
          </a:prstGeom>
          <a:noFill/>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171450" indent="-171450" algn="just">
              <a:lnSpc>
                <a:spcPct val="200000"/>
              </a:lnSpc>
              <a:buFont typeface="Arial" panose="020B0604020202020204" pitchFamily="34" charset="0"/>
              <a:buChar char="•"/>
            </a:pPr>
            <a:r>
              <a:rPr lang="zh-CN" altLang="en-US" sz="9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公司总部</a:t>
            </a:r>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／苏州市凌臣采集计算机有限公司</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a:lnSpc>
                <a:spcPct val="200000"/>
              </a:lnSpc>
              <a:buFont typeface="Arial" panose="020B0604020202020204" pitchFamily="34" charset="0"/>
              <a:buChar char="•"/>
            </a:pPr>
            <a:r>
              <a:rPr lang="zh-CN" altLang="en-US" sz="9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公司地址</a:t>
            </a:r>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苏州市相城区巨华路</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55</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号　</a:t>
            </a:r>
          </a:p>
          <a:p>
            <a:pPr marL="171450" indent="-171450" algn="just">
              <a:lnSpc>
                <a:spcPct val="200000"/>
              </a:lnSpc>
              <a:buFont typeface="Arial" panose="020B0604020202020204" pitchFamily="34" charset="0"/>
              <a:buChar char="•"/>
            </a:pPr>
            <a:r>
              <a:rPr lang="zh-CN" altLang="en-US" sz="9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网站地址</a:t>
            </a:r>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9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www.szpcbase.com</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a:lnSpc>
                <a:spcPct val="200000"/>
              </a:lnSpc>
              <a:buFont typeface="Arial" panose="020B0604020202020204" pitchFamily="34" charset="0"/>
              <a:buChar char="•"/>
            </a:pPr>
            <a:endPar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1"/>
            </p:custDataLst>
          </p:nvPr>
        </p:nvSpPr>
        <p:spPr>
          <a:xfrm>
            <a:off x="3724275" y="2059940"/>
            <a:ext cx="3850005" cy="36830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苏州市凌臣采集计算机有限公司</a:t>
            </a:r>
          </a:p>
        </p:txBody>
      </p:sp>
      <p:cxnSp>
        <p:nvCxnSpPr>
          <p:cNvPr id="5" name="直接连接符 4"/>
          <p:cNvCxnSpPr/>
          <p:nvPr>
            <p:custDataLst>
              <p:tags r:id="rId2"/>
            </p:custDataLst>
          </p:nvPr>
        </p:nvCxnSpPr>
        <p:spPr>
          <a:xfrm flipV="1">
            <a:off x="3780155" y="2423160"/>
            <a:ext cx="3331210" cy="5080"/>
          </a:xfrm>
          <a:prstGeom prst="line">
            <a:avLst/>
          </a:prstGeom>
        </p:spPr>
        <p:style>
          <a:lnRef idx="1">
            <a:schemeClr val="dk1"/>
          </a:lnRef>
          <a:fillRef idx="0">
            <a:schemeClr val="dk1"/>
          </a:fillRef>
          <a:effectRef idx="0">
            <a:schemeClr val="dk1"/>
          </a:effectRef>
          <a:fontRef idx="minor">
            <a:schemeClr val="tx1"/>
          </a:fontRef>
        </p:style>
      </p:cxnSp>
      <p:pic>
        <p:nvPicPr>
          <p:cNvPr id="2" name="图片 1" descr="LCT logo1"/>
          <p:cNvPicPr>
            <a:picLocks noChangeAspect="1"/>
          </p:cNvPicPr>
          <p:nvPr>
            <p:custDataLst>
              <p:tags r:id="rId3"/>
            </p:custDataLst>
          </p:nvPr>
        </p:nvPicPr>
        <p:blipFill>
          <a:blip r:embed="rId6"/>
          <a:stretch>
            <a:fillRect/>
          </a:stretch>
        </p:blipFill>
        <p:spPr>
          <a:xfrm>
            <a:off x="1691640" y="2139315"/>
            <a:ext cx="2032635" cy="536575"/>
          </a:xfrm>
          <a:prstGeom prst="rect">
            <a:avLst/>
          </a:prstGeom>
        </p:spPr>
      </p:pic>
      <p:sp>
        <p:nvSpPr>
          <p:cNvPr id="3" name="文本框 2"/>
          <p:cNvSpPr txBox="1"/>
          <p:nvPr>
            <p:custDataLst>
              <p:tags r:id="rId4"/>
            </p:custDataLst>
          </p:nvPr>
        </p:nvSpPr>
        <p:spPr>
          <a:xfrm>
            <a:off x="3724275" y="2436495"/>
            <a:ext cx="4338955" cy="291465"/>
          </a:xfrm>
          <a:prstGeom prst="rect">
            <a:avLst/>
          </a:prstGeom>
          <a:noFill/>
        </p:spPr>
        <p:txBody>
          <a:bodyPr wrap="square" rtlCol="0" anchor="t">
            <a:spAutoFit/>
          </a:bodyPr>
          <a:lstStyle/>
          <a:p>
            <a:r>
              <a:rPr lang="zh-CN" altLang="en-US" sz="1300" b="1">
                <a:latin typeface="微软雅黑" panose="020B0503020204020204" pitchFamily="34" charset="-122"/>
                <a:ea typeface="微软雅黑" panose="020B0503020204020204" pitchFamily="34" charset="-122"/>
              </a:rPr>
              <a:t>Suzhou Lingchen Acquisition Computer Co.,Ltd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257300" y="114300"/>
            <a:ext cx="1863805"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dirty="0">
                <a:solidFill>
                  <a:srgbClr val="0000FF"/>
                </a:solidFill>
                <a:latin typeface="Microsoft YaHei UI"/>
                <a:cs typeface="Wingdings"/>
              </a:rPr>
              <a:t>功能块一览</a:t>
            </a:r>
            <a:endParaRPr sz="2100" dirty="0">
              <a:latin typeface="Microsoft YaHei UI"/>
              <a:cs typeface="Microsoft YaHei UI"/>
            </a:endParaRPr>
          </a:p>
        </p:txBody>
      </p:sp>
      <p:pic>
        <p:nvPicPr>
          <p:cNvPr id="3" name="图片 2"/>
          <p:cNvPicPr>
            <a:picLocks noChangeAspect="1"/>
          </p:cNvPicPr>
          <p:nvPr/>
        </p:nvPicPr>
        <p:blipFill>
          <a:blip r:embed="rId2"/>
          <a:stretch>
            <a:fillRect/>
          </a:stretch>
        </p:blipFill>
        <p:spPr>
          <a:xfrm>
            <a:off x="1371601" y="492682"/>
            <a:ext cx="5648672" cy="4039828"/>
          </a:xfrm>
          <a:prstGeom prst="rect">
            <a:avLst/>
          </a:prstGeom>
        </p:spPr>
      </p:pic>
    </p:spTree>
    <p:extLst>
      <p:ext uri="{BB962C8B-B14F-4D97-AF65-F5344CB8AC3E}">
        <p14:creationId xmlns:p14="http://schemas.microsoft.com/office/powerpoint/2010/main" val="2999087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314450" y="114300"/>
            <a:ext cx="1863805"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spc="153" dirty="0">
                <a:solidFill>
                  <a:srgbClr val="0000FF"/>
                </a:solidFill>
                <a:latin typeface="Wingdings"/>
                <a:cs typeface="Wingdings"/>
              </a:rPr>
              <a:t>轴组</a:t>
            </a:r>
            <a:r>
              <a:rPr lang="zh-CN" altLang="en-US" sz="2100" b="1" dirty="0">
                <a:solidFill>
                  <a:srgbClr val="0000FF"/>
                </a:solidFill>
                <a:latin typeface="Microsoft YaHei UI"/>
                <a:cs typeface="Wingdings"/>
              </a:rPr>
              <a:t>状态表</a:t>
            </a:r>
            <a:endParaRPr sz="2100" dirty="0">
              <a:latin typeface="Microsoft YaHei UI"/>
              <a:cs typeface="Microsoft YaHei UI"/>
            </a:endParaRPr>
          </a:p>
        </p:txBody>
      </p:sp>
      <p:pic>
        <p:nvPicPr>
          <p:cNvPr id="3" name="图片 2"/>
          <p:cNvPicPr>
            <a:picLocks noChangeAspect="1"/>
          </p:cNvPicPr>
          <p:nvPr/>
        </p:nvPicPr>
        <p:blipFill>
          <a:blip r:embed="rId3"/>
          <a:stretch>
            <a:fillRect/>
          </a:stretch>
        </p:blipFill>
        <p:spPr>
          <a:xfrm>
            <a:off x="1371601" y="492681"/>
            <a:ext cx="5936703" cy="4129565"/>
          </a:xfrm>
          <a:prstGeom prst="rect">
            <a:avLst/>
          </a:prstGeom>
        </p:spPr>
      </p:pic>
    </p:spTree>
    <p:extLst>
      <p:ext uri="{BB962C8B-B14F-4D97-AF65-F5344CB8AC3E}">
        <p14:creationId xmlns:p14="http://schemas.microsoft.com/office/powerpoint/2010/main" val="106345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314450" y="114300"/>
            <a:ext cx="3429000"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zh-CN" altLang="en-US" sz="2100" b="1" spc="153" dirty="0">
                <a:solidFill>
                  <a:srgbClr val="00B050"/>
                </a:solidFill>
                <a:latin typeface="Wingdings"/>
                <a:cs typeface="Wingdings"/>
              </a:rPr>
              <a:t>单轴</a:t>
            </a:r>
            <a:r>
              <a:rPr lang="zh-CN" altLang="en-US" sz="2100" b="1" spc="153" dirty="0">
                <a:latin typeface="Wingdings"/>
                <a:cs typeface="Wingdings"/>
              </a:rPr>
              <a:t>与</a:t>
            </a:r>
            <a:r>
              <a:rPr lang="zh-CN" altLang="en-US" sz="2100" b="1" spc="153" dirty="0">
                <a:solidFill>
                  <a:schemeClr val="accent6">
                    <a:lumMod val="75000"/>
                  </a:schemeClr>
                </a:solidFill>
                <a:latin typeface="Wingdings"/>
                <a:cs typeface="Wingdings"/>
              </a:rPr>
              <a:t>轴组</a:t>
            </a:r>
            <a:r>
              <a:rPr lang="zh-CN" altLang="en-US" sz="2100" b="1" spc="153" dirty="0">
                <a:latin typeface="Wingdings"/>
                <a:cs typeface="Wingdings"/>
              </a:rPr>
              <a:t>状态表的关系</a:t>
            </a:r>
            <a:endParaRPr sz="2100" dirty="0">
              <a:latin typeface="Microsoft YaHei UI"/>
              <a:cs typeface="Microsoft YaHei UI"/>
            </a:endParaRPr>
          </a:p>
        </p:txBody>
      </p:sp>
      <p:sp>
        <p:nvSpPr>
          <p:cNvPr id="3" name="文本框 2"/>
          <p:cNvSpPr txBox="1"/>
          <p:nvPr/>
        </p:nvSpPr>
        <p:spPr>
          <a:xfrm>
            <a:off x="1314450" y="1028700"/>
            <a:ext cx="6515100" cy="3323987"/>
          </a:xfrm>
          <a:prstGeom prst="rect">
            <a:avLst/>
          </a:prstGeom>
          <a:solidFill>
            <a:schemeClr val="accent3">
              <a:lumMod val="40000"/>
              <a:lumOff val="60000"/>
            </a:schemeClr>
          </a:solidFill>
        </p:spPr>
        <p:txBody>
          <a:bodyPr wrap="square" rtlCol="0">
            <a:spAutoFit/>
          </a:bodyPr>
          <a:lstStyle/>
          <a:p>
            <a:pPr marL="214313" indent="-214313">
              <a:buFont typeface="Wingdings" panose="05000000000000000000" pitchFamily="2" charset="2"/>
              <a:buChar char="u"/>
            </a:pPr>
            <a:r>
              <a:rPr lang="zh-CN" altLang="en-US" sz="1500" dirty="0"/>
              <a:t>单轴对轴组：</a:t>
            </a:r>
            <a:endParaRPr lang="en-US" altLang="zh-CN" sz="1500" dirty="0"/>
          </a:p>
          <a:p>
            <a:pPr marL="257175" indent="-257175">
              <a:buFont typeface="+mj-ea"/>
              <a:buAutoNum type="circleNumDbPlain"/>
            </a:pPr>
            <a:r>
              <a:rPr lang="zh-CN" altLang="en-US" sz="1500" dirty="0"/>
              <a:t>轴组中只要有轴在执行运动指令，轴组处于</a:t>
            </a:r>
            <a:r>
              <a:rPr lang="en-US" altLang="zh-CN" sz="1500" b="1" dirty="0" err="1">
                <a:solidFill>
                  <a:schemeClr val="accent6">
                    <a:lumMod val="75000"/>
                  </a:schemeClr>
                </a:solidFill>
              </a:rPr>
              <a:t>GroupMoving</a:t>
            </a:r>
            <a:r>
              <a:rPr lang="zh-CN" altLang="en-US" sz="1500" dirty="0"/>
              <a:t>状态。</a:t>
            </a:r>
            <a:endParaRPr lang="en-US" altLang="zh-CN" sz="1500" dirty="0"/>
          </a:p>
          <a:p>
            <a:pPr marL="257175" indent="-257175">
              <a:buFont typeface="+mj-ea"/>
              <a:buAutoNum type="circleNumDbPlain"/>
            </a:pPr>
            <a:r>
              <a:rPr lang="zh-CN" altLang="en-US" sz="1500" dirty="0"/>
              <a:t>如果单轴</a:t>
            </a:r>
            <a:r>
              <a:rPr lang="en-US" altLang="zh-CN" sz="1500" b="1" dirty="0" err="1">
                <a:solidFill>
                  <a:srgbClr val="00B050"/>
                </a:solidFill>
              </a:rPr>
              <a:t>MC_Home</a:t>
            </a:r>
            <a:r>
              <a:rPr lang="zh-CN" altLang="en-US" sz="1500" dirty="0"/>
              <a:t>指令被执行，轴组处于</a:t>
            </a:r>
            <a:r>
              <a:rPr lang="en-US" altLang="zh-CN" sz="1500" b="1" dirty="0" err="1">
                <a:solidFill>
                  <a:schemeClr val="accent6">
                    <a:lumMod val="75000"/>
                  </a:schemeClr>
                </a:solidFill>
              </a:rPr>
              <a:t>GroupMoving</a:t>
            </a:r>
            <a:r>
              <a:rPr lang="zh-CN" altLang="en-US" sz="1500" dirty="0"/>
              <a:t>状态。</a:t>
            </a:r>
            <a:endParaRPr lang="en-US" altLang="zh-CN" sz="1500" dirty="0"/>
          </a:p>
          <a:p>
            <a:pPr marL="257175" indent="-257175">
              <a:buFont typeface="+mj-ea"/>
              <a:buAutoNum type="circleNumDbPlain"/>
            </a:pPr>
            <a:r>
              <a:rPr lang="zh-CN" altLang="en-US" sz="1500" dirty="0"/>
              <a:t>如果单轴</a:t>
            </a:r>
            <a:r>
              <a:rPr lang="en-US" altLang="zh-CN" sz="1500" b="1" dirty="0" err="1">
                <a:solidFill>
                  <a:srgbClr val="00B050"/>
                </a:solidFill>
              </a:rPr>
              <a:t>MC_Stop</a:t>
            </a:r>
            <a:r>
              <a:rPr lang="zh-CN" altLang="en-US" sz="1500" dirty="0"/>
              <a:t>指令被执行，轴组处于</a:t>
            </a:r>
            <a:r>
              <a:rPr lang="en-US" altLang="zh-CN" sz="1500" b="1" dirty="0" err="1">
                <a:solidFill>
                  <a:schemeClr val="accent6">
                    <a:lumMod val="75000"/>
                  </a:schemeClr>
                </a:solidFill>
              </a:rPr>
              <a:t>GroupMoving</a:t>
            </a:r>
            <a:r>
              <a:rPr lang="zh-CN" altLang="en-US" sz="1500" dirty="0"/>
              <a:t>状态。</a:t>
            </a:r>
            <a:endParaRPr lang="en-US" altLang="zh-CN" sz="1500" dirty="0"/>
          </a:p>
          <a:p>
            <a:pPr marL="257175" indent="-257175">
              <a:buFont typeface="+mj-ea"/>
              <a:buAutoNum type="circleNumDbPlain"/>
            </a:pPr>
            <a:r>
              <a:rPr lang="zh-CN" altLang="en-US" sz="1500" dirty="0"/>
              <a:t>如果所有轴处于</a:t>
            </a:r>
            <a:r>
              <a:rPr lang="en-US" altLang="zh-CN" sz="1500" b="1" dirty="0" err="1">
                <a:solidFill>
                  <a:srgbClr val="00B050"/>
                </a:solidFill>
              </a:rPr>
              <a:t>StandStill</a:t>
            </a:r>
            <a:r>
              <a:rPr lang="zh-CN" altLang="en-US" sz="1500" dirty="0"/>
              <a:t>状态，轴组状态可能是</a:t>
            </a:r>
            <a:r>
              <a:rPr lang="en-US" altLang="zh-CN" sz="1500" b="1" dirty="0" err="1">
                <a:solidFill>
                  <a:schemeClr val="accent6">
                    <a:lumMod val="75000"/>
                  </a:schemeClr>
                </a:solidFill>
              </a:rPr>
              <a:t>GroupStandby</a:t>
            </a:r>
            <a:r>
              <a:rPr lang="en-US" altLang="zh-CN" sz="1500" dirty="0"/>
              <a:t>, </a:t>
            </a:r>
            <a:r>
              <a:rPr lang="en-US" altLang="zh-CN" sz="1500" b="1" dirty="0" err="1">
                <a:solidFill>
                  <a:schemeClr val="accent6">
                    <a:lumMod val="75000"/>
                  </a:schemeClr>
                </a:solidFill>
              </a:rPr>
              <a:t>GroupDisabled</a:t>
            </a:r>
            <a:r>
              <a:rPr lang="en-US" altLang="zh-CN" sz="1500" dirty="0"/>
              <a:t>, </a:t>
            </a:r>
            <a:r>
              <a:rPr lang="en-US" altLang="zh-CN" sz="1500" b="1" dirty="0" err="1">
                <a:solidFill>
                  <a:schemeClr val="accent6">
                    <a:lumMod val="75000"/>
                  </a:schemeClr>
                </a:solidFill>
              </a:rPr>
              <a:t>GroupErrorStop</a:t>
            </a:r>
            <a:r>
              <a:rPr lang="zh-CN" altLang="en-US" sz="1500" dirty="0"/>
              <a:t>。</a:t>
            </a:r>
            <a:endParaRPr lang="en-US" altLang="zh-CN" sz="1500" dirty="0"/>
          </a:p>
          <a:p>
            <a:pPr marL="257175" indent="-257175">
              <a:buFont typeface="+mj-ea"/>
              <a:buAutoNum type="circleNumDbPlain"/>
            </a:pPr>
            <a:r>
              <a:rPr lang="zh-CN" altLang="en-US" sz="1500" dirty="0"/>
              <a:t>如果轴组中的一个轴处于</a:t>
            </a:r>
            <a:r>
              <a:rPr lang="en-US" altLang="zh-CN" sz="1500" b="1" dirty="0" err="1">
                <a:solidFill>
                  <a:srgbClr val="00B050"/>
                </a:solidFill>
              </a:rPr>
              <a:t>ErrorStop</a:t>
            </a:r>
            <a:r>
              <a:rPr lang="zh-CN" altLang="en-US" sz="1500" dirty="0"/>
              <a:t>状态，轴组处于</a:t>
            </a:r>
            <a:r>
              <a:rPr lang="en-US" altLang="zh-CN" sz="1500" b="1" dirty="0" err="1">
                <a:solidFill>
                  <a:schemeClr val="accent6">
                    <a:lumMod val="75000"/>
                  </a:schemeClr>
                </a:solidFill>
              </a:rPr>
              <a:t>GroupErrorStop</a:t>
            </a:r>
            <a:r>
              <a:rPr lang="zh-CN" altLang="en-US" sz="1500" dirty="0"/>
              <a:t>状态。</a:t>
            </a:r>
            <a:endParaRPr lang="en-US" altLang="zh-CN" sz="1500" dirty="0"/>
          </a:p>
          <a:p>
            <a:endParaRPr lang="en-US" altLang="zh-CN" sz="1500" dirty="0"/>
          </a:p>
          <a:p>
            <a:pPr marL="214313" indent="-214313">
              <a:buFont typeface="Wingdings" panose="05000000000000000000" pitchFamily="2" charset="2"/>
              <a:buChar char="u"/>
            </a:pPr>
            <a:r>
              <a:rPr lang="zh-CN" altLang="en-US" sz="1500" dirty="0"/>
              <a:t>轴组对单轴：</a:t>
            </a:r>
            <a:endParaRPr lang="en-US" altLang="zh-CN" sz="1500" dirty="0"/>
          </a:p>
          <a:p>
            <a:pPr marL="257175" indent="-257175">
              <a:buFont typeface="+mj-ea"/>
              <a:buAutoNum type="circleNumDbPlain"/>
            </a:pPr>
            <a:r>
              <a:rPr lang="zh-CN" altLang="en-US" sz="1500" dirty="0"/>
              <a:t>如果轴组执行轴组运动指令</a:t>
            </a:r>
            <a:r>
              <a:rPr lang="en-US" altLang="zh-CN" sz="1500" dirty="0"/>
              <a:t>(</a:t>
            </a:r>
            <a:r>
              <a:rPr lang="zh-CN" altLang="en-US" sz="1500" dirty="0"/>
              <a:t>包括</a:t>
            </a:r>
            <a:r>
              <a:rPr lang="en-US" altLang="zh-CN" sz="1500" b="1" dirty="0" err="1">
                <a:solidFill>
                  <a:schemeClr val="accent6">
                    <a:lumMod val="75000"/>
                  </a:schemeClr>
                </a:solidFill>
              </a:rPr>
              <a:t>GroupStop</a:t>
            </a:r>
            <a:r>
              <a:rPr lang="zh-CN" altLang="en-US" sz="1500" dirty="0"/>
              <a:t>、</a:t>
            </a:r>
            <a:r>
              <a:rPr lang="en-US" altLang="zh-CN" sz="1500" b="1" dirty="0" err="1">
                <a:solidFill>
                  <a:schemeClr val="accent6">
                    <a:lumMod val="75000"/>
                  </a:schemeClr>
                </a:solidFill>
              </a:rPr>
              <a:t>GroupHome</a:t>
            </a:r>
            <a:r>
              <a:rPr lang="en-US" altLang="zh-CN" sz="1500" dirty="0"/>
              <a:t>)</a:t>
            </a:r>
            <a:r>
              <a:rPr lang="zh-CN" altLang="en-US" sz="1500" dirty="0"/>
              <a:t>，所有的单轴处于</a:t>
            </a:r>
            <a:r>
              <a:rPr lang="en-US" altLang="zh-CN" sz="1500" b="1" dirty="0" err="1">
                <a:solidFill>
                  <a:srgbClr val="00B050"/>
                </a:solidFill>
              </a:rPr>
              <a:t>SynchronizedMotion</a:t>
            </a:r>
            <a:r>
              <a:rPr lang="zh-CN" altLang="en-US" sz="1500" dirty="0"/>
              <a:t>状态。</a:t>
            </a:r>
            <a:endParaRPr lang="en-US" altLang="zh-CN" sz="1500" dirty="0"/>
          </a:p>
          <a:p>
            <a:pPr marL="257175" indent="-257175">
              <a:buFont typeface="+mj-ea"/>
              <a:buAutoNum type="circleNumDbPlain"/>
            </a:pPr>
            <a:r>
              <a:rPr lang="zh-CN" altLang="en-US" sz="1500" dirty="0"/>
              <a:t>如果轴组处于</a:t>
            </a:r>
            <a:r>
              <a:rPr lang="en-US" altLang="zh-CN" sz="1500" b="1" dirty="0" err="1">
                <a:solidFill>
                  <a:schemeClr val="accent6">
                    <a:lumMod val="75000"/>
                  </a:schemeClr>
                </a:solidFill>
              </a:rPr>
              <a:t>GroupStandby</a:t>
            </a:r>
            <a:r>
              <a:rPr lang="zh-CN" altLang="en-US" sz="1500" dirty="0"/>
              <a:t>状态，单轴状态不必为</a:t>
            </a:r>
            <a:r>
              <a:rPr lang="en-US" altLang="zh-CN" sz="1500" b="1" dirty="0" err="1">
                <a:solidFill>
                  <a:srgbClr val="00B050"/>
                </a:solidFill>
              </a:rPr>
              <a:t>StandStill</a:t>
            </a:r>
            <a:r>
              <a:rPr lang="zh-CN" altLang="en-US" sz="1500" dirty="0"/>
              <a:t>。</a:t>
            </a:r>
            <a:endParaRPr lang="en-US" altLang="zh-CN" sz="1500" dirty="0"/>
          </a:p>
          <a:p>
            <a:pPr marL="257175" indent="-257175">
              <a:buFont typeface="+mj-ea"/>
              <a:buAutoNum type="circleNumDbPlain"/>
            </a:pPr>
            <a:r>
              <a:rPr lang="zh-CN" altLang="en-US" sz="1500" dirty="0"/>
              <a:t>如果轴组处于</a:t>
            </a:r>
            <a:r>
              <a:rPr lang="en-US" altLang="zh-CN" sz="1500" b="1" dirty="0" err="1">
                <a:solidFill>
                  <a:schemeClr val="accent6">
                    <a:lumMod val="75000"/>
                  </a:schemeClr>
                </a:solidFill>
              </a:rPr>
              <a:t>GroupErrorStop</a:t>
            </a:r>
            <a:r>
              <a:rPr lang="zh-CN" altLang="en-US" sz="1500" dirty="0"/>
              <a:t>状态，单轴状态不被影响。</a:t>
            </a:r>
            <a:endParaRPr lang="zh-CN" altLang="en-US" dirty="0"/>
          </a:p>
        </p:txBody>
      </p:sp>
    </p:spTree>
    <p:extLst>
      <p:ext uri="{BB962C8B-B14F-4D97-AF65-F5344CB8AC3E}">
        <p14:creationId xmlns:p14="http://schemas.microsoft.com/office/powerpoint/2010/main" val="1794856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257300" y="114300"/>
            <a:ext cx="3543300" cy="378381"/>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en-US" sz="2100" b="1" dirty="0">
                <a:solidFill>
                  <a:srgbClr val="0000FF"/>
                </a:solidFill>
                <a:latin typeface="Microsoft YaHei UI"/>
                <a:cs typeface="Wingdings"/>
              </a:rPr>
              <a:t>B</a:t>
            </a:r>
            <a:r>
              <a:rPr lang="en-US" altLang="zh-CN" sz="2100" b="1" dirty="0">
                <a:solidFill>
                  <a:srgbClr val="0000FF"/>
                </a:solidFill>
                <a:latin typeface="Microsoft YaHei UI"/>
                <a:cs typeface="Wingdings"/>
              </a:rPr>
              <a:t>lending and Buffering</a:t>
            </a:r>
            <a:endParaRPr sz="2100" dirty="0">
              <a:latin typeface="Microsoft YaHei UI"/>
              <a:cs typeface="Microsoft YaHei UI"/>
            </a:endParaRPr>
          </a:p>
        </p:txBody>
      </p:sp>
      <p:sp>
        <p:nvSpPr>
          <p:cNvPr id="3" name="文本框 2"/>
          <p:cNvSpPr txBox="1"/>
          <p:nvPr/>
        </p:nvSpPr>
        <p:spPr>
          <a:xfrm>
            <a:off x="1314450" y="573460"/>
            <a:ext cx="6515100" cy="2169825"/>
          </a:xfrm>
          <a:prstGeom prst="rect">
            <a:avLst/>
          </a:prstGeom>
          <a:solidFill>
            <a:schemeClr val="accent3">
              <a:lumMod val="40000"/>
              <a:lumOff val="60000"/>
            </a:schemeClr>
          </a:solidFill>
        </p:spPr>
        <p:txBody>
          <a:bodyPr wrap="square" rtlCol="0">
            <a:spAutoFit/>
          </a:bodyPr>
          <a:lstStyle/>
          <a:p>
            <a:r>
              <a:rPr lang="zh-CN" altLang="en-US" sz="1500" dirty="0">
                <a:solidFill>
                  <a:srgbClr val="0000FF"/>
                </a:solidFill>
                <a:latin typeface="Microsoft YaHei UI" panose="020B0503020204020204" pitchFamily="34" charset="-122"/>
                <a:ea typeface="Microsoft YaHei UI" panose="020B0503020204020204" pitchFamily="34" charset="-122"/>
              </a:rPr>
              <a:t>插补运动控制的一个基本要素是轴组连续连续运动指令的</a:t>
            </a:r>
            <a:r>
              <a:rPr lang="en-US" altLang="zh-CN" sz="1500" dirty="0">
                <a:solidFill>
                  <a:srgbClr val="0000FF"/>
                </a:solidFill>
                <a:latin typeface="Microsoft YaHei UI" panose="020B0503020204020204" pitchFamily="34" charset="-122"/>
                <a:ea typeface="Microsoft YaHei UI" panose="020B0503020204020204" pitchFamily="34" charset="-122"/>
              </a:rPr>
              <a:t>Blending</a:t>
            </a:r>
            <a:r>
              <a:rPr lang="zh-CN" altLang="en-US" sz="1500" dirty="0">
                <a:solidFill>
                  <a:srgbClr val="0000FF"/>
                </a:solidFill>
                <a:latin typeface="Microsoft YaHei UI" panose="020B0503020204020204" pitchFamily="34" charset="-122"/>
                <a:ea typeface="Microsoft YaHei UI" panose="020B0503020204020204" pitchFamily="34" charset="-122"/>
              </a:rPr>
              <a:t>。如果没有</a:t>
            </a:r>
            <a:r>
              <a:rPr lang="en-US" altLang="zh-CN" sz="1500" dirty="0">
                <a:solidFill>
                  <a:srgbClr val="0000FF"/>
                </a:solidFill>
                <a:latin typeface="Microsoft YaHei UI" panose="020B0503020204020204" pitchFamily="34" charset="-122"/>
                <a:ea typeface="Microsoft YaHei UI" panose="020B0503020204020204" pitchFamily="34" charset="-122"/>
              </a:rPr>
              <a:t>Blending</a:t>
            </a:r>
            <a:r>
              <a:rPr lang="zh-CN" altLang="en-US" sz="1500" dirty="0">
                <a:solidFill>
                  <a:srgbClr val="0000FF"/>
                </a:solidFill>
                <a:latin typeface="Microsoft YaHei UI" panose="020B0503020204020204" pitchFamily="34" charset="-122"/>
                <a:ea typeface="Microsoft YaHei UI" panose="020B0503020204020204" pitchFamily="34" charset="-122"/>
              </a:rPr>
              <a:t>，</a:t>
            </a:r>
            <a:r>
              <a:rPr lang="en-US" altLang="zh-CN" sz="1500" dirty="0">
                <a:solidFill>
                  <a:srgbClr val="0000FF"/>
                </a:solidFill>
                <a:latin typeface="Microsoft YaHei UI" panose="020B0503020204020204" pitchFamily="34" charset="-122"/>
                <a:ea typeface="Microsoft YaHei UI" panose="020B0503020204020204" pitchFamily="34" charset="-122"/>
              </a:rPr>
              <a:t>TCP</a:t>
            </a:r>
            <a:r>
              <a:rPr lang="zh-CN" altLang="en-US" sz="1500" dirty="0">
                <a:solidFill>
                  <a:srgbClr val="0000FF"/>
                </a:solidFill>
                <a:latin typeface="Microsoft YaHei UI" panose="020B0503020204020204" pitchFamily="34" charset="-122"/>
                <a:ea typeface="Microsoft YaHei UI" panose="020B0503020204020204" pitchFamily="34" charset="-122"/>
              </a:rPr>
              <a:t>会减速并准确地停在指令位置，在执行下一条指令时轴组需要重新加速。然而，许多应用需要连续运动而不是这种间歇运动。原因如下：</a:t>
            </a:r>
            <a:endParaRPr lang="en-US" altLang="zh-CN" sz="1500" dirty="0">
              <a:solidFill>
                <a:srgbClr val="0000FF"/>
              </a:solidFill>
              <a:latin typeface="Microsoft YaHei UI" panose="020B0503020204020204" pitchFamily="34" charset="-122"/>
              <a:ea typeface="Microsoft YaHei UI" panose="020B0503020204020204" pitchFamily="34" charset="-122"/>
            </a:endParaRPr>
          </a:p>
          <a:p>
            <a:pPr marL="257175" indent="-257175">
              <a:buFont typeface="Wingdings" panose="05000000000000000000" pitchFamily="2" charset="2"/>
              <a:buChar char="n"/>
            </a:pPr>
            <a:r>
              <a:rPr lang="zh-CN" altLang="en-US" sz="1500" dirty="0">
                <a:solidFill>
                  <a:srgbClr val="0000FF"/>
                </a:solidFill>
                <a:latin typeface="Microsoft YaHei UI" panose="020B0503020204020204" pitchFamily="34" charset="-122"/>
                <a:ea typeface="Microsoft YaHei UI" panose="020B0503020204020204" pitchFamily="34" charset="-122"/>
              </a:rPr>
              <a:t>产减少节拍时间（例如分拣）</a:t>
            </a:r>
            <a:endParaRPr lang="en-US" altLang="zh-CN" sz="1500" dirty="0">
              <a:solidFill>
                <a:srgbClr val="0000FF"/>
              </a:solidFill>
              <a:latin typeface="Microsoft YaHei UI" panose="020B0503020204020204" pitchFamily="34" charset="-122"/>
              <a:ea typeface="Microsoft YaHei UI" panose="020B0503020204020204" pitchFamily="34" charset="-122"/>
            </a:endParaRPr>
          </a:p>
          <a:p>
            <a:pPr marL="257175" indent="-257175">
              <a:buFont typeface="Wingdings" panose="05000000000000000000" pitchFamily="2" charset="2"/>
              <a:buChar char="n"/>
            </a:pPr>
            <a:r>
              <a:rPr lang="zh-CN" altLang="en-US" sz="1500" dirty="0">
                <a:solidFill>
                  <a:srgbClr val="0000FF"/>
                </a:solidFill>
                <a:latin typeface="Microsoft YaHei UI" panose="020B0503020204020204" pitchFamily="34" charset="-122"/>
                <a:ea typeface="Microsoft YaHei UI" panose="020B0503020204020204" pitchFamily="34" charset="-122"/>
              </a:rPr>
              <a:t>生平滑的运动以减小机械应力</a:t>
            </a:r>
            <a:endParaRPr lang="en-US" altLang="zh-CN" sz="1500" dirty="0">
              <a:solidFill>
                <a:srgbClr val="0000FF"/>
              </a:solidFill>
              <a:latin typeface="Microsoft YaHei UI" panose="020B0503020204020204" pitchFamily="34" charset="-122"/>
              <a:ea typeface="Microsoft YaHei UI" panose="020B0503020204020204" pitchFamily="34" charset="-122"/>
            </a:endParaRPr>
          </a:p>
          <a:p>
            <a:pPr marL="257175" indent="-257175">
              <a:buFont typeface="Wingdings" panose="05000000000000000000" pitchFamily="2" charset="2"/>
              <a:buChar char="n"/>
            </a:pPr>
            <a:r>
              <a:rPr lang="zh-CN" altLang="en-US" sz="1500" dirty="0">
                <a:solidFill>
                  <a:srgbClr val="0000FF"/>
                </a:solidFill>
                <a:latin typeface="Microsoft YaHei UI" panose="020B0503020204020204" pitchFamily="34" charset="-122"/>
                <a:ea typeface="Microsoft YaHei UI" panose="020B0503020204020204" pitchFamily="34" charset="-122"/>
              </a:rPr>
              <a:t>有些应用需要</a:t>
            </a:r>
            <a:r>
              <a:rPr lang="en-US" altLang="zh-CN" sz="1500" dirty="0">
                <a:solidFill>
                  <a:srgbClr val="0000FF"/>
                </a:solidFill>
                <a:latin typeface="Microsoft YaHei UI" panose="020B0503020204020204" pitchFamily="34" charset="-122"/>
                <a:ea typeface="Microsoft YaHei UI" panose="020B0503020204020204" pitchFamily="34" charset="-122"/>
              </a:rPr>
              <a:t>TCP</a:t>
            </a:r>
            <a:r>
              <a:rPr lang="zh-CN" altLang="en-US" sz="1500" dirty="0">
                <a:solidFill>
                  <a:srgbClr val="0000FF"/>
                </a:solidFill>
                <a:latin typeface="Microsoft YaHei UI" panose="020B0503020204020204" pitchFamily="34" charset="-122"/>
                <a:ea typeface="Microsoft YaHei UI" panose="020B0503020204020204" pitchFamily="34" charset="-122"/>
              </a:rPr>
              <a:t>具有稳定的速度（例如涂胶、喷漆、焊接等）</a:t>
            </a:r>
            <a:endParaRPr lang="en-US" altLang="zh-CN" sz="1500" dirty="0">
              <a:solidFill>
                <a:srgbClr val="0000FF"/>
              </a:solidFill>
              <a:latin typeface="Microsoft YaHei UI" panose="020B0503020204020204" pitchFamily="34" charset="-122"/>
              <a:ea typeface="Microsoft YaHei UI" panose="020B0503020204020204" pitchFamily="34" charset="-122"/>
            </a:endParaRPr>
          </a:p>
          <a:p>
            <a:r>
              <a:rPr lang="zh-CN" altLang="en-US" sz="1500" dirty="0">
                <a:solidFill>
                  <a:srgbClr val="0000FF"/>
                </a:solidFill>
                <a:latin typeface="Microsoft YaHei UI" panose="020B0503020204020204" pitchFamily="34" charset="-122"/>
                <a:ea typeface="Microsoft YaHei UI" panose="020B0503020204020204" pitchFamily="34" charset="-122"/>
              </a:rPr>
              <a:t>这些可以通过不同类型的</a:t>
            </a:r>
            <a:r>
              <a:rPr lang="en-US" altLang="zh-CN" sz="1500" dirty="0">
                <a:solidFill>
                  <a:srgbClr val="0000FF"/>
                </a:solidFill>
                <a:latin typeface="Microsoft YaHei UI" panose="020B0503020204020204" pitchFamily="34" charset="-122"/>
                <a:ea typeface="Microsoft YaHei UI" panose="020B0503020204020204" pitchFamily="34" charset="-122"/>
              </a:rPr>
              <a:t>blending</a:t>
            </a:r>
            <a:r>
              <a:rPr lang="zh-CN" altLang="en-US" sz="1500" dirty="0">
                <a:solidFill>
                  <a:srgbClr val="0000FF"/>
                </a:solidFill>
                <a:latin typeface="Microsoft YaHei UI" panose="020B0503020204020204" pitchFamily="34" charset="-122"/>
                <a:ea typeface="Microsoft YaHei UI" panose="020B0503020204020204" pitchFamily="34" charset="-122"/>
              </a:rPr>
              <a:t>实现。共通地，所有类型的</a:t>
            </a:r>
            <a:r>
              <a:rPr lang="en-US" altLang="zh-CN" sz="1500" dirty="0">
                <a:solidFill>
                  <a:srgbClr val="0000FF"/>
                </a:solidFill>
                <a:latin typeface="Microsoft YaHei UI" panose="020B0503020204020204" pitchFamily="34" charset="-122"/>
                <a:ea typeface="Microsoft YaHei UI" panose="020B0503020204020204" pitchFamily="34" charset="-122"/>
              </a:rPr>
              <a:t>blending</a:t>
            </a:r>
            <a:r>
              <a:rPr lang="zh-CN" altLang="en-US" sz="1500" dirty="0">
                <a:solidFill>
                  <a:srgbClr val="0000FF"/>
                </a:solidFill>
                <a:latin typeface="Microsoft YaHei UI" panose="020B0503020204020204" pitchFamily="34" charset="-122"/>
                <a:ea typeface="Microsoft YaHei UI" panose="020B0503020204020204" pitchFamily="34" charset="-122"/>
              </a:rPr>
              <a:t>的都是通过修改原始路径而产生没有拐角的平滑轨迹。</a:t>
            </a:r>
            <a:endParaRPr lang="en-US" altLang="zh-CN" sz="1500" dirty="0">
              <a:solidFill>
                <a:srgbClr val="0000FF"/>
              </a:solidFill>
              <a:latin typeface="Microsoft YaHei UI" panose="020B0503020204020204" pitchFamily="34" charset="-122"/>
              <a:ea typeface="Microsoft YaHei UI" panose="020B0503020204020204" pitchFamily="34" charset="-122"/>
            </a:endParaRPr>
          </a:p>
        </p:txBody>
      </p:sp>
      <p:pic>
        <p:nvPicPr>
          <p:cNvPr id="4" name="图片 3"/>
          <p:cNvPicPr>
            <a:picLocks noChangeAspect="1"/>
          </p:cNvPicPr>
          <p:nvPr/>
        </p:nvPicPr>
        <p:blipFill>
          <a:blip r:embed="rId3"/>
          <a:stretch>
            <a:fillRect/>
          </a:stretch>
        </p:blipFill>
        <p:spPr>
          <a:xfrm>
            <a:off x="2000250" y="2775393"/>
            <a:ext cx="4731990" cy="1812581"/>
          </a:xfrm>
          <a:prstGeom prst="rect">
            <a:avLst/>
          </a:prstGeom>
        </p:spPr>
      </p:pic>
    </p:spTree>
    <p:extLst>
      <p:ext uri="{BB962C8B-B14F-4D97-AF65-F5344CB8AC3E}">
        <p14:creationId xmlns:p14="http://schemas.microsoft.com/office/powerpoint/2010/main" val="212570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683568" y="114300"/>
            <a:ext cx="6060132" cy="685800"/>
          </a:xfrm>
          <a:prstGeom prst="rect">
            <a:avLst/>
          </a:prstGeom>
          <a:noFill/>
        </p:spPr>
        <p:txBody>
          <a:bodyPr vert="horz" wrap="square" lIns="0" tIns="0" rIns="0" bIns="0" rtlCol="0">
            <a:noAutofit/>
          </a:bodyPr>
          <a:lstStyle/>
          <a:p>
            <a:pPr marL="9525"/>
            <a:r>
              <a:rPr sz="2100" spc="153" dirty="0">
                <a:solidFill>
                  <a:srgbClr val="FF0000"/>
                </a:solidFill>
                <a:latin typeface="Wingdings"/>
                <a:cs typeface="Wingdings"/>
              </a:rPr>
              <a:t></a:t>
            </a:r>
            <a:r>
              <a:rPr lang="en-US" sz="2100" b="1" dirty="0">
                <a:solidFill>
                  <a:srgbClr val="0000FF"/>
                </a:solidFill>
                <a:latin typeface="Microsoft YaHei UI"/>
                <a:cs typeface="Wingdings"/>
              </a:rPr>
              <a:t>Buffer Modes and Transition Modes</a:t>
            </a:r>
          </a:p>
          <a:p>
            <a:pPr marL="9525"/>
            <a:r>
              <a:rPr lang="en-US" sz="2100" b="1" dirty="0">
                <a:solidFill>
                  <a:srgbClr val="0000FF"/>
                </a:solidFill>
                <a:latin typeface="Microsoft YaHei UI"/>
                <a:cs typeface="Microsoft YaHei UI"/>
              </a:rPr>
              <a:t>	</a:t>
            </a:r>
            <a:r>
              <a:rPr lang="zh-CN" altLang="en-US" sz="2100" b="1" dirty="0">
                <a:solidFill>
                  <a:srgbClr val="0000FF"/>
                </a:solidFill>
                <a:latin typeface="Microsoft YaHei UI"/>
                <a:cs typeface="Microsoft YaHei UI"/>
              </a:rPr>
              <a:t>缓行方式</a:t>
            </a:r>
            <a:r>
              <a:rPr lang="en-US" altLang="zh-CN" sz="2100" b="1" dirty="0">
                <a:solidFill>
                  <a:srgbClr val="0000FF"/>
                </a:solidFill>
                <a:latin typeface="Microsoft YaHei UI"/>
                <a:cs typeface="Microsoft YaHei UI"/>
              </a:rPr>
              <a:t>			</a:t>
            </a:r>
            <a:r>
              <a:rPr lang="zh-CN" altLang="en-US" sz="2100" b="1" dirty="0">
                <a:solidFill>
                  <a:srgbClr val="0000FF"/>
                </a:solidFill>
                <a:latin typeface="Microsoft YaHei UI"/>
                <a:cs typeface="Microsoft YaHei UI"/>
              </a:rPr>
              <a:t>过渡方式</a:t>
            </a:r>
            <a:endParaRPr sz="2100" dirty="0">
              <a:latin typeface="Microsoft YaHei UI"/>
              <a:cs typeface="Microsoft YaHei UI"/>
            </a:endParaRPr>
          </a:p>
        </p:txBody>
      </p:sp>
      <p:sp>
        <p:nvSpPr>
          <p:cNvPr id="5" name="文本框 4"/>
          <p:cNvSpPr txBox="1"/>
          <p:nvPr/>
        </p:nvSpPr>
        <p:spPr>
          <a:xfrm>
            <a:off x="1384591" y="738027"/>
            <a:ext cx="6537212" cy="323165"/>
          </a:xfrm>
          <a:prstGeom prst="rect">
            <a:avLst/>
          </a:prstGeom>
          <a:solidFill>
            <a:schemeClr val="accent3">
              <a:lumMod val="40000"/>
              <a:lumOff val="60000"/>
            </a:schemeClr>
          </a:solidFill>
        </p:spPr>
        <p:txBody>
          <a:bodyPr wrap="square" rtlCol="0">
            <a:spAutoFit/>
          </a:bodyPr>
          <a:lstStyle/>
          <a:p>
            <a:r>
              <a:rPr lang="zh-CN" altLang="en-US" sz="1500" dirty="0">
                <a:solidFill>
                  <a:srgbClr val="0000FF"/>
                </a:solidFill>
                <a:latin typeface="Microsoft YaHei UI" panose="020B0503020204020204" pitchFamily="34" charset="-122"/>
                <a:ea typeface="Microsoft YaHei UI" panose="020B0503020204020204" pitchFamily="34" charset="-122"/>
              </a:rPr>
              <a:t>轴组运动控制功能块的缓行方式采用了与单轴相同的枚举类型：</a:t>
            </a:r>
            <a:endParaRPr lang="en-US" altLang="zh-CN" sz="1500" dirty="0">
              <a:solidFill>
                <a:srgbClr val="0000FF"/>
              </a:solidFill>
              <a:latin typeface="Microsoft YaHei UI" panose="020B0503020204020204" pitchFamily="34" charset="-122"/>
              <a:ea typeface="Microsoft YaHei UI" panose="020B0503020204020204" pitchFamily="34" charset="-122"/>
            </a:endParaRPr>
          </a:p>
        </p:txBody>
      </p:sp>
      <p:pic>
        <p:nvPicPr>
          <p:cNvPr id="6" name="图片 5"/>
          <p:cNvPicPr>
            <a:picLocks noChangeAspect="1"/>
          </p:cNvPicPr>
          <p:nvPr/>
        </p:nvPicPr>
        <p:blipFill>
          <a:blip r:embed="rId2"/>
          <a:stretch>
            <a:fillRect/>
          </a:stretch>
        </p:blipFill>
        <p:spPr>
          <a:xfrm>
            <a:off x="1384591" y="1084245"/>
            <a:ext cx="6236494" cy="1343490"/>
          </a:xfrm>
          <a:prstGeom prst="rect">
            <a:avLst/>
          </a:prstGeom>
        </p:spPr>
      </p:pic>
      <p:sp>
        <p:nvSpPr>
          <p:cNvPr id="7" name="文本框 6"/>
          <p:cNvSpPr txBox="1"/>
          <p:nvPr/>
        </p:nvSpPr>
        <p:spPr>
          <a:xfrm>
            <a:off x="1384591" y="2464609"/>
            <a:ext cx="6515100" cy="323165"/>
          </a:xfrm>
          <a:prstGeom prst="rect">
            <a:avLst/>
          </a:prstGeom>
          <a:solidFill>
            <a:schemeClr val="accent3">
              <a:lumMod val="40000"/>
              <a:lumOff val="60000"/>
            </a:schemeClr>
          </a:solidFill>
        </p:spPr>
        <p:txBody>
          <a:bodyPr wrap="square" rtlCol="0">
            <a:spAutoFit/>
          </a:bodyPr>
          <a:lstStyle/>
          <a:p>
            <a:r>
              <a:rPr lang="zh-CN" altLang="en-US" sz="1500" dirty="0">
                <a:solidFill>
                  <a:srgbClr val="0000FF"/>
                </a:solidFill>
                <a:latin typeface="Microsoft YaHei UI" panose="020B0503020204020204" pitchFamily="34" charset="-122"/>
                <a:ea typeface="Microsoft YaHei UI" panose="020B0503020204020204" pitchFamily="34" charset="-122"/>
              </a:rPr>
              <a:t>两个插补运动功能块的过渡方式如下：</a:t>
            </a:r>
            <a:endParaRPr lang="en-US" altLang="zh-CN" sz="1500" dirty="0">
              <a:solidFill>
                <a:srgbClr val="0000FF"/>
              </a:solidFill>
              <a:latin typeface="Microsoft YaHei UI" panose="020B0503020204020204" pitchFamily="34" charset="-122"/>
              <a:ea typeface="Microsoft YaHei UI" panose="020B0503020204020204" pitchFamily="34" charset="-122"/>
            </a:endParaRPr>
          </a:p>
        </p:txBody>
      </p:sp>
      <p:graphicFrame>
        <p:nvGraphicFramePr>
          <p:cNvPr id="8" name="表格 7"/>
          <p:cNvGraphicFramePr>
            <a:graphicFrameLocks noGrp="1"/>
          </p:cNvGraphicFramePr>
          <p:nvPr>
            <p:extLst>
              <p:ext uri="{D42A27DB-BD31-4B8C-83A1-F6EECF244321}">
                <p14:modId xmlns:p14="http://schemas.microsoft.com/office/powerpoint/2010/main" val="374809057"/>
              </p:ext>
            </p:extLst>
          </p:nvPr>
        </p:nvGraphicFramePr>
        <p:xfrm>
          <a:off x="1384591" y="2787774"/>
          <a:ext cx="6236494" cy="1783080"/>
        </p:xfrm>
        <a:graphic>
          <a:graphicData uri="http://schemas.openxmlformats.org/drawingml/2006/table">
            <a:tbl>
              <a:tblPr firstRow="1" bandRow="1">
                <a:tableStyleId>{5C22544A-7EE6-4342-B048-85BDC9FD1C3A}</a:tableStyleId>
              </a:tblPr>
              <a:tblGrid>
                <a:gridCol w="432198">
                  <a:extLst>
                    <a:ext uri="{9D8B030D-6E8A-4147-A177-3AD203B41FA5}">
                      <a16:colId xmlns:a16="http://schemas.microsoft.com/office/drawing/2014/main" val="3766095296"/>
                    </a:ext>
                  </a:extLst>
                </a:gridCol>
                <a:gridCol w="2114550">
                  <a:extLst>
                    <a:ext uri="{9D8B030D-6E8A-4147-A177-3AD203B41FA5}">
                      <a16:colId xmlns:a16="http://schemas.microsoft.com/office/drawing/2014/main" val="2083593990"/>
                    </a:ext>
                  </a:extLst>
                </a:gridCol>
                <a:gridCol w="3689746">
                  <a:extLst>
                    <a:ext uri="{9D8B030D-6E8A-4147-A177-3AD203B41FA5}">
                      <a16:colId xmlns:a16="http://schemas.microsoft.com/office/drawing/2014/main" val="3365630056"/>
                    </a:ext>
                  </a:extLst>
                </a:gridCol>
              </a:tblGrid>
              <a:tr h="297180">
                <a:tc>
                  <a:txBody>
                    <a:bodyPr/>
                    <a:lstStyle/>
                    <a:p>
                      <a:r>
                        <a:rPr lang="en-US" altLang="zh-CN" sz="1500" dirty="0"/>
                        <a:t>No.</a:t>
                      </a:r>
                      <a:endParaRPr lang="zh-CN" altLang="en-US" sz="1500" dirty="0"/>
                    </a:p>
                  </a:txBody>
                  <a:tcPr marL="68580" marR="68580" marT="34290" marB="34290"/>
                </a:tc>
                <a:tc>
                  <a:txBody>
                    <a:bodyPr/>
                    <a:lstStyle/>
                    <a:p>
                      <a:r>
                        <a:rPr lang="en-US" altLang="zh-CN" sz="1500" dirty="0"/>
                        <a:t>MC_TRANSITION_MODE</a:t>
                      </a:r>
                      <a:endParaRPr lang="zh-CN" altLang="en-US" sz="1500" dirty="0"/>
                    </a:p>
                  </a:txBody>
                  <a:tcPr marL="68580" marR="68580" marT="34290" marB="34290"/>
                </a:tc>
                <a:tc>
                  <a:txBody>
                    <a:bodyPr/>
                    <a:lstStyle/>
                    <a:p>
                      <a:r>
                        <a:rPr lang="zh-CN" altLang="en-US" sz="1500" dirty="0"/>
                        <a:t>描述</a:t>
                      </a:r>
                    </a:p>
                  </a:txBody>
                  <a:tcPr marL="68580" marR="68580" marT="34290" marB="34290"/>
                </a:tc>
                <a:extLst>
                  <a:ext uri="{0D108BD9-81ED-4DB2-BD59-A6C34878D82A}">
                    <a16:rowId xmlns:a16="http://schemas.microsoft.com/office/drawing/2014/main" val="2573540678"/>
                  </a:ext>
                </a:extLst>
              </a:tr>
              <a:tr h="297180">
                <a:tc>
                  <a:txBody>
                    <a:bodyPr/>
                    <a:lstStyle/>
                    <a:p>
                      <a:r>
                        <a:rPr lang="en-US" altLang="zh-CN" sz="1500" dirty="0"/>
                        <a:t>0</a:t>
                      </a:r>
                      <a:endParaRPr lang="zh-CN" altLang="en-US" sz="1500" dirty="0"/>
                    </a:p>
                  </a:txBody>
                  <a:tcPr marL="68580" marR="68580" marT="34290" marB="34290"/>
                </a:tc>
                <a:tc>
                  <a:txBody>
                    <a:bodyPr/>
                    <a:lstStyle/>
                    <a:p>
                      <a:r>
                        <a:rPr lang="en-US" altLang="zh-CN" sz="1500" dirty="0" err="1"/>
                        <a:t>TMNone</a:t>
                      </a:r>
                      <a:endParaRPr lang="zh-CN" altLang="en-US" sz="1500" dirty="0"/>
                    </a:p>
                  </a:txBody>
                  <a:tcPr marL="68580" marR="68580" marT="34290" marB="34290"/>
                </a:tc>
                <a:tc>
                  <a:txBody>
                    <a:bodyPr/>
                    <a:lstStyle/>
                    <a:p>
                      <a:r>
                        <a:rPr lang="zh-CN" altLang="en-US" sz="1500" dirty="0"/>
                        <a:t>不插入过渡曲线（</a:t>
                      </a:r>
                      <a:r>
                        <a:rPr lang="en-US" altLang="zh-CN" sz="1500" dirty="0"/>
                        <a:t>Contour Curve</a:t>
                      </a:r>
                      <a:r>
                        <a:rPr lang="zh-CN" altLang="en-US" sz="1500" dirty="0"/>
                        <a:t>）（默认）</a:t>
                      </a:r>
                    </a:p>
                  </a:txBody>
                  <a:tcPr marL="68580" marR="68580" marT="34290" marB="34290"/>
                </a:tc>
                <a:extLst>
                  <a:ext uri="{0D108BD9-81ED-4DB2-BD59-A6C34878D82A}">
                    <a16:rowId xmlns:a16="http://schemas.microsoft.com/office/drawing/2014/main" val="2536269536"/>
                  </a:ext>
                </a:extLst>
              </a:tr>
              <a:tr h="297180">
                <a:tc>
                  <a:txBody>
                    <a:bodyPr/>
                    <a:lstStyle/>
                    <a:p>
                      <a:r>
                        <a:rPr lang="en-US" altLang="zh-CN" sz="1500" dirty="0"/>
                        <a:t>1</a:t>
                      </a:r>
                      <a:endParaRPr lang="zh-CN" altLang="en-US" sz="1500" dirty="0"/>
                    </a:p>
                  </a:txBody>
                  <a:tcPr marL="68580" marR="68580" marT="34290" marB="34290"/>
                </a:tc>
                <a:tc>
                  <a:txBody>
                    <a:bodyPr/>
                    <a:lstStyle/>
                    <a:p>
                      <a:r>
                        <a:rPr lang="en-US" altLang="zh-CN" sz="1500" dirty="0" err="1"/>
                        <a:t>TMStartVelocity</a:t>
                      </a:r>
                      <a:endParaRPr lang="zh-CN" altLang="en-US" sz="1500" dirty="0"/>
                    </a:p>
                  </a:txBody>
                  <a:tcPr marL="68580" marR="68580" marT="34290" marB="34290"/>
                </a:tc>
                <a:tc>
                  <a:txBody>
                    <a:bodyPr/>
                    <a:lstStyle/>
                    <a:p>
                      <a:r>
                        <a:rPr lang="zh-CN" altLang="en-US" sz="1500" dirty="0"/>
                        <a:t>以给定的速度为过渡起始速度</a:t>
                      </a:r>
                    </a:p>
                  </a:txBody>
                  <a:tcPr marL="68580" marR="68580" marT="34290" marB="34290"/>
                </a:tc>
                <a:extLst>
                  <a:ext uri="{0D108BD9-81ED-4DB2-BD59-A6C34878D82A}">
                    <a16:rowId xmlns:a16="http://schemas.microsoft.com/office/drawing/2014/main" val="2488237549"/>
                  </a:ext>
                </a:extLst>
              </a:tr>
              <a:tr h="297180">
                <a:tc>
                  <a:txBody>
                    <a:bodyPr/>
                    <a:lstStyle/>
                    <a:p>
                      <a:r>
                        <a:rPr lang="en-US" altLang="zh-CN" sz="1500" dirty="0"/>
                        <a:t>2</a:t>
                      </a:r>
                      <a:endParaRPr lang="zh-CN" altLang="en-US" sz="1500" dirty="0"/>
                    </a:p>
                  </a:txBody>
                  <a:tcPr marL="68580" marR="68580" marT="34290" marB="34290"/>
                </a:tc>
                <a:tc>
                  <a:txBody>
                    <a:bodyPr/>
                    <a:lstStyle/>
                    <a:p>
                      <a:r>
                        <a:rPr lang="en-US" altLang="zh-CN" sz="1500" dirty="0" err="1"/>
                        <a:t>TMConstantVelocity</a:t>
                      </a:r>
                      <a:endParaRPr lang="zh-CN" altLang="en-US" sz="1500" dirty="0"/>
                    </a:p>
                  </a:txBody>
                  <a:tcPr marL="68580" marR="68580" marT="34290" marB="34290"/>
                </a:tc>
                <a:tc>
                  <a:txBody>
                    <a:bodyPr/>
                    <a:lstStyle/>
                    <a:p>
                      <a:r>
                        <a:rPr lang="zh-CN" altLang="en-US" sz="1500" dirty="0"/>
                        <a:t>用给定的恒速度过渡</a:t>
                      </a:r>
                    </a:p>
                  </a:txBody>
                  <a:tcPr marL="68580" marR="68580" marT="34290" marB="34290"/>
                </a:tc>
                <a:extLst>
                  <a:ext uri="{0D108BD9-81ED-4DB2-BD59-A6C34878D82A}">
                    <a16:rowId xmlns:a16="http://schemas.microsoft.com/office/drawing/2014/main" val="3946349195"/>
                  </a:ext>
                </a:extLst>
              </a:tr>
              <a:tr h="297180">
                <a:tc>
                  <a:txBody>
                    <a:bodyPr/>
                    <a:lstStyle/>
                    <a:p>
                      <a:r>
                        <a:rPr lang="en-US" altLang="zh-CN" sz="1500" dirty="0"/>
                        <a:t>3</a:t>
                      </a:r>
                      <a:endParaRPr lang="zh-CN" altLang="en-US" sz="1500" dirty="0"/>
                    </a:p>
                  </a:txBody>
                  <a:tcPr marL="68580" marR="68580" marT="34290" marB="34290"/>
                </a:tc>
                <a:tc>
                  <a:txBody>
                    <a:bodyPr/>
                    <a:lstStyle/>
                    <a:p>
                      <a:r>
                        <a:rPr lang="en-US" altLang="zh-CN" sz="1500" dirty="0" err="1"/>
                        <a:t>TMCornerDistance</a:t>
                      </a:r>
                      <a:endParaRPr lang="zh-CN" altLang="en-US" sz="1500" dirty="0"/>
                    </a:p>
                  </a:txBody>
                  <a:tcPr marL="68580" marR="68580" marT="34290" marB="34290"/>
                </a:tc>
                <a:tc>
                  <a:txBody>
                    <a:bodyPr/>
                    <a:lstStyle/>
                    <a:p>
                      <a:r>
                        <a:rPr lang="zh-CN" altLang="en-US" sz="1500" dirty="0"/>
                        <a:t>从给定的拐角距离处开始过渡</a:t>
                      </a:r>
                    </a:p>
                  </a:txBody>
                  <a:tcPr marL="68580" marR="68580" marT="34290" marB="34290"/>
                </a:tc>
                <a:extLst>
                  <a:ext uri="{0D108BD9-81ED-4DB2-BD59-A6C34878D82A}">
                    <a16:rowId xmlns:a16="http://schemas.microsoft.com/office/drawing/2014/main" val="2740385632"/>
                  </a:ext>
                </a:extLst>
              </a:tr>
              <a:tr h="297180">
                <a:tc>
                  <a:txBody>
                    <a:bodyPr/>
                    <a:lstStyle/>
                    <a:p>
                      <a:r>
                        <a:rPr lang="en-US" altLang="zh-CN" sz="1500" dirty="0"/>
                        <a:t>4</a:t>
                      </a:r>
                      <a:endParaRPr lang="zh-CN" altLang="en-US" sz="1500" dirty="0"/>
                    </a:p>
                  </a:txBody>
                  <a:tcPr marL="68580" marR="68580" marT="34290" marB="34290"/>
                </a:tc>
                <a:tc>
                  <a:txBody>
                    <a:bodyPr/>
                    <a:lstStyle/>
                    <a:p>
                      <a:r>
                        <a:rPr lang="en-US" altLang="zh-CN" sz="1500" dirty="0" err="1"/>
                        <a:t>TMMaxCornerDeviation</a:t>
                      </a:r>
                      <a:endParaRPr lang="zh-CN" altLang="en-US" sz="1500" dirty="0"/>
                    </a:p>
                  </a:txBody>
                  <a:tcPr marL="68580" marR="68580" marT="34290" marB="34290"/>
                </a:tc>
                <a:tc>
                  <a:txBody>
                    <a:bodyPr/>
                    <a:lstStyle/>
                    <a:p>
                      <a:r>
                        <a:rPr lang="zh-CN" altLang="en-US" sz="1500" dirty="0"/>
                        <a:t>根据最大允许拐角偏差距离过渡</a:t>
                      </a:r>
                    </a:p>
                  </a:txBody>
                  <a:tcPr marL="68580" marR="68580" marT="34290" marB="34290"/>
                </a:tc>
                <a:extLst>
                  <a:ext uri="{0D108BD9-81ED-4DB2-BD59-A6C34878D82A}">
                    <a16:rowId xmlns:a16="http://schemas.microsoft.com/office/drawing/2014/main" val="2120056761"/>
                  </a:ext>
                </a:extLst>
              </a:tr>
            </a:tbl>
          </a:graphicData>
        </a:graphic>
      </p:graphicFrame>
    </p:spTree>
    <p:extLst>
      <p:ext uri="{BB962C8B-B14F-4D97-AF65-F5344CB8AC3E}">
        <p14:creationId xmlns:p14="http://schemas.microsoft.com/office/powerpoint/2010/main" val="3243671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U1NzdkYmY2NzA3ZjgxNTA1OWJkOTM4NjkzOGUxMzkifQ=="/>
  <p:tag name="KSO_WPP_MARK_KEY" val="f0655fd2-e003-42df-8881-31b758c85948"/>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思源黑体 CN Bold"/>
        <a:ea typeface="思源黑体 CN Normal"/>
        <a:cs typeface=""/>
      </a:majorFont>
      <a:minorFont>
        <a:latin typeface="思源黑体 CN Regular"/>
        <a:ea typeface="思源黑体 CN Norm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67843"/>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5926</TotalTime>
  <Words>3803</Words>
  <Application>Microsoft Office PowerPoint</Application>
  <PresentationFormat>全屏显示(16:9)</PresentationFormat>
  <Paragraphs>391</Paragraphs>
  <Slides>40</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Microsoft YaHei UI</vt:lpstr>
      <vt:lpstr>思源黑体 CN Regular</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坐标系变换举例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肖庆林</dc:creator>
  <cp:lastModifiedBy>TOBY LEE</cp:lastModifiedBy>
  <cp:revision>2202</cp:revision>
  <dcterms:created xsi:type="dcterms:W3CDTF">2021-12-13T04:49:00Z</dcterms:created>
  <dcterms:modified xsi:type="dcterms:W3CDTF">2025-06-02T05:51:06Z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EC55878A6B2944BF9244AB64F07C7FB8_13</vt:lpwstr>
  </property>
  <property fmtid="{D5CDD505-2E9C-101B-9397-08002B2CF9AE}" pid="3" name="KSOProductBuildVer">
    <vt:lpwstr>2052-12.1.0.17147</vt:lpwstr>
  </property>
</Properties>
</file>