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533" r:id="rId2"/>
    <p:sldId id="644" r:id="rId3"/>
    <p:sldId id="671" r:id="rId4"/>
    <p:sldId id="672" r:id="rId5"/>
    <p:sldId id="673" r:id="rId6"/>
    <p:sldId id="674" r:id="rId7"/>
    <p:sldId id="675" r:id="rId8"/>
    <p:sldId id="676" r:id="rId9"/>
    <p:sldId id="677" r:id="rId10"/>
    <p:sldId id="678" r:id="rId11"/>
    <p:sldId id="679" r:id="rId12"/>
    <p:sldId id="625" r:id="rId13"/>
    <p:sldId id="624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" initials="q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02" y="264"/>
      </p:cViewPr>
      <p:guideLst>
        <p:guide orient="horz" pos="222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22C41-5B16-49EE-90E3-F8E559D0D09A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7D8E0-E3B6-41F0-95DF-55C68BCA7F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 idx="2" hasCustomPrompt="1"/>
            <p:custDataLst>
              <p:tags r:id="rId1"/>
            </p:custDataLst>
          </p:nvPr>
        </p:nvSpPr>
        <p:spPr>
          <a:xfrm>
            <a:off x="1730006" y="1015980"/>
            <a:ext cx="8733956" cy="1846659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Arial" panose="020B0604020202020204" pitchFamily="34" charset="0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</a:p>
        </p:txBody>
      </p:sp>
      <p:sp>
        <p:nvSpPr>
          <p:cNvPr id="4" name="副标题 2"/>
          <p:cNvSpPr>
            <a:spLocks noGrp="1"/>
          </p:cNvSpPr>
          <p:nvPr>
            <p:ph type="subTitle" idx="3" hasCustomPrompt="1"/>
            <p:custDataLst>
              <p:tags r:id="rId2"/>
            </p:custDataLst>
          </p:nvPr>
        </p:nvSpPr>
        <p:spPr>
          <a:xfrm>
            <a:off x="1730006" y="3036072"/>
            <a:ext cx="8734591" cy="2529781"/>
          </a:xfr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日期占位符 14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ïṣ1îḍe"/>
          <p:cNvSpPr/>
          <p:nvPr userDrawn="1"/>
        </p:nvSpPr>
        <p:spPr>
          <a:xfrm>
            <a:off x="2540" y="-38735"/>
            <a:ext cx="12209780" cy="690435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19" name="图片 18" descr="LCT logo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38690" y="243840"/>
            <a:ext cx="2138045" cy="563880"/>
          </a:xfrm>
          <a:prstGeom prst="rect">
            <a:avLst/>
          </a:prstGeom>
        </p:spPr>
      </p:pic>
      <p:grpSp>
        <p:nvGrpSpPr>
          <p:cNvPr id="20" name="组 7"/>
          <p:cNvGrpSpPr/>
          <p:nvPr userDrawn="1"/>
        </p:nvGrpSpPr>
        <p:grpSpPr>
          <a:xfrm flipV="1">
            <a:off x="155575" y="6501130"/>
            <a:ext cx="4340860" cy="220345"/>
            <a:chOff x="7858662" y="362607"/>
            <a:chExt cx="4333338" cy="220717"/>
          </a:xfrm>
        </p:grpSpPr>
        <p:sp>
          <p:nvSpPr>
            <p:cNvPr id="21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22" name="平行四边形 21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副标题 4"/>
          <p:cNvSpPr/>
          <p:nvPr>
            <p:custDataLst>
              <p:tags r:id="rId2"/>
            </p:custDataLst>
          </p:nvPr>
        </p:nvSpPr>
        <p:spPr>
          <a:xfrm>
            <a:off x="7750174" y="3811905"/>
            <a:ext cx="3773805" cy="51941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di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en-US" altLang="zh-CN" sz="1400" spc="150">
                <a:solidFill>
                  <a:schemeClr val="bg1">
                    <a:lumMod val="65000"/>
                  </a:schemeClr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lt"/>
              </a:rPr>
              <a:t>20230607</a:t>
            </a:r>
          </a:p>
        </p:txBody>
      </p:sp>
      <p:sp>
        <p:nvSpPr>
          <p:cNvPr id="2" name="任意多边形 1"/>
          <p:cNvSpPr/>
          <p:nvPr>
            <p:custDataLst>
              <p:tags r:id="rId3"/>
            </p:custDataLst>
          </p:nvPr>
        </p:nvSpPr>
        <p:spPr>
          <a:xfrm>
            <a:off x="0" y="5342890"/>
            <a:ext cx="12192000" cy="1515110"/>
          </a:xfrm>
          <a:custGeom>
            <a:avLst/>
            <a:gdLst>
              <a:gd name="connsiteX0" fmla="*/ 0 w 19200"/>
              <a:gd name="connsiteY0" fmla="*/ 0 h 2252"/>
              <a:gd name="connsiteX1" fmla="*/ 3999 w 19200"/>
              <a:gd name="connsiteY1" fmla="*/ 1564 h 2252"/>
              <a:gd name="connsiteX2" fmla="*/ 19200 w 19200"/>
              <a:gd name="connsiteY2" fmla="*/ 0 h 2252"/>
              <a:gd name="connsiteX3" fmla="*/ 19200 w 19200"/>
              <a:gd name="connsiteY3" fmla="*/ 2252 h 2252"/>
              <a:gd name="connsiteX4" fmla="*/ 0 w 19200"/>
              <a:gd name="connsiteY4" fmla="*/ 2252 h 2252"/>
              <a:gd name="connsiteX5" fmla="*/ 0 w 19200"/>
              <a:gd name="connsiteY5" fmla="*/ 0 h 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00" h="2252">
                <a:moveTo>
                  <a:pt x="0" y="0"/>
                </a:moveTo>
                <a:lnTo>
                  <a:pt x="3999" y="1564"/>
                </a:lnTo>
                <a:lnTo>
                  <a:pt x="19200" y="0"/>
                </a:lnTo>
                <a:lnTo>
                  <a:pt x="19200" y="2252"/>
                </a:lnTo>
                <a:lnTo>
                  <a:pt x="0" y="225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标题 5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25805" y="1800225"/>
            <a:ext cx="10898505" cy="143383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Arial" panose="020B0604020202020204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7200" dirty="0">
                <a:solidFill>
                  <a:schemeClr val="accent1"/>
                </a:solidFill>
                <a:latin typeface="思源黑体" panose="020B0500000000000000" charset="-122"/>
                <a:ea typeface="思源黑体" panose="020B0500000000000000" charset="-122"/>
                <a:cs typeface="+mn-ea"/>
                <a:sym typeface="+mn-lt"/>
              </a:rPr>
              <a:t>力控方案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F7E57-20F1-6536-A145-3AB920D48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C0BAA8-99DF-67EC-FF20-6F1E634E30A0}"/>
              </a:ext>
            </a:extLst>
          </p:cNvPr>
          <p:cNvSpPr txBox="1"/>
          <p:nvPr/>
        </p:nvSpPr>
        <p:spPr>
          <a:xfrm>
            <a:off x="0" y="94009"/>
            <a:ext cx="610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方案二：位置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模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式下 力控模型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力控位置规划算法原理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A83CB9AA-A26B-E1A0-9FCA-1BAF378760ED}"/>
              </a:ext>
            </a:extLst>
          </p:cNvPr>
          <p:cNvGrpSpPr>
            <a:grpSpLocks/>
          </p:cNvGrpSpPr>
          <p:nvPr/>
        </p:nvGrpSpPr>
        <p:grpSpPr bwMode="auto">
          <a:xfrm>
            <a:off x="735347" y="1321254"/>
            <a:ext cx="8556698" cy="2170884"/>
            <a:chOff x="881" y="1434"/>
            <a:chExt cx="4584" cy="1776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CC67C6FE-31C7-D7BF-F6E9-A91157DCD3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3" y="2396"/>
              <a:ext cx="1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9355BE-8E88-9D4D-646A-5C8D600CE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2151"/>
              <a:ext cx="635" cy="2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200" b="1" dirty="0">
                  <a:latin typeface="Times New Roman" panose="02020603050405020304" pitchFamily="18" charset="0"/>
                </a:rPr>
                <a:t>电机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59C44C-C917-03B1-2E24-62C027AF3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2192"/>
              <a:ext cx="192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BBB679-5CCA-D3C6-0E40-90C39FAF7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2" y="2187"/>
              <a:ext cx="510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zh-CN" sz="1200" b="1" dirty="0">
                  <a:latin typeface="Times New Roman" panose="02020603050405020304" pitchFamily="18" charset="0"/>
                </a:rPr>
                <a:t>PID</a:t>
              </a:r>
              <a:r>
                <a:rPr kumimoji="1" lang="zh-CN" altLang="en-US" sz="1200" b="1" dirty="0">
                  <a:latin typeface="Times New Roman" panose="02020603050405020304" pitchFamily="18" charset="0"/>
                </a:rPr>
                <a:t>控制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F58E11-8267-3FAE-62C9-EB56363B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" y="2141"/>
              <a:ext cx="454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200" b="1" dirty="0">
                  <a:latin typeface="Times New Roman" panose="02020603050405020304" pitchFamily="18" charset="0"/>
                </a:rPr>
                <a:t>伺服驱动器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64E9A0-3BB1-F8DE-3DCC-4221D3E6C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" y="2180"/>
              <a:ext cx="585" cy="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400" b="1" dirty="0">
                  <a:latin typeface="Times New Roman" panose="02020603050405020304" pitchFamily="18" charset="0"/>
                </a:rPr>
                <a:t>力控对象</a:t>
              </a:r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25388D57-C1EB-6FED-4B52-2F33BAD62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9" y="2288"/>
              <a:ext cx="3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26F8B080-6507-A11E-AA31-FDC42A6C2C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7" y="2288"/>
              <a:ext cx="3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91C9056B-776D-6E6D-35B4-5F6D9ABDAB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7" y="2290"/>
              <a:ext cx="3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E6843580-1854-D0EE-6A68-0292F308DE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4" y="2290"/>
              <a:ext cx="19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98F6EA-6AAD-A9E7-5AAC-8F6AA6206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" y="2925"/>
              <a:ext cx="1497" cy="2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200" b="1" dirty="0">
                  <a:latin typeface="Times New Roman" panose="02020603050405020304" pitchFamily="18" charset="0"/>
                </a:rPr>
                <a:t>测量压力变送器</a:t>
              </a: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42E605CF-666D-829F-3114-6578C225B8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05" y="3070"/>
              <a:ext cx="9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BEB766B7-B2B8-58BD-5164-2CA4BA4221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4" y="3107"/>
              <a:ext cx="9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6D150A57-3B6A-BF52-0DA0-32BF007279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6" y="2290"/>
              <a:ext cx="0" cy="8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4D8D0847-1FCA-989C-7503-DC84C24F4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5" y="2288"/>
              <a:ext cx="72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03D83C-0129-A9C2-1E3C-714AFABB2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" y="2089"/>
              <a:ext cx="449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1100" b="1" dirty="0">
                  <a:latin typeface="Verdana" panose="020B0604030504040204" pitchFamily="34" charset="0"/>
                  <a:ea typeface="宋体" panose="02010600030101010101" pitchFamily="2" charset="-122"/>
                </a:rPr>
                <a:t>给定压力值</a:t>
              </a:r>
              <a:endParaRPr lang="en-US" altLang="zh-CN" sz="1100" b="1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7033C6-FE5A-45FC-BE59-5E3A70BCE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" y="2043"/>
              <a:ext cx="32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kumimoji="1" lang="zh-CN" alt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被控量</a:t>
              </a: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D4621341-E0ED-A63A-80B5-BD3783E63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2" y="1594"/>
              <a:ext cx="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E9912C82-3605-C053-ECBB-9BE1E2F343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1" y="2290"/>
              <a:ext cx="96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Text Box 28">
              <a:extLst>
                <a:ext uri="{FF2B5EF4-FFF2-40B4-BE49-F238E27FC236}">
                  <a16:creationId xmlns:a16="http://schemas.microsoft.com/office/drawing/2014/main" id="{81177B0F-9C80-AD7C-DDE0-A7AD6C2A1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7" y="1816"/>
              <a:ext cx="18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200" b="1" dirty="0">
                  <a:latin typeface="Verdana" panose="020B0604030504040204" pitchFamily="34" charset="0"/>
                </a:rPr>
                <a:t>操作值</a:t>
              </a:r>
            </a:p>
          </p:txBody>
        </p:sp>
        <p:sp>
          <p:nvSpPr>
            <p:cNvPr id="27" name="Text Box 29">
              <a:extLst>
                <a:ext uri="{FF2B5EF4-FFF2-40B4-BE49-F238E27FC236}">
                  <a16:creationId xmlns:a16="http://schemas.microsoft.com/office/drawing/2014/main" id="{8823ED67-AE91-D6E1-AF9E-15D10417C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2" y="1434"/>
              <a:ext cx="27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zh-CN" altLang="zh-CN" sz="1600" b="1">
                <a:latin typeface="Verdana" panose="020B0604030504040204" pitchFamily="34" charset="0"/>
              </a:endParaRPr>
            </a:p>
          </p:txBody>
        </p:sp>
        <p:sp>
          <p:nvSpPr>
            <p:cNvPr id="28" name="Text Box 30">
              <a:extLst>
                <a:ext uri="{FF2B5EF4-FFF2-40B4-BE49-F238E27FC236}">
                  <a16:creationId xmlns:a16="http://schemas.microsoft.com/office/drawing/2014/main" id="{CAAAFA5D-D328-37D3-DF66-E7E00A21E8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5" y="1845"/>
              <a:ext cx="18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200" b="1" dirty="0">
                  <a:latin typeface="Verdana" panose="020B0604030504040204" pitchFamily="34" charset="0"/>
                </a:rPr>
                <a:t>偏差值</a:t>
              </a:r>
            </a:p>
          </p:txBody>
        </p:sp>
        <p:sp>
          <p:nvSpPr>
            <p:cNvPr id="29" name="Text Box 31">
              <a:extLst>
                <a:ext uri="{FF2B5EF4-FFF2-40B4-BE49-F238E27FC236}">
                  <a16:creationId xmlns:a16="http://schemas.microsoft.com/office/drawing/2014/main" id="{A52AE8F2-514A-3839-089F-4634524BE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3" y="2586"/>
              <a:ext cx="186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200" b="1" dirty="0">
                  <a:latin typeface="Verdana" panose="020B0604030504040204" pitchFamily="34" charset="0"/>
                </a:rPr>
                <a:t>压力反馈值</a:t>
              </a:r>
            </a:p>
          </p:txBody>
        </p:sp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4D961418-D2E6-B14A-34FF-51AC0FD25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" y="1601"/>
              <a:ext cx="24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kumimoji="1" lang="zh-CN" alt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扰动</a:t>
              </a:r>
            </a:p>
          </p:txBody>
        </p:sp>
        <p:sp>
          <p:nvSpPr>
            <p:cNvPr id="31" name="Text Box 33">
              <a:extLst>
                <a:ext uri="{FF2B5EF4-FFF2-40B4-BE49-F238E27FC236}">
                  <a16:creationId xmlns:a16="http://schemas.microsoft.com/office/drawing/2014/main" id="{40415839-8B43-352A-EC81-572977D12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2296"/>
              <a:ext cx="2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ahoma" panose="020B0604030504040204" pitchFamily="34" charset="0"/>
                </a:rPr>
                <a:t>+</a:t>
              </a:r>
            </a:p>
          </p:txBody>
        </p:sp>
        <p:sp>
          <p:nvSpPr>
            <p:cNvPr id="32" name="Text Box 34">
              <a:extLst>
                <a:ext uri="{FF2B5EF4-FFF2-40B4-BE49-F238E27FC236}">
                  <a16:creationId xmlns:a16="http://schemas.microsoft.com/office/drawing/2014/main" id="{7E74D1AE-4B82-F29A-375E-F72344720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4" y="2387"/>
              <a:ext cx="2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000">
                  <a:latin typeface="Tahoma" panose="020B0604030504040204" pitchFamily="34" charset="0"/>
                </a:rPr>
                <a:t>-</a:t>
              </a: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0767E318-1BD5-322D-CF88-7DCB70C3665D}"/>
              </a:ext>
            </a:extLst>
          </p:cNvPr>
          <p:cNvSpPr txBox="1"/>
          <p:nvPr/>
        </p:nvSpPr>
        <p:spPr>
          <a:xfrm>
            <a:off x="249169" y="898208"/>
            <a:ext cx="10836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PLC </a:t>
            </a:r>
            <a:r>
              <a:rPr lang="zh-CN" altLang="en-US" dirty="0"/>
              <a:t>为整个系统的核心控制器。外部的力传感器作为信号的反馈信号输入至 </a:t>
            </a:r>
            <a:r>
              <a:rPr lang="en-US" altLang="zh-CN" dirty="0"/>
              <a:t>PLC</a:t>
            </a:r>
            <a:r>
              <a:rPr lang="zh-CN" altLang="en-US" dirty="0"/>
              <a:t>， </a:t>
            </a:r>
            <a:r>
              <a:rPr lang="en-US" altLang="zh-CN" dirty="0"/>
              <a:t>PLC </a:t>
            </a:r>
            <a:r>
              <a:rPr lang="zh-CN" altLang="en-US" dirty="0"/>
              <a:t>内部使用 </a:t>
            </a:r>
            <a:r>
              <a:rPr lang="en-US" altLang="zh-CN" dirty="0"/>
              <a:t>PID </a:t>
            </a:r>
            <a:r>
              <a:rPr lang="zh-CN" altLang="en-US" dirty="0"/>
              <a:t>的输出数据 </a:t>
            </a:r>
            <a:r>
              <a:rPr lang="en-US" altLang="zh-CN" dirty="0"/>
              <a:t>(</a:t>
            </a:r>
            <a:r>
              <a:rPr lang="zh-CN" altLang="en-US" dirty="0"/>
              <a:t>无量纲数据结构</a:t>
            </a:r>
            <a:r>
              <a:rPr lang="en-US" altLang="zh-CN" dirty="0"/>
              <a:t>)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每个任务周期都会给轴</a:t>
            </a:r>
            <a:r>
              <a:rPr lang="en-US" altLang="zh-CN" dirty="0">
                <a:solidFill>
                  <a:srgbClr val="000000"/>
                </a:solidFill>
                <a:latin typeface="SourceHanSansCN-Normal"/>
              </a:rPr>
              <a:t>fsetposition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位置</a:t>
            </a:r>
            <a:endParaRPr lang="en-US" altLang="zh-CN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CDCE82C-BA1A-26CA-A77E-9DFE5D9D2F85}"/>
              </a:ext>
            </a:extLst>
          </p:cNvPr>
          <p:cNvSpPr txBox="1"/>
          <p:nvPr/>
        </p:nvSpPr>
        <p:spPr>
          <a:xfrm>
            <a:off x="93309" y="3472971"/>
            <a:ext cx="10836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核心控制思想：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E5E7A35-DFC8-E75C-B058-9788D47C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342"/>
          <a:stretch/>
        </p:blipFill>
        <p:spPr>
          <a:xfrm>
            <a:off x="8150483" y="4018643"/>
            <a:ext cx="3640170" cy="2815938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DEF5FB28-E221-7BB2-9283-4946A9F7D7E1}"/>
              </a:ext>
            </a:extLst>
          </p:cNvPr>
          <p:cNvGrpSpPr/>
          <p:nvPr/>
        </p:nvGrpSpPr>
        <p:grpSpPr>
          <a:xfrm>
            <a:off x="1943455" y="3599038"/>
            <a:ext cx="2043585" cy="694870"/>
            <a:chOff x="2531059" y="4224817"/>
            <a:chExt cx="2445921" cy="981499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677B388D-96CC-F533-5E3E-2DFA49479621}"/>
                </a:ext>
              </a:extLst>
            </p:cNvPr>
            <p:cNvSpPr/>
            <p:nvPr/>
          </p:nvSpPr>
          <p:spPr>
            <a:xfrm>
              <a:off x="2531059" y="4499010"/>
              <a:ext cx="1108787" cy="5984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66C065F0-2059-08EB-4C06-44D7B7DE806E}"/>
                </a:ext>
              </a:extLst>
            </p:cNvPr>
            <p:cNvSpPr/>
            <p:nvPr/>
          </p:nvSpPr>
          <p:spPr>
            <a:xfrm>
              <a:off x="2531059" y="4295622"/>
              <a:ext cx="1108787" cy="783524"/>
            </a:xfrm>
            <a:prstGeom prst="rect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7064F66E-2E54-657A-F964-66E8D1E9D0C3}"/>
                </a:ext>
              </a:extLst>
            </p:cNvPr>
            <p:cNvCxnSpPr/>
            <p:nvPr/>
          </p:nvCxnSpPr>
          <p:spPr>
            <a:xfrm>
              <a:off x="2897832" y="4267047"/>
              <a:ext cx="14653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B9322F32-324C-424E-FB30-AE001CFEB029}"/>
                </a:ext>
              </a:extLst>
            </p:cNvPr>
            <p:cNvCxnSpPr/>
            <p:nvPr/>
          </p:nvCxnSpPr>
          <p:spPr>
            <a:xfrm>
              <a:off x="3322524" y="5106854"/>
              <a:ext cx="14653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3A69D550-4651-EBE5-D760-163143477F75}"/>
                </a:ext>
              </a:extLst>
            </p:cNvPr>
            <p:cNvCxnSpPr/>
            <p:nvPr/>
          </p:nvCxnSpPr>
          <p:spPr>
            <a:xfrm>
              <a:off x="3987042" y="4267047"/>
              <a:ext cx="0" cy="83043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5B60FA5C-8C3B-58AE-57A5-7F21C137C566}"/>
                </a:ext>
              </a:extLst>
            </p:cNvPr>
            <p:cNvCxnSpPr/>
            <p:nvPr/>
          </p:nvCxnSpPr>
          <p:spPr>
            <a:xfrm>
              <a:off x="3078807" y="4498857"/>
              <a:ext cx="14653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C1AD8C8E-57A6-FD1E-A2F7-5CE73F770D04}"/>
                </a:ext>
              </a:extLst>
            </p:cNvPr>
            <p:cNvCxnSpPr>
              <a:cxnSpLocks/>
            </p:cNvCxnSpPr>
            <p:nvPr/>
          </p:nvCxnSpPr>
          <p:spPr>
            <a:xfrm>
              <a:off x="4363194" y="4498857"/>
              <a:ext cx="0" cy="60799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E4DF390-BEAB-0BBC-7B4E-9B999E10D391}"/>
                </a:ext>
              </a:extLst>
            </p:cNvPr>
            <p:cNvSpPr txBox="1"/>
            <p:nvPr/>
          </p:nvSpPr>
          <p:spPr>
            <a:xfrm>
              <a:off x="3935387" y="4224817"/>
              <a:ext cx="656486" cy="521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L1</a:t>
              </a:r>
              <a:endParaRPr lang="zh-CN" altLang="en-US" dirty="0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A1665A94-3707-9FF9-ACBE-F017D212F188}"/>
                </a:ext>
              </a:extLst>
            </p:cNvPr>
            <p:cNvSpPr txBox="1"/>
            <p:nvPr/>
          </p:nvSpPr>
          <p:spPr>
            <a:xfrm>
              <a:off x="4316331" y="4684637"/>
              <a:ext cx="660649" cy="521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L2</a:t>
              </a:r>
              <a:endParaRPr lang="zh-CN" altLang="en-US" dirty="0"/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7ECA0822-6A3C-731B-41E6-20C11F18DD0C}"/>
              </a:ext>
            </a:extLst>
          </p:cNvPr>
          <p:cNvSpPr txBox="1"/>
          <p:nvPr/>
        </p:nvSpPr>
        <p:spPr>
          <a:xfrm>
            <a:off x="0" y="4425179"/>
            <a:ext cx="81204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L1</a:t>
            </a:r>
            <a:r>
              <a:rPr lang="zh-CN" altLang="en-US" dirty="0"/>
              <a:t>是传感器原始行变量，</a:t>
            </a:r>
            <a:r>
              <a:rPr lang="en-US" altLang="zh-CN" dirty="0"/>
              <a:t>L2</a:t>
            </a:r>
            <a:r>
              <a:rPr lang="zh-CN" altLang="en-US" dirty="0"/>
              <a:t>是传感器压缩后形变量，通过控制传感器位置微小行变就可以控制压力在设定范围。那这个微小形变的位置命令来源于</a:t>
            </a:r>
            <a:r>
              <a:rPr lang="en-US" altLang="zh-CN" dirty="0"/>
              <a:t>PID</a:t>
            </a:r>
            <a:r>
              <a:rPr lang="zh-CN" altLang="en-US" dirty="0"/>
              <a:t>输出，</a:t>
            </a:r>
            <a:endParaRPr lang="en-US" altLang="zh-CN" dirty="0"/>
          </a:p>
          <a:p>
            <a:r>
              <a:rPr lang="zh-CN" altLang="en-US" dirty="0"/>
              <a:t>其中</a:t>
            </a:r>
            <a:r>
              <a:rPr lang="en-US" altLang="zh-CN" dirty="0"/>
              <a:t>VTaskAcc</a:t>
            </a:r>
            <a:r>
              <a:rPr lang="zh-CN" altLang="en-US" dirty="0"/>
              <a:t>是一个压力波动上限，</a:t>
            </a:r>
            <a:r>
              <a:rPr lang="en-US" altLang="zh-CN" dirty="0"/>
              <a:t>fActPos := fActPos + vTaskAcc</a:t>
            </a:r>
            <a:r>
              <a:rPr lang="zh-CN" altLang="en-US" dirty="0"/>
              <a:t>说明</a:t>
            </a:r>
            <a:endParaRPr lang="en-US" altLang="zh-CN" dirty="0"/>
          </a:p>
          <a:p>
            <a:r>
              <a:rPr lang="zh-CN" altLang="en-US" dirty="0"/>
              <a:t>压力不够需要</a:t>
            </a:r>
            <a:r>
              <a:rPr lang="en-US" altLang="zh-CN" dirty="0"/>
              <a:t>PLC</a:t>
            </a:r>
            <a:r>
              <a:rPr lang="zh-CN" altLang="en-US" dirty="0"/>
              <a:t>需要计算正向位置偏置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给轴</a:t>
            </a:r>
            <a:r>
              <a:rPr lang="en-US" altLang="zh-CN" dirty="0">
                <a:solidFill>
                  <a:srgbClr val="000000"/>
                </a:solidFill>
                <a:latin typeface="SourceHanSansCN-Normal"/>
              </a:rPr>
              <a:t>fsetposition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位置</a:t>
            </a:r>
            <a:endParaRPr lang="en-US" altLang="zh-CN" sz="1800" b="0" i="0" dirty="0">
              <a:solidFill>
                <a:srgbClr val="000000"/>
              </a:solidFill>
              <a:effectLst/>
              <a:latin typeface="SourceHanSansCN-Normal"/>
            </a:endParaRPr>
          </a:p>
          <a:p>
            <a:r>
              <a:rPr lang="zh-CN" altLang="en-US" dirty="0"/>
              <a:t>其中</a:t>
            </a:r>
            <a:r>
              <a:rPr lang="en-US" altLang="zh-CN" dirty="0"/>
              <a:t>VTaskDec</a:t>
            </a:r>
            <a:r>
              <a:rPr lang="zh-CN" altLang="en-US" dirty="0"/>
              <a:t>是一个压力波动下限，</a:t>
            </a:r>
            <a:r>
              <a:rPr lang="en-US" altLang="zh-CN" dirty="0"/>
              <a:t>fActPos := fActPos - vTaskDec</a:t>
            </a:r>
            <a:r>
              <a:rPr lang="zh-CN" altLang="en-US" dirty="0"/>
              <a:t>说明</a:t>
            </a:r>
            <a:endParaRPr lang="en-US" altLang="zh-CN" dirty="0"/>
          </a:p>
          <a:p>
            <a:r>
              <a:rPr lang="zh-CN" altLang="en-US" dirty="0"/>
              <a:t>压力不够需要</a:t>
            </a:r>
            <a:r>
              <a:rPr lang="en-US" altLang="zh-CN" dirty="0"/>
              <a:t>PLC</a:t>
            </a:r>
            <a:r>
              <a:rPr lang="zh-CN" altLang="en-US" dirty="0"/>
              <a:t>需要计算负向位置偏置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给轴</a:t>
            </a:r>
            <a:r>
              <a:rPr lang="en-US" altLang="zh-CN" dirty="0">
                <a:solidFill>
                  <a:srgbClr val="000000"/>
                </a:solidFill>
                <a:latin typeface="SourceHanSansCN-Normal"/>
              </a:rPr>
              <a:t>fsetposition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位置</a:t>
            </a:r>
            <a:endParaRPr lang="en-US" altLang="zh-CN" sz="1800" b="0" i="0" dirty="0">
              <a:solidFill>
                <a:srgbClr val="000000"/>
              </a:solidFill>
              <a:effectLst/>
              <a:latin typeface="SourceHanSansCN-Normal"/>
            </a:endParaRPr>
          </a:p>
          <a:p>
            <a:r>
              <a:rPr lang="zh-CN" altLang="en-US" dirty="0">
                <a:solidFill>
                  <a:srgbClr val="000000"/>
                </a:solidFill>
                <a:latin typeface="SourceHanSansCN-Normal"/>
              </a:rPr>
              <a:t>当在正常力控限度范围：位置规划小幅度调整</a:t>
            </a:r>
            <a:r>
              <a:rPr lang="en-US" altLang="zh-CN" dirty="0">
                <a:solidFill>
                  <a:srgbClr val="000000"/>
                </a:solidFill>
                <a:latin typeface="SourceHanSansCN-Normal"/>
              </a:rPr>
              <a:t>fActPos := fSetPos;</a:t>
            </a:r>
            <a:endParaRPr lang="en-US" altLang="zh-CN" sz="1800" b="0" i="0" dirty="0">
              <a:solidFill>
                <a:srgbClr val="000000"/>
              </a:solidFill>
              <a:effectLst/>
              <a:latin typeface="SourceHanSansCN-Normal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6475BAB-B71C-1CEC-D858-A86F3CFF5F65}"/>
              </a:ext>
            </a:extLst>
          </p:cNvPr>
          <p:cNvSpPr txBox="1"/>
          <p:nvPr/>
        </p:nvSpPr>
        <p:spPr>
          <a:xfrm>
            <a:off x="9956283" y="2200979"/>
            <a:ext cx="175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位置命令控制</a:t>
            </a:r>
          </a:p>
        </p:txBody>
      </p:sp>
    </p:spTree>
    <p:extLst>
      <p:ext uri="{BB962C8B-B14F-4D97-AF65-F5344CB8AC3E}">
        <p14:creationId xmlns:p14="http://schemas.microsoft.com/office/powerpoint/2010/main" val="33427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AA2084A-4CF0-CD62-8102-49D4E824B147}"/>
              </a:ext>
            </a:extLst>
          </p:cNvPr>
          <p:cNvSpPr txBox="1"/>
          <p:nvPr/>
        </p:nvSpPr>
        <p:spPr>
          <a:xfrm>
            <a:off x="0" y="94009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方案说明：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位置转力矩控制，我们力矩命令直接运用于伺服电流环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也就是伺服驱动里面三环控制最内环，这种方案力控调节最灵敏，响应速度最快，但是就是多了一个位置转力矩的切换。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</a:rPr>
              <a:t>位置模式切换，但是最终底层下发都是位置指令，但都是基于位置控制的。但是这个位置命令发送到伺服里面先要经过伺服位置环，然后到速度环，然后到电流环，控制响应速度上还不如直接力矩模式作用在伺服电流环上，如果机构精度不好，这种位置控制方案也是不能达到控制要求的，况且还经历两环才到伺服力矩输出。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分析：为何方案一位置转力矩控制要比方案二位置模式控制力波动差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     </a:t>
            </a:r>
          </a:p>
          <a:p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可能伺服内环力矩模式对外界力控干扰反映过于灵敏，稍有负载波动就会让力矩调整产生超调量大。尤其在位置切力矩可能有动态扰动。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</a:t>
            </a:r>
          </a:p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总结：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力控对机械精度要求很高，尤其是对力控波动精度有要求必须选择精密机加件和丝杠、滑块等附件，切不可报有机  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械不行，电气来弥补这样想法和执念。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</a:t>
            </a:r>
          </a:p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</a:t>
            </a: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77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1miz-E826140-50624C7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880" y="4196927"/>
            <a:ext cx="3801533" cy="1900767"/>
          </a:xfrm>
          <a:prstGeom prst="rect">
            <a:avLst/>
          </a:prstGeom>
        </p:spPr>
      </p:pic>
      <p:pic>
        <p:nvPicPr>
          <p:cNvPr id="3" name="图片 2" descr="未标题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07" y="3332480"/>
            <a:ext cx="12295293" cy="3517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7773" y="1700953"/>
            <a:ext cx="603842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路虽远,行则将至; 事虽难,做则必成！</a:t>
            </a:r>
          </a:p>
        </p:txBody>
      </p:sp>
      <p:sp>
        <p:nvSpPr>
          <p:cNvPr id="7" name="矩形 6"/>
          <p:cNvSpPr/>
          <p:nvPr/>
        </p:nvSpPr>
        <p:spPr>
          <a:xfrm>
            <a:off x="8208433" y="2373207"/>
            <a:ext cx="396748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公司总部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／苏州市凌臣采集计算机有限公司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公司地址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苏州市高新区滨河路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625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号创业大厦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　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网站地址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www.szpcbase.com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全国服务热线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11775" y="2983865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苏州市凌臣采集计算机有限公司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5367655" y="3347085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 descr="LCT 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40" y="3063240"/>
            <a:ext cx="2032635" cy="5365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11775" y="3360420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>
                <a:latin typeface="微软雅黑" panose="020B0503020204020204" charset="-122"/>
                <a:ea typeface="微软雅黑" panose="020B0503020204020204" charset="-122"/>
              </a:rPr>
              <a:t>Suzhou Lingchen Acquisition Computer Co.,Ltd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53035" y="379730"/>
            <a:ext cx="10321925" cy="666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力控背景介绍</a:t>
            </a:r>
            <a:endParaRPr 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393C8B9-1A25-3296-B0A5-96FCBD879F9C}"/>
              </a:ext>
            </a:extLst>
          </p:cNvPr>
          <p:cNvSpPr txBox="1"/>
          <p:nvPr/>
        </p:nvSpPr>
        <p:spPr>
          <a:xfrm>
            <a:off x="426116" y="854466"/>
            <a:ext cx="10603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随着工业自动化的高速发展，装配生产中大量使用工件的压紧质量和效率。由 </a:t>
            </a:r>
            <a:r>
              <a:rPr lang="en-US" altLang="zh-CN" dirty="0"/>
              <a:t>PLC</a:t>
            </a:r>
            <a:r>
              <a:rPr lang="zh-CN" altLang="en-US" dirty="0"/>
              <a:t>、伺服系统</a:t>
            </a:r>
          </a:p>
          <a:p>
            <a:r>
              <a:rPr lang="zh-CN" altLang="en-US" dirty="0"/>
              <a:t>及传感器组成的压紧机， 能有效地提高生产过程的自动化程度，降低工人的劳动强度，提高了按压质量。</a:t>
            </a:r>
          </a:p>
        </p:txBody>
      </p:sp>
      <p:pic>
        <p:nvPicPr>
          <p:cNvPr id="7" name="e01869087c3446caf58f767f622bd6e0">
            <a:hlinkClick r:id="" action="ppaction://media"/>
            <a:extLst>
              <a:ext uri="{FF2B5EF4-FFF2-40B4-BE49-F238E27FC236}">
                <a16:creationId xmlns:a16="http://schemas.microsoft.com/office/drawing/2014/main" id="{E8DB3EFE-78DF-CDD1-54A3-B1D66694687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3401" y="1619722"/>
            <a:ext cx="3274348" cy="48585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B7A757D-D6A9-A2CF-6058-9FAB9121A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63454" y="3106080"/>
            <a:ext cx="5534502" cy="15885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981DA94-8AA8-AB13-3E29-7F9EDB1A7E62}"/>
              </a:ext>
            </a:extLst>
          </p:cNvPr>
          <p:cNvSpPr txBox="1"/>
          <p:nvPr/>
        </p:nvSpPr>
        <p:spPr>
          <a:xfrm>
            <a:off x="276050" y="161796"/>
            <a:ext cx="610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方案一：位置转力矩控制模式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控制要求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9062246-5A21-1B1C-0628-8C7B31317B7A}"/>
              </a:ext>
            </a:extLst>
          </p:cNvPr>
          <p:cNvSpPr txBox="1"/>
          <p:nvPr/>
        </p:nvSpPr>
        <p:spPr>
          <a:xfrm>
            <a:off x="600173" y="2133638"/>
            <a:ext cx="67626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使用 </a:t>
            </a:r>
            <a:r>
              <a:rPr lang="en-US" altLang="zh-CN" dirty="0">
                <a:solidFill>
                  <a:schemeClr val="tx1"/>
                </a:solidFill>
              </a:rPr>
              <a:t>PLC </a:t>
            </a:r>
            <a:r>
              <a:rPr lang="zh-CN" altLang="en-US" dirty="0">
                <a:solidFill>
                  <a:schemeClr val="tx1"/>
                </a:solidFill>
              </a:rPr>
              <a:t>控制伺服系统先从初始位置快速接近工件位置，  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     </a:t>
            </a:r>
            <a:r>
              <a:rPr lang="zh-CN" altLang="en-US" dirty="0">
                <a:solidFill>
                  <a:schemeClr val="tx1"/>
                </a:solidFill>
              </a:rPr>
              <a:t>初始位置为 </a:t>
            </a:r>
            <a:r>
              <a:rPr lang="en-US" altLang="zh-CN" dirty="0">
                <a:solidFill>
                  <a:schemeClr val="tx1"/>
                </a:solidFill>
              </a:rPr>
              <a:t>P0</a:t>
            </a:r>
            <a:r>
              <a:rPr lang="zh-CN" altLang="en-US" dirty="0">
                <a:solidFill>
                  <a:schemeClr val="tx1"/>
                </a:solidFill>
              </a:rPr>
              <a:t>，工件附件的位置为</a:t>
            </a:r>
            <a:r>
              <a:rPr lang="en-US" altLang="zh-CN" dirty="0">
                <a:solidFill>
                  <a:schemeClr val="tx1"/>
                </a:solidFill>
              </a:rPr>
              <a:t>P1</a:t>
            </a:r>
            <a:r>
              <a:rPr lang="zh-CN" altLang="en-US" dirty="0">
                <a:solidFill>
                  <a:schemeClr val="tx1"/>
                </a:solidFill>
              </a:rPr>
              <a:t>，</a:t>
            </a:r>
            <a:endParaRPr lang="en-US" altLang="zh-CN" dirty="0">
              <a:solidFill>
                <a:schemeClr val="tx1"/>
              </a:solidFill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从 </a:t>
            </a:r>
            <a:r>
              <a:rPr lang="en-US" altLang="zh-CN" dirty="0">
                <a:solidFill>
                  <a:schemeClr val="tx1"/>
                </a:solidFill>
              </a:rPr>
              <a:t>P0 </a:t>
            </a:r>
            <a:r>
              <a:rPr lang="zh-CN" altLang="en-US" dirty="0">
                <a:solidFill>
                  <a:schemeClr val="tx1"/>
                </a:solidFill>
              </a:rPr>
              <a:t>至 </a:t>
            </a:r>
            <a:r>
              <a:rPr lang="en-US" altLang="zh-CN" dirty="0">
                <a:solidFill>
                  <a:schemeClr val="tx1"/>
                </a:solidFill>
              </a:rPr>
              <a:t>P1 </a:t>
            </a:r>
            <a:r>
              <a:rPr lang="zh-CN" altLang="en-US" dirty="0">
                <a:solidFill>
                  <a:schemeClr val="tx1"/>
                </a:solidFill>
              </a:rPr>
              <a:t>段使用位置控制模式。</a:t>
            </a:r>
            <a:endParaRPr lang="en-US" altLang="zh-CN" dirty="0">
              <a:solidFill>
                <a:schemeClr val="tx1"/>
              </a:solidFill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当电缸到达离工件位置较近的 </a:t>
            </a:r>
            <a:r>
              <a:rPr lang="en-US" altLang="zh-CN" dirty="0">
                <a:solidFill>
                  <a:schemeClr val="tx1"/>
                </a:solidFill>
              </a:rPr>
              <a:t>P1 </a:t>
            </a:r>
            <a:r>
              <a:rPr lang="zh-CN" altLang="en-US" dirty="0">
                <a:solidFill>
                  <a:schemeClr val="tx1"/>
                </a:solidFill>
              </a:rPr>
              <a:t>点时，此时切换伺服  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     </a:t>
            </a:r>
            <a:r>
              <a:rPr lang="zh-CN" altLang="en-US" dirty="0">
                <a:solidFill>
                  <a:schemeClr val="tx1"/>
                </a:solidFill>
              </a:rPr>
              <a:t>系统的运行模式进入力矩模式，电机以较慢的速度运行，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     </a:t>
            </a:r>
            <a:r>
              <a:rPr lang="zh-CN" altLang="en-US" dirty="0">
                <a:solidFill>
                  <a:schemeClr val="tx1"/>
                </a:solidFill>
              </a:rPr>
              <a:t>使电机输出一个恒定的输出力进行按压，</a:t>
            </a:r>
            <a:endParaRPr lang="en-US" altLang="zh-CN" dirty="0">
              <a:solidFill>
                <a:schemeClr val="tx1"/>
              </a:solidFill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PLC</a:t>
            </a:r>
            <a:r>
              <a:rPr lang="zh-CN" altLang="en-US" dirty="0">
                <a:solidFill>
                  <a:schemeClr val="tx1"/>
                </a:solidFill>
              </a:rPr>
              <a:t>控制伺服，当输出达到需要的力矩时迅速退回至初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     </a:t>
            </a:r>
            <a:r>
              <a:rPr lang="zh-CN" altLang="en-US" dirty="0">
                <a:solidFill>
                  <a:schemeClr val="tx1"/>
                </a:solidFill>
              </a:rPr>
              <a:t>始位置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5981DA94-8AA8-AB13-3E29-7F9EDB1A7E62}"/>
              </a:ext>
            </a:extLst>
          </p:cNvPr>
          <p:cNvSpPr txBox="1"/>
          <p:nvPr/>
        </p:nvSpPr>
        <p:spPr>
          <a:xfrm>
            <a:off x="337010" y="424330"/>
            <a:ext cx="6103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控制原理介绍 </a:t>
            </a:r>
          </a:p>
        </p:txBody>
      </p:sp>
      <p:grpSp>
        <p:nvGrpSpPr>
          <p:cNvPr id="3" name="Group 35">
            <a:extLst>
              <a:ext uri="{FF2B5EF4-FFF2-40B4-BE49-F238E27FC236}">
                <a16:creationId xmlns:a16="http://schemas.microsoft.com/office/drawing/2014/main" id="{0ED4945D-C428-ABF8-C911-DAAAED29BB33}"/>
              </a:ext>
            </a:extLst>
          </p:cNvPr>
          <p:cNvGrpSpPr>
            <a:grpSpLocks/>
          </p:cNvGrpSpPr>
          <p:nvPr/>
        </p:nvGrpSpPr>
        <p:grpSpPr bwMode="auto">
          <a:xfrm>
            <a:off x="761473" y="1739265"/>
            <a:ext cx="9088260" cy="2819400"/>
            <a:chOff x="881" y="1434"/>
            <a:chExt cx="4584" cy="1776"/>
          </a:xfrm>
        </p:grpSpPr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9F54C25F-A4E4-3AB1-E79F-BD5B9671BA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3" y="2396"/>
              <a:ext cx="1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098E4475-A3EF-9C98-0951-E6B85B398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2151"/>
              <a:ext cx="635" cy="2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200" b="1" dirty="0">
                  <a:latin typeface="Times New Roman" panose="02020603050405020304" pitchFamily="18" charset="0"/>
                </a:rPr>
                <a:t>电机</a:t>
              </a:r>
            </a:p>
          </p:txBody>
        </p:sp>
        <p:sp>
          <p:nvSpPr>
            <p:cNvPr id="6" name="Oval 8">
              <a:extLst>
                <a:ext uri="{FF2B5EF4-FFF2-40B4-BE49-F238E27FC236}">
                  <a16:creationId xmlns:a16="http://schemas.microsoft.com/office/drawing/2014/main" id="{55E3D2CE-DD92-DD4E-094E-00D46F1B9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2192"/>
              <a:ext cx="192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/>
            </a:p>
          </p:txBody>
        </p: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51F624F8-28BD-CCAD-7C90-87473763B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2" y="2213"/>
              <a:ext cx="387" cy="1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en-US" altLang="zh-CN" sz="1200" b="1" dirty="0">
                  <a:latin typeface="Times New Roman" panose="02020603050405020304" pitchFamily="18" charset="0"/>
                </a:rPr>
                <a:t>PID</a:t>
              </a:r>
              <a:r>
                <a:rPr kumimoji="1" lang="zh-CN" altLang="en-US" sz="1200" b="1" dirty="0">
                  <a:latin typeface="Times New Roman" panose="02020603050405020304" pitchFamily="18" charset="0"/>
                </a:rPr>
                <a:t>控制</a:t>
              </a: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FB5A930E-BA39-9FCE-6A56-C62A79B73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" y="2141"/>
              <a:ext cx="454" cy="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200" b="1" dirty="0">
                  <a:latin typeface="Times New Roman" panose="02020603050405020304" pitchFamily="18" charset="0"/>
                </a:rPr>
                <a:t>伺服驱动器</a:t>
              </a: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A23F889-CA7D-D22B-748E-50D391166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" y="2180"/>
              <a:ext cx="585" cy="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400" b="1" dirty="0">
                  <a:latin typeface="Times New Roman" panose="02020603050405020304" pitchFamily="18" charset="0"/>
                </a:rPr>
                <a:t>力控对象</a:t>
              </a: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0EEC53C9-0235-9061-A51A-515DBE67A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9" y="2288"/>
              <a:ext cx="3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0DBE5F2D-616F-A54C-BF9F-A131FBFCFE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7" y="2288"/>
              <a:ext cx="3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EAF90E31-C772-BC7F-0A58-A7EE436037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7" y="2290"/>
              <a:ext cx="3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ADD7EF57-9439-DD82-5360-C9CCB99AE5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4" y="2290"/>
              <a:ext cx="19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432A2B7C-0FDD-6A21-1FA4-2C424D3D1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" y="2925"/>
              <a:ext cx="1497" cy="2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CN" altLang="en-US" sz="1200" b="1" dirty="0">
                  <a:latin typeface="Times New Roman" panose="02020603050405020304" pitchFamily="18" charset="0"/>
                </a:rPr>
                <a:t>测量压力变送器</a:t>
              </a: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B5740379-EBB0-C062-516A-D88F275F6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05" y="3070"/>
              <a:ext cx="9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D45E1A9D-8004-B974-0AF8-663EAB15B7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4" y="3107"/>
              <a:ext cx="9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34AFEFE0-BCF7-0027-75BC-FF2BD12643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6" y="2290"/>
              <a:ext cx="0" cy="8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B8D48B0A-0C1B-4891-AE0D-5F4462FAF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5" y="2288"/>
              <a:ext cx="72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C750F623-7D72-23FC-CAC8-C07E76CF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" y="2089"/>
              <a:ext cx="449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1100" b="1" dirty="0">
                  <a:latin typeface="Verdana" panose="020B0604030504040204" pitchFamily="34" charset="0"/>
                  <a:ea typeface="宋体" panose="02010600030101010101" pitchFamily="2" charset="-122"/>
                </a:rPr>
                <a:t>给定压力值</a:t>
              </a:r>
              <a:endParaRPr lang="en-US" altLang="zh-CN" sz="1100" b="1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9AC6011A-EEEC-32B3-1968-3F57ED59F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" y="2043"/>
              <a:ext cx="32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kumimoji="1" lang="zh-CN" alt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被控量</a:t>
              </a:r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52D65C3D-B3C6-5D33-AF71-8B0F9F6B5D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2" y="1594"/>
              <a:ext cx="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24">
              <a:extLst>
                <a:ext uri="{FF2B5EF4-FFF2-40B4-BE49-F238E27FC236}">
                  <a16:creationId xmlns:a16="http://schemas.microsoft.com/office/drawing/2014/main" id="{87E40225-D5EF-DE7A-39D2-28B16A03E5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1" y="2290"/>
              <a:ext cx="96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Text Box 28">
              <a:extLst>
                <a:ext uri="{FF2B5EF4-FFF2-40B4-BE49-F238E27FC236}">
                  <a16:creationId xmlns:a16="http://schemas.microsoft.com/office/drawing/2014/main" id="{7A3B5D19-2958-4F50-4844-2CCA7AAAA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938"/>
              <a:ext cx="18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200" b="1" dirty="0">
                  <a:latin typeface="Verdana" panose="020B0604030504040204" pitchFamily="34" charset="0"/>
                </a:rPr>
                <a:t>操作值</a:t>
              </a:r>
            </a:p>
          </p:txBody>
        </p:sp>
        <p:sp>
          <p:nvSpPr>
            <p:cNvPr id="26" name="Text Box 29">
              <a:extLst>
                <a:ext uri="{FF2B5EF4-FFF2-40B4-BE49-F238E27FC236}">
                  <a16:creationId xmlns:a16="http://schemas.microsoft.com/office/drawing/2014/main" id="{B287C338-20AF-A3BB-7089-B5436D77C7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2" y="1434"/>
              <a:ext cx="27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zh-CN" altLang="zh-CN" sz="1600" b="1">
                <a:latin typeface="Verdana" panose="020B0604030504040204" pitchFamily="34" charset="0"/>
              </a:endParaRPr>
            </a:p>
          </p:txBody>
        </p:sp>
        <p:sp>
          <p:nvSpPr>
            <p:cNvPr id="27" name="Text Box 30">
              <a:extLst>
                <a:ext uri="{FF2B5EF4-FFF2-40B4-BE49-F238E27FC236}">
                  <a16:creationId xmlns:a16="http://schemas.microsoft.com/office/drawing/2014/main" id="{F0373136-1E6A-A1A3-C25F-794B035EC5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5" y="1845"/>
              <a:ext cx="186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200" b="1" dirty="0">
                  <a:latin typeface="Verdana" panose="020B0604030504040204" pitchFamily="34" charset="0"/>
                </a:rPr>
                <a:t>偏差值</a:t>
              </a:r>
            </a:p>
          </p:txBody>
        </p:sp>
        <p:sp>
          <p:nvSpPr>
            <p:cNvPr id="28" name="Text Box 31">
              <a:extLst>
                <a:ext uri="{FF2B5EF4-FFF2-40B4-BE49-F238E27FC236}">
                  <a16:creationId xmlns:a16="http://schemas.microsoft.com/office/drawing/2014/main" id="{9717D7DB-8360-E189-F37E-04187F511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3" y="2586"/>
              <a:ext cx="186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1200" b="1" dirty="0">
                  <a:latin typeface="Verdana" panose="020B0604030504040204" pitchFamily="34" charset="0"/>
                </a:rPr>
                <a:t>压力反馈值</a:t>
              </a:r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D3F4C0E4-2D94-B4BF-1754-13E1E7CCA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" y="1601"/>
              <a:ext cx="24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kumimoji="1" lang="zh-CN" alt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扰动</a:t>
              </a:r>
            </a:p>
          </p:txBody>
        </p:sp>
        <p:sp>
          <p:nvSpPr>
            <p:cNvPr id="30" name="Text Box 33">
              <a:extLst>
                <a:ext uri="{FF2B5EF4-FFF2-40B4-BE49-F238E27FC236}">
                  <a16:creationId xmlns:a16="http://schemas.microsoft.com/office/drawing/2014/main" id="{3FE7CD96-E0CE-06B8-E638-25933BBD5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2296"/>
              <a:ext cx="2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>
                  <a:latin typeface="Tahoma" panose="020B0604030504040204" pitchFamily="34" charset="0"/>
                </a:rPr>
                <a:t>+</a:t>
              </a:r>
            </a:p>
          </p:txBody>
        </p:sp>
        <p:sp>
          <p:nvSpPr>
            <p:cNvPr id="31" name="Text Box 34">
              <a:extLst>
                <a:ext uri="{FF2B5EF4-FFF2-40B4-BE49-F238E27FC236}">
                  <a16:creationId xmlns:a16="http://schemas.microsoft.com/office/drawing/2014/main" id="{C6F40BB0-5A18-FF39-E557-F1B44ED4D0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4" y="2387"/>
              <a:ext cx="2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000">
                  <a:latin typeface="Tahoma" panose="020B0604030504040204" pitchFamily="34" charset="0"/>
                </a:rPr>
                <a:t>-</a:t>
              </a: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58CE2CDF-2C2F-124D-6687-CF33D834F2BA}"/>
              </a:ext>
            </a:extLst>
          </p:cNvPr>
          <p:cNvSpPr txBox="1"/>
          <p:nvPr/>
        </p:nvSpPr>
        <p:spPr>
          <a:xfrm>
            <a:off x="249169" y="898208"/>
            <a:ext cx="108369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压紧机由控制系统和驱动执行机构两大部分组成。控制系统由 </a:t>
            </a:r>
            <a:r>
              <a:rPr lang="en-US" altLang="zh-CN" dirty="0"/>
              <a:t>PLC </a:t>
            </a:r>
            <a:r>
              <a:rPr lang="zh-CN" altLang="en-US" dirty="0"/>
              <a:t>组成；驱动部分由伺服电机连接丝杆电缸构成。 </a:t>
            </a:r>
            <a:endParaRPr lang="en-US" altLang="zh-CN" dirty="0"/>
          </a:p>
          <a:p>
            <a:r>
              <a:rPr lang="en-US" altLang="zh-CN" dirty="0"/>
              <a:t>PLC </a:t>
            </a:r>
            <a:r>
              <a:rPr lang="zh-CN" altLang="en-US" dirty="0"/>
              <a:t>为整个系统的核心控制器。外部的力传感器作为信号的反馈信号输入至 </a:t>
            </a:r>
            <a:r>
              <a:rPr lang="en-US" altLang="zh-CN" dirty="0"/>
              <a:t>PLC</a:t>
            </a:r>
            <a:r>
              <a:rPr lang="zh-CN" altLang="en-US" dirty="0"/>
              <a:t>， </a:t>
            </a:r>
            <a:r>
              <a:rPr lang="en-US" altLang="zh-CN" dirty="0"/>
              <a:t>PLC </a:t>
            </a:r>
            <a:r>
              <a:rPr lang="zh-CN" altLang="en-US" dirty="0"/>
              <a:t>内部使用 </a:t>
            </a:r>
            <a:r>
              <a:rPr lang="en-US" altLang="zh-CN" dirty="0"/>
              <a:t>PID </a:t>
            </a:r>
            <a:r>
              <a:rPr lang="zh-CN" altLang="en-US" dirty="0"/>
              <a:t>的输出数据发送给伺服系统控制电机扭矩并将力传到至丝杆电缸。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C55170B-A5D4-50E0-116D-0D99C713D553}"/>
              </a:ext>
            </a:extLst>
          </p:cNvPr>
          <p:cNvSpPr txBox="1"/>
          <p:nvPr/>
        </p:nvSpPr>
        <p:spPr>
          <a:xfrm>
            <a:off x="208310" y="4918164"/>
            <a:ext cx="108369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核心控制思想：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solidFill>
                  <a:schemeClr val="tx1"/>
                </a:solidFill>
              </a:rPr>
              <a:t>P0 </a:t>
            </a:r>
            <a:r>
              <a:rPr lang="zh-CN" altLang="en-US" dirty="0">
                <a:solidFill>
                  <a:schemeClr val="tx1"/>
                </a:solidFill>
              </a:rPr>
              <a:t>至 </a:t>
            </a:r>
            <a:r>
              <a:rPr lang="en-US" altLang="zh-CN" dirty="0">
                <a:solidFill>
                  <a:schemeClr val="tx1"/>
                </a:solidFill>
              </a:rPr>
              <a:t>P1 </a:t>
            </a:r>
            <a:r>
              <a:rPr lang="zh-CN" altLang="en-US" dirty="0">
                <a:solidFill>
                  <a:schemeClr val="tx1"/>
                </a:solidFill>
              </a:rPr>
              <a:t>段使用位置控制模式，</a:t>
            </a:r>
            <a:r>
              <a:rPr lang="en-US" altLang="zh-CN" dirty="0">
                <a:solidFill>
                  <a:schemeClr val="tx1"/>
                </a:solidFill>
              </a:rPr>
              <a:t>PLC</a:t>
            </a:r>
            <a:r>
              <a:rPr lang="zh-CN" altLang="en-US" dirty="0"/>
              <a:t>通过</a:t>
            </a:r>
            <a:r>
              <a:rPr lang="en-US" altLang="zh-CN" dirty="0"/>
              <a:t>EtherCAT</a:t>
            </a:r>
            <a:r>
              <a:rPr lang="zh-CN" altLang="en-US" dirty="0"/>
              <a:t>走位置控制模式快速接触物体表面</a:t>
            </a:r>
            <a:r>
              <a:rPr lang="en-US" altLang="zh-CN" dirty="0"/>
              <a:t>P1</a:t>
            </a:r>
            <a:r>
              <a:rPr lang="zh-CN" altLang="en-US" dirty="0"/>
              <a:t>；</a:t>
            </a:r>
            <a:r>
              <a:rPr lang="en-US" altLang="zh-CN" dirty="0"/>
              <a:t>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solidFill>
                  <a:schemeClr val="tx1"/>
                </a:solidFill>
              </a:rPr>
              <a:t>当电缸到达离工件位置较近的 </a:t>
            </a:r>
            <a:r>
              <a:rPr lang="en-US" altLang="zh-CN" dirty="0">
                <a:solidFill>
                  <a:schemeClr val="tx1"/>
                </a:solidFill>
              </a:rPr>
              <a:t>P1 </a:t>
            </a:r>
            <a:r>
              <a:rPr lang="zh-CN" altLang="en-US" dirty="0">
                <a:solidFill>
                  <a:schemeClr val="tx1"/>
                </a:solidFill>
              </a:rPr>
              <a:t>点时，此时动态切换位置模式为力矩模式，注意此刻伺服不断使能，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solidFill>
                  <a:schemeClr val="tx1"/>
                </a:solidFill>
              </a:rPr>
              <a:t>系统的运行模式进入力矩模式通过 </a:t>
            </a:r>
            <a:r>
              <a:rPr lang="en-US" altLang="zh-CN" dirty="0">
                <a:solidFill>
                  <a:schemeClr val="tx1"/>
                </a:solidFill>
              </a:rPr>
              <a:t>PLC</a:t>
            </a:r>
            <a:r>
              <a:rPr lang="zh-CN" altLang="en-US" dirty="0">
                <a:solidFill>
                  <a:schemeClr val="tx1"/>
                </a:solidFill>
              </a:rPr>
              <a:t>的</a:t>
            </a:r>
            <a:r>
              <a:rPr lang="en-US" altLang="zh-CN" dirty="0">
                <a:solidFill>
                  <a:schemeClr val="tx1"/>
                </a:solidFill>
              </a:rPr>
              <a:t>PID</a:t>
            </a:r>
            <a:r>
              <a:rPr lang="zh-CN" altLang="en-US" dirty="0">
                <a:solidFill>
                  <a:schemeClr val="tx1"/>
                </a:solidFill>
              </a:rPr>
              <a:t>控制调节输出力矩来保证被控对象压力波动在一个稳态范围波动。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     </a:t>
            </a:r>
            <a:endParaRPr lang="en-US" altLang="zh-CN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2A51F9C-9D69-B6EF-D3D2-0F0B6760F885}"/>
              </a:ext>
            </a:extLst>
          </p:cNvPr>
          <p:cNvSpPr txBox="1"/>
          <p:nvPr/>
        </p:nvSpPr>
        <p:spPr>
          <a:xfrm>
            <a:off x="156645" y="49977"/>
            <a:ext cx="6104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方案一：位置转力矩控制模式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0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5981DA94-8AA8-AB13-3E29-7F9EDB1A7E62}"/>
              </a:ext>
            </a:extLst>
          </p:cNvPr>
          <p:cNvSpPr txBox="1"/>
          <p:nvPr/>
        </p:nvSpPr>
        <p:spPr>
          <a:xfrm>
            <a:off x="152400" y="486082"/>
            <a:ext cx="6103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测试数据记录（见附件表格） </a:t>
            </a: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3C875A7E-E7BD-49AE-6145-5BE42EA702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573521"/>
              </p:ext>
            </p:extLst>
          </p:nvPr>
        </p:nvGraphicFramePr>
        <p:xfrm>
          <a:off x="10312082" y="1137339"/>
          <a:ext cx="1676400" cy="1443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14400" imgH="787320" progId="Excel.Sheet.8">
                  <p:embed/>
                </p:oleObj>
              </mc:Choice>
              <mc:Fallback>
                <p:oleObj name="Worksheet" showAsIcon="1" r:id="rId3" imgW="914400" imgH="787320" progId="Excel.Sheet.8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DCE89C3E-FF38-0B57-3DCF-C32ECC0D00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12082" y="1137339"/>
                        <a:ext cx="1676400" cy="1443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4A22E9AE-96F3-CB6E-417F-164A575CB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716420"/>
            <a:ext cx="10159682" cy="19984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8E6D85-5290-837C-47B9-22F5665F5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5" y="4850421"/>
            <a:ext cx="12073255" cy="184863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52C18D1-CB82-0EF9-4EF1-7048CE39C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" y="1083262"/>
            <a:ext cx="10207307" cy="149764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86E7C7E-468C-6305-483D-B5C1D2BDBAB8}"/>
              </a:ext>
            </a:extLst>
          </p:cNvPr>
          <p:cNvSpPr txBox="1"/>
          <p:nvPr/>
        </p:nvSpPr>
        <p:spPr>
          <a:xfrm>
            <a:off x="156645" y="49977"/>
            <a:ext cx="6104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方案一：位置转力矩控制模式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7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5981DA94-8AA8-AB13-3E29-7F9EDB1A7E62}"/>
              </a:ext>
            </a:extLst>
          </p:cNvPr>
          <p:cNvSpPr txBox="1"/>
          <p:nvPr/>
        </p:nvSpPr>
        <p:spPr>
          <a:xfrm>
            <a:off x="206382" y="605933"/>
            <a:ext cx="6103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方案优势说明 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DF816AA-8ACD-B8FF-54B0-C0106A5D8724}"/>
              </a:ext>
            </a:extLst>
          </p:cNvPr>
          <p:cNvGrpSpPr/>
          <p:nvPr/>
        </p:nvGrpSpPr>
        <p:grpSpPr>
          <a:xfrm>
            <a:off x="758644" y="2309126"/>
            <a:ext cx="9582331" cy="2875316"/>
            <a:chOff x="679637" y="2387866"/>
            <a:chExt cx="10374586" cy="287531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FB0DF1-C510-9984-E615-A3B4379C5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637" y="2387866"/>
              <a:ext cx="7786740" cy="2875316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29F6926-E6F5-613E-BEFF-CDD8D49EF333}"/>
                </a:ext>
              </a:extLst>
            </p:cNvPr>
            <p:cNvSpPr/>
            <p:nvPr/>
          </p:nvSpPr>
          <p:spPr>
            <a:xfrm>
              <a:off x="9022223" y="3139440"/>
              <a:ext cx="2032000" cy="2123742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</a:rPr>
                <a:t>绝对值伺服断电后位置可以保存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A39440-D3A3-51D4-2DB5-FECE62B4E33B}"/>
                </a:ext>
              </a:extLst>
            </p:cNvPr>
            <p:cNvSpPr/>
            <p:nvPr/>
          </p:nvSpPr>
          <p:spPr>
            <a:xfrm>
              <a:off x="9012062" y="2479040"/>
              <a:ext cx="2032000" cy="53848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20</a:t>
              </a:r>
              <a:r>
                <a:rPr lang="zh-CN" altLang="en-US" sz="1400" dirty="0"/>
                <a:t>位多圈绝对值伺服</a:t>
              </a:r>
            </a:p>
          </p:txBody>
        </p:sp>
        <p:sp>
          <p:nvSpPr>
            <p:cNvPr id="7" name="箭头: 右 6">
              <a:extLst>
                <a:ext uri="{FF2B5EF4-FFF2-40B4-BE49-F238E27FC236}">
                  <a16:creationId xmlns:a16="http://schemas.microsoft.com/office/drawing/2014/main" id="{653B690F-DA50-18F9-D605-71E9EAF5E7C7}"/>
                </a:ext>
              </a:extLst>
            </p:cNvPr>
            <p:cNvSpPr/>
            <p:nvPr/>
          </p:nvSpPr>
          <p:spPr>
            <a:xfrm>
              <a:off x="8359563" y="4602481"/>
              <a:ext cx="598357" cy="416560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8FF8A32B-7193-DF86-9E52-E6A247EC0936}"/>
              </a:ext>
            </a:extLst>
          </p:cNvPr>
          <p:cNvSpPr txBox="1"/>
          <p:nvPr/>
        </p:nvSpPr>
        <p:spPr>
          <a:xfrm>
            <a:off x="156645" y="49977"/>
            <a:ext cx="6104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方案一：位置转力矩控制模式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587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2CA34E2-8DF7-6EBA-A86A-90050B103E87}"/>
              </a:ext>
            </a:extLst>
          </p:cNvPr>
          <p:cNvSpPr txBox="1"/>
          <p:nvPr/>
        </p:nvSpPr>
        <p:spPr>
          <a:xfrm>
            <a:off x="0" y="120134"/>
            <a:ext cx="610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方案二：位置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模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式下 力控模型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93BA94-8A08-DB9A-682B-0B22CD776E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899"/>
          <a:stretch/>
        </p:blipFill>
        <p:spPr>
          <a:xfrm rot="16200000">
            <a:off x="5749248" y="2959327"/>
            <a:ext cx="5534502" cy="127242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625C1D4-1B5D-8A43-BBE6-4A2F87C09B56}"/>
              </a:ext>
            </a:extLst>
          </p:cNvPr>
          <p:cNvSpPr txBox="1"/>
          <p:nvPr/>
        </p:nvSpPr>
        <p:spPr>
          <a:xfrm>
            <a:off x="269246" y="1413766"/>
            <a:ext cx="72636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使用 </a:t>
            </a:r>
            <a:r>
              <a:rPr lang="en-US" altLang="zh-CN" dirty="0">
                <a:solidFill>
                  <a:schemeClr val="tx1"/>
                </a:solidFill>
              </a:rPr>
              <a:t>PLC </a:t>
            </a:r>
            <a:r>
              <a:rPr lang="zh-CN" altLang="en-US" dirty="0">
                <a:solidFill>
                  <a:schemeClr val="tx1"/>
                </a:solidFill>
              </a:rPr>
              <a:t>控制伺服系统先从初始位置快速接近工件位置，  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     </a:t>
            </a:r>
            <a:r>
              <a:rPr lang="zh-CN" altLang="en-US" dirty="0">
                <a:solidFill>
                  <a:schemeClr val="tx1"/>
                </a:solidFill>
              </a:rPr>
              <a:t>初始位置为 </a:t>
            </a:r>
            <a:r>
              <a:rPr lang="en-US" altLang="zh-CN" dirty="0">
                <a:solidFill>
                  <a:schemeClr val="tx1"/>
                </a:solidFill>
              </a:rPr>
              <a:t>P0</a:t>
            </a:r>
            <a:r>
              <a:rPr lang="zh-CN" altLang="en-US" dirty="0">
                <a:solidFill>
                  <a:schemeClr val="tx1"/>
                </a:solidFill>
              </a:rPr>
              <a:t>，工件附件的位置为</a:t>
            </a:r>
            <a:r>
              <a:rPr lang="en-US" altLang="zh-CN" dirty="0">
                <a:solidFill>
                  <a:schemeClr val="tx1"/>
                </a:solidFill>
              </a:rPr>
              <a:t>P1</a:t>
            </a:r>
            <a:r>
              <a:rPr lang="zh-CN" altLang="en-US" dirty="0">
                <a:solidFill>
                  <a:schemeClr val="tx1"/>
                </a:solidFill>
              </a:rPr>
              <a:t>，</a:t>
            </a:r>
            <a:endParaRPr lang="en-US" altLang="zh-CN" dirty="0">
              <a:solidFill>
                <a:schemeClr val="tx1"/>
              </a:solidFill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从 </a:t>
            </a:r>
            <a:r>
              <a:rPr lang="en-US" altLang="zh-CN" dirty="0">
                <a:solidFill>
                  <a:schemeClr val="tx1"/>
                </a:solidFill>
              </a:rPr>
              <a:t>P0 </a:t>
            </a:r>
            <a:r>
              <a:rPr lang="zh-CN" altLang="en-US" dirty="0">
                <a:solidFill>
                  <a:schemeClr val="tx1"/>
                </a:solidFill>
              </a:rPr>
              <a:t>至 </a:t>
            </a:r>
            <a:r>
              <a:rPr lang="en-US" altLang="zh-CN" dirty="0">
                <a:solidFill>
                  <a:schemeClr val="tx1"/>
                </a:solidFill>
              </a:rPr>
              <a:t>P1 </a:t>
            </a:r>
            <a:r>
              <a:rPr lang="zh-CN" altLang="en-US" dirty="0">
                <a:solidFill>
                  <a:schemeClr val="tx1"/>
                </a:solidFill>
              </a:rPr>
              <a:t>段使用位置控制模式。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     </a:t>
            </a:r>
            <a:r>
              <a:rPr lang="zh-CN" altLang="en-US" dirty="0">
                <a:solidFill>
                  <a:srgbClr val="FF0000"/>
                </a:solidFill>
              </a:rPr>
              <a:t>注：此段位置位置命令是根据位置</a:t>
            </a:r>
            <a:r>
              <a:rPr lang="en-US" altLang="zh-CN" dirty="0">
                <a:solidFill>
                  <a:srgbClr val="FF0000"/>
                </a:solidFill>
              </a:rPr>
              <a:t>/</a:t>
            </a:r>
            <a:r>
              <a:rPr lang="zh-CN" altLang="en-US" dirty="0">
                <a:solidFill>
                  <a:srgbClr val="FF0000"/>
                </a:solidFill>
              </a:rPr>
              <a:t>速度</a:t>
            </a:r>
            <a:r>
              <a:rPr lang="en-US" altLang="zh-CN" dirty="0">
                <a:solidFill>
                  <a:srgbClr val="FF0000"/>
                </a:solidFill>
              </a:rPr>
              <a:t>/</a:t>
            </a:r>
            <a:r>
              <a:rPr lang="zh-CN" altLang="en-US" dirty="0">
                <a:solidFill>
                  <a:srgbClr val="FF0000"/>
                </a:solidFill>
              </a:rPr>
              <a:t>加减速度进行              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              </a:t>
            </a:r>
            <a:r>
              <a:rPr lang="zh-CN" altLang="en-US" dirty="0">
                <a:solidFill>
                  <a:srgbClr val="FF0000"/>
                </a:solidFill>
              </a:rPr>
              <a:t>规划控制按照同步周期每个同步周期进行一个位置增量移动。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</a:rPr>
              <a:t>当电缸到达离工件位置较近的 </a:t>
            </a:r>
            <a:r>
              <a:rPr lang="en-US" altLang="zh-CN" dirty="0">
                <a:solidFill>
                  <a:schemeClr val="tx1"/>
                </a:solidFill>
              </a:rPr>
              <a:t>P1 </a:t>
            </a:r>
            <a:r>
              <a:rPr lang="zh-CN" altLang="en-US" dirty="0">
                <a:solidFill>
                  <a:schemeClr val="tx1"/>
                </a:solidFill>
              </a:rPr>
              <a:t>点时，</a:t>
            </a:r>
            <a:r>
              <a:rPr lang="zh-CN" altLang="en-US" dirty="0"/>
              <a:t>从</a:t>
            </a:r>
            <a:r>
              <a:rPr lang="en-US" altLang="zh-CN" dirty="0"/>
              <a:t>P1</a:t>
            </a:r>
            <a:r>
              <a:rPr lang="zh-CN" altLang="en-US" dirty="0"/>
              <a:t>位置到</a:t>
            </a:r>
            <a:r>
              <a:rPr lang="en-US" altLang="zh-CN" dirty="0"/>
              <a:t>P2</a:t>
            </a:r>
            <a:r>
              <a:rPr lang="zh-CN" altLang="en-US" dirty="0"/>
              <a:t>位置这个位置  </a:t>
            </a:r>
            <a:endParaRPr lang="en-US" altLang="zh-CN" dirty="0"/>
          </a:p>
          <a:p>
            <a:r>
              <a:rPr lang="en-US" altLang="zh-CN" dirty="0"/>
              <a:t>      </a:t>
            </a:r>
            <a:r>
              <a:rPr lang="zh-CN" altLang="en-US" dirty="0"/>
              <a:t>也是位置控制此时位置命令规划是由</a:t>
            </a:r>
            <a:r>
              <a:rPr lang="en-US" altLang="zh-CN" dirty="0"/>
              <a:t>PID</a:t>
            </a:r>
            <a:r>
              <a:rPr lang="zh-CN" altLang="en-US" dirty="0"/>
              <a:t>压力控制计算出来位置增量</a:t>
            </a:r>
            <a:endParaRPr lang="en-US" altLang="zh-CN" dirty="0"/>
          </a:p>
          <a:p>
            <a:r>
              <a:rPr lang="en-US" altLang="zh-CN" dirty="0"/>
              <a:t>       </a:t>
            </a:r>
            <a:r>
              <a:rPr lang="zh-CN" altLang="en-US" dirty="0"/>
              <a:t>按照每个同步周期下发位置命令。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</a:rPr>
              <a:t>PLC</a:t>
            </a:r>
            <a:r>
              <a:rPr lang="zh-CN" altLang="en-US" dirty="0">
                <a:solidFill>
                  <a:schemeClr val="tx1"/>
                </a:solidFill>
              </a:rPr>
              <a:t>控制伺服，当输出达到需要的力矩时按照</a:t>
            </a:r>
            <a:r>
              <a:rPr lang="en-US" altLang="zh-CN" dirty="0">
                <a:solidFill>
                  <a:schemeClr val="tx1"/>
                </a:solidFill>
              </a:rPr>
              <a:t>P0-P1</a:t>
            </a:r>
            <a:r>
              <a:rPr lang="zh-CN" altLang="en-US" dirty="0">
                <a:solidFill>
                  <a:schemeClr val="tx1"/>
                </a:solidFill>
              </a:rPr>
              <a:t>方式迅速退回至初始位置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800" b="0" i="0" dirty="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9BEAF-0A9D-397D-6940-F9EB87FF1590}"/>
              </a:ext>
            </a:extLst>
          </p:cNvPr>
          <p:cNvSpPr txBox="1"/>
          <p:nvPr/>
        </p:nvSpPr>
        <p:spPr>
          <a:xfrm>
            <a:off x="9152711" y="2342606"/>
            <a:ext cx="1915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常规运动参数计算位置规划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3B559B-65D2-4F26-6B10-61B1182093D6}"/>
              </a:ext>
            </a:extLst>
          </p:cNvPr>
          <p:cNvSpPr txBox="1"/>
          <p:nvPr/>
        </p:nvSpPr>
        <p:spPr>
          <a:xfrm>
            <a:off x="9152711" y="5036524"/>
            <a:ext cx="1686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PID</a:t>
            </a:r>
            <a:r>
              <a:rPr lang="zh-CN" altLang="en-US" dirty="0"/>
              <a:t>计算输出 位置规划</a:t>
            </a:r>
          </a:p>
        </p:txBody>
      </p:sp>
    </p:spTree>
    <p:extLst>
      <p:ext uri="{BB962C8B-B14F-4D97-AF65-F5344CB8AC3E}">
        <p14:creationId xmlns:p14="http://schemas.microsoft.com/office/powerpoint/2010/main" val="22591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2B519-FDFE-AAC6-A96F-FA2B0E6F5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FAA7118-87C0-6C96-9268-19666B2932FC}"/>
              </a:ext>
            </a:extLst>
          </p:cNvPr>
          <p:cNvSpPr txBox="1"/>
          <p:nvPr/>
        </p:nvSpPr>
        <p:spPr>
          <a:xfrm>
            <a:off x="0" y="120134"/>
            <a:ext cx="610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方案二：位置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模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式下 力控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常规位置规划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BB6803-AFA2-4EB7-25AA-F9F904B86BAF}"/>
              </a:ext>
            </a:extLst>
          </p:cNvPr>
          <p:cNvSpPr txBox="1"/>
          <p:nvPr/>
        </p:nvSpPr>
        <p:spPr>
          <a:xfrm>
            <a:off x="478972" y="528543"/>
            <a:ext cx="94139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P0 </a:t>
            </a:r>
            <a:r>
              <a:rPr lang="zh-CN" altLang="en-US" dirty="0">
                <a:solidFill>
                  <a:schemeClr val="tx1"/>
                </a:solidFill>
              </a:rPr>
              <a:t>至 </a:t>
            </a:r>
            <a:r>
              <a:rPr lang="en-US" altLang="zh-CN" dirty="0">
                <a:solidFill>
                  <a:schemeClr val="tx1"/>
                </a:solidFill>
              </a:rPr>
              <a:t>P1 </a:t>
            </a:r>
            <a:r>
              <a:rPr lang="zh-CN" altLang="en-US" dirty="0">
                <a:solidFill>
                  <a:schemeClr val="tx1"/>
                </a:solidFill>
              </a:rPr>
              <a:t>段使用常规位置控制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US" altLang="zh-CN" dirty="0">
                <a:solidFill>
                  <a:schemeClr val="tx1"/>
                </a:solidFill>
              </a:rPr>
              <a:t>1.</a:t>
            </a:r>
            <a:r>
              <a:rPr lang="zh-CN" altLang="en-US" dirty="0">
                <a:solidFill>
                  <a:schemeClr val="tx1"/>
                </a:solidFill>
              </a:rPr>
              <a:t>速度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加速度</a:t>
            </a:r>
            <a:r>
              <a:rPr lang="en-US" altLang="zh-CN" dirty="0">
                <a:solidFill>
                  <a:schemeClr val="tx1"/>
                </a:solidFill>
              </a:rPr>
              <a:t>/</a:t>
            </a:r>
            <a:r>
              <a:rPr lang="zh-CN" altLang="en-US" dirty="0">
                <a:solidFill>
                  <a:schemeClr val="tx1"/>
                </a:solidFill>
              </a:rPr>
              <a:t>加加速度等运动参数符合位置规划计算公式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/>
              <a:t>2.</a:t>
            </a:r>
            <a:r>
              <a:rPr lang="zh-CN" altLang="en-US" dirty="0"/>
              <a:t>符合状态机转移机制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8743C4D-4154-0AAE-B105-360E18976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3" y="1663338"/>
            <a:ext cx="5127571" cy="46462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632A86-33A6-79D5-66A2-5033D4DF7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128" y="1663338"/>
            <a:ext cx="5388853" cy="466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DCD3B-3E22-9C04-1B07-B718FF0EB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D462110-0F84-1560-94C9-4EE4429A37B6}"/>
              </a:ext>
            </a:extLst>
          </p:cNvPr>
          <p:cNvSpPr txBox="1"/>
          <p:nvPr/>
        </p:nvSpPr>
        <p:spPr>
          <a:xfrm>
            <a:off x="-1" y="94009"/>
            <a:ext cx="7543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方案二：位置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模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式下 力控模型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力控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PID 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输出 同步位置跟随规划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6ECCA5-F26F-6DB4-A9E6-30F7091256FC}"/>
              </a:ext>
            </a:extLst>
          </p:cNvPr>
          <p:cNvSpPr txBox="1"/>
          <p:nvPr/>
        </p:nvSpPr>
        <p:spPr>
          <a:xfrm>
            <a:off x="345622" y="514543"/>
            <a:ext cx="121136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P1 </a:t>
            </a:r>
            <a:r>
              <a:rPr lang="zh-CN" altLang="en-US" dirty="0">
                <a:solidFill>
                  <a:schemeClr val="tx1"/>
                </a:solidFill>
              </a:rPr>
              <a:t>至 </a:t>
            </a:r>
            <a:r>
              <a:rPr lang="en-US" altLang="zh-CN" dirty="0">
                <a:solidFill>
                  <a:schemeClr val="tx1"/>
                </a:solidFill>
              </a:rPr>
              <a:t>P2 </a:t>
            </a:r>
            <a:r>
              <a:rPr lang="zh-CN" altLang="en-US" dirty="0">
                <a:solidFill>
                  <a:schemeClr val="tx1"/>
                </a:solidFill>
              </a:rPr>
              <a:t>段使用位置控制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SMC_FollowPosition</a:t>
            </a:r>
            <a:r>
              <a:rPr lang="en-US" altLang="zh-CN" dirty="0"/>
              <a:t>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指令功能为不做任何检查直接给轴设定位置。该指令与 常规位置规划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MC_MoveAbsolute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有所不同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,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上升沿型号来后，每个任务周期都会给轴</a:t>
            </a:r>
            <a:r>
              <a:rPr lang="en-US" altLang="zh-CN" dirty="0">
                <a:solidFill>
                  <a:srgbClr val="000000"/>
                </a:solidFill>
                <a:latin typeface="SourceHanSansCN-Normal"/>
              </a:rPr>
              <a:t>fsetposition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位置指令而不管轴的状态。这个位置命令计算是通过</a:t>
            </a:r>
            <a:r>
              <a:rPr lang="en-US" altLang="zh-CN" dirty="0">
                <a:solidFill>
                  <a:srgbClr val="000000"/>
                </a:solidFill>
                <a:latin typeface="SourceHanSansCN-Normal"/>
              </a:rPr>
              <a:t>PID</a:t>
            </a:r>
            <a:r>
              <a:rPr lang="zh-CN" altLang="en-US" dirty="0">
                <a:solidFill>
                  <a:srgbClr val="000000"/>
                </a:solidFill>
                <a:latin typeface="SourceHanSansCN-Normal"/>
              </a:rPr>
              <a:t>计算得出。</a:t>
            </a:r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9348FB-6BDD-22C8-CE7C-E9668ADD6C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347"/>
          <a:stretch/>
        </p:blipFill>
        <p:spPr>
          <a:xfrm>
            <a:off x="1881074" y="1490950"/>
            <a:ext cx="7694439" cy="24333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1A41781-D0D8-1574-3AB7-20AD0D1CD39E}"/>
              </a:ext>
            </a:extLst>
          </p:cNvPr>
          <p:cNvSpPr txBox="1"/>
          <p:nvPr/>
        </p:nvSpPr>
        <p:spPr>
          <a:xfrm>
            <a:off x="478972" y="4011002"/>
            <a:ext cx="1232262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SMC_FollowPosition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通过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bExecute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的上升沿启动之后，轴会每个任务周期给轴发送位置指令。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bBusy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信号来时会轴的状态为同步运行与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MC_CamIn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指令生效时从轴状态一样，可以用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MC_CamOut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指令清除。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轴的的速度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-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由轴两个任务周期相差的位置增量自己计算出来，速度： </a:t>
            </a:r>
            <a:r>
              <a:rPr lang="zh-CN" altLang="en-US" sz="3200" b="0" i="0" dirty="0">
                <a:solidFill>
                  <a:srgbClr val="000000"/>
                </a:solidFill>
                <a:effectLst/>
                <a:latin typeface="SymbolMT"/>
              </a:rPr>
              <a:t>∆</a:t>
            </a:r>
            <a:r>
              <a:rPr lang="en-US" altLang="zh-CN" sz="3200" b="0" i="1" dirty="0">
                <a:solidFill>
                  <a:srgbClr val="000000"/>
                </a:solidFill>
                <a:effectLst/>
                <a:latin typeface="TimesNewRomanPS-ItalicMT"/>
              </a:rPr>
              <a:t>L 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TimesNewRomanPSMT"/>
              </a:rPr>
              <a:t>/ 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SymbolMT"/>
              </a:rPr>
              <a:t>∆</a:t>
            </a:r>
            <a:r>
              <a:rPr lang="en-US" altLang="zh-CN" sz="3200" b="0" i="1" dirty="0">
                <a:solidFill>
                  <a:srgbClr val="000000"/>
                </a:solidFill>
                <a:effectLst/>
                <a:latin typeface="TimesNewRomanPS-ItalicMT"/>
              </a:rPr>
              <a:t>t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, 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SymbolMT"/>
              </a:rPr>
              <a:t>∆</a:t>
            </a:r>
            <a:r>
              <a:rPr lang="en-US" altLang="zh-CN" sz="3200" b="0" i="1" dirty="0">
                <a:solidFill>
                  <a:srgbClr val="000000"/>
                </a:solidFill>
                <a:effectLst/>
                <a:latin typeface="TimesNewRomanPS-ItalicMT"/>
              </a:rPr>
              <a:t>L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本任务周期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fSetPositon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跟上个任务周期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fSetPosition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差值、 </a:t>
            </a:r>
            <a:r>
              <a:rPr lang="zh-CN" altLang="en-US" sz="3200" b="0" i="0" dirty="0">
                <a:solidFill>
                  <a:srgbClr val="000000"/>
                </a:solidFill>
                <a:effectLst/>
                <a:latin typeface="SymbolMT"/>
              </a:rPr>
              <a:t>∆</a:t>
            </a:r>
            <a:r>
              <a:rPr lang="en-US" altLang="zh-CN" sz="3200" b="0" i="1" dirty="0">
                <a:solidFill>
                  <a:srgbClr val="000000"/>
                </a:solidFill>
                <a:effectLst/>
                <a:latin typeface="TimesNewRomanPS-ItalicMT"/>
              </a:rPr>
              <a:t>t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为扫描时间。</a:t>
            </a:r>
            <a:b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</a:b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bExecute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信号为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TRUE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时，当有其他控制命令中断该指令则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bBusy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由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TRUE 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变为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SourceHanSansCN-Normal"/>
              </a:rPr>
              <a:t>FALSE</a:t>
            </a:r>
            <a:r>
              <a:rPr lang="zh-CN" altLang="en-US" sz="1800" b="0" i="0" dirty="0">
                <a:solidFill>
                  <a:srgbClr val="000000"/>
                </a:solidFill>
                <a:effectLst/>
                <a:latin typeface="SourceHanSansCN-Normal"/>
              </a:rPr>
              <a:t>。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3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WZiMTU4MDJhZDc0MGJiNGNlNWQxZGNlYzk1Y2ExOWMifQ=="/>
  <p:tag name="KSO_WPP_MARK_KEY" val="c293ef1e-9494-4ca8-a426-bffc20d830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41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41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41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41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73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141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14111_1*a*1"/>
  <p:tag name="KSO_WM_TEMPLATE_CATEGORY" val="custom"/>
  <p:tag name="KSO_WM_TEMPLATE_INDEX" val="2021411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4"/>
  <p:tag name="KSO_WM_UNIT_TYPE" val="a"/>
  <p:tag name="KSO_WM_UNIT_INDEX" val="1"/>
  <p:tag name="KSO_WM_UNIT_ISNUMDGMTITLE" val="0"/>
  <p:tag name="KSO_WM_UNIT_PRESET_TEXT" val="新媒体运营月度计划"/>
  <p:tag name="KSO_WM_UNIT_BLOCK" val="0"/>
  <p:tag name="KSO_WM_UNIT_DEC_AREA_ID" val="e33ef77e68e640608725fb5a82be4d42"/>
  <p:tag name="KSO_WM_UNIT_DEFAULT_FONT" val="24;60;4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bd653e0c505345ab8b577f38a0b405d4"/>
  <p:tag name="KSO_WM_UNIT_TEXT_FILL_FORE_SCHEMECOLOR_INDEX_BRIGHTNESS" val="0.15"/>
  <p:tag name="KSO_WM_UNIT_TEXT_FILL_FORE_SCHEMECOLOR_INDEX" val="13"/>
  <p:tag name="KSO_WM_UNIT_TEXT_FILL_TYPE" val="1"/>
  <p:tag name="KSO_WM_TEMPLATE_ASSEMBLE_XID" val="5f912256989d9bef5b8ce3d3"/>
  <p:tag name="KSO_WM_TEMPLATE_ASSEMBLE_GROUPID" val="5f8e8e1667ec5bfe25c15d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14111_1*b*1"/>
  <p:tag name="KSO_WM_TEMPLATE_CATEGORY" val="custom"/>
  <p:tag name="KSO_WM_TEMPLATE_INDEX" val="2021411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38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cdc69430c6d04d4b914d9066340aa34a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bd653e0c505345ab8b577f38a0b405d4"/>
  <p:tag name="KSO_WM_UNIT_TEXT_FILL_FORE_SCHEMECOLOR_INDEX_BRIGHTNESS" val="0.35"/>
  <p:tag name="KSO_WM_UNIT_TEXT_FILL_FORE_SCHEMECOLOR_INDEX" val="13"/>
  <p:tag name="KSO_WM_UNIT_TEXT_FILL_TYPE" val="1"/>
  <p:tag name="KSO_WM_TEMPLATE_ASSEMBLE_XID" val="5f912256989d9bef5b8ce3d3"/>
  <p:tag name="KSO_WM_TEMPLATE_ASSEMBLE_GROUPID" val="5f8e8e1667ec5bfe25c15d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HIP_INFOS" val="{&quot;layout_type&quot;:&quot;formiddle3&quot;,&quot;slide_type&quot;:[&quot;title&quot;],&quot;aspect_ratio&quot;:&quot;16:9&quot;}"/>
  <p:tag name="KSO_WM_CHIP_XID" val="5ebe041a0ac41c4a0a52557e"/>
  <p:tag name="KSO_WM_CHIP_FILLPROP" val="[[{&quot;fill_id&quot;:&quot;0fc8cb0b5be24332a6c5a6db9e174d8a&quot;,&quot;fill_align&quot;:&quot;cm&quot;,&quot;text_align&quot;:&quot;cm&quot;,&quot;text_direction&quot;:&quot;horizontal&quot;,&quot;chip_types&quot;:[&quot;text&quot;,&quot;header&quot;]}]]"/>
  <p:tag name="KSO_WM_SLIDE_ID" val="custom20214111_1"/>
  <p:tag name="KSO_WM_TEMPLATE_SUBCATEGORY" val="21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SLIDE_SIZE" val="700*380"/>
  <p:tag name="KSO_WM_SLIDE_POSITION" val="130*79"/>
  <p:tag name="KSO_WM_TAG_VERSION" val="1.0"/>
  <p:tag name="KSO_WM_BEAUTIFY_FLAG" val="#wm#"/>
  <p:tag name="KSO_WM_TEMPLATE_CATEGORY" val="custom"/>
  <p:tag name="KSO_WM_TEMPLATE_INDEX" val="20214111"/>
  <p:tag name="KSO_WM_SLIDE_LAYOUT" val="a_b"/>
  <p:tag name="KSO_WM_SLIDE_LAYOUT_CNT" val="1_1"/>
  <p:tag name="KSO_WM_CHIP_GROUPID" val="5ebf6661ddc3daf3fef3f760"/>
  <p:tag name="KSO_WM_SLIDE_LAYOUT_INFO" val="{&quot;id&quot;:&quot;2020-10-22T14:10:48&quot;,&quot;maxSize&quot;:{&quot;size1&quot;:47.10888310185185},&quot;minSize&quot;:{&quot;size1&quot;:35.70888310185186},&quot;normalSize&quot;:{&quot;size1&quot;:42.808883101851855},&quot;subLayout&quot;:[{&quot;id&quot;:&quot;2020-10-22T14:10:48&quot;,&quot;margin&quot;:{&quot;bottom&quot;:0.20331712067127228,&quot;left&quot;:4.805572986602783,&quot;right&quot;:4.798340320587158,&quot;top&quot;:2.822166681289673},&quot;type&quot;:0},{&quot;id&quot;:&quot;2020-10-22T14:10:48&quot;,&quot;margin&quot;:{&quot;bottom&quot;:2.822171926498413,&quot;left&quot;:4.805572986602783,&quot;right&quot;:4.798340320587158,&quot;top&quot;:0.27844101190567017},&quot;type&quot;:0}],&quot;type&quot;:0}"/>
  <p:tag name="KSO_WM_SLIDE_BK_DARK_LIGHT" val="2"/>
  <p:tag name="KSO_WM_SLIDE_BACKGROUND_TYPE" val="general"/>
  <p:tag name="KSO_WM_SLIDE_SUPPORT_FEATURE_TYPE" val="0"/>
  <p:tag name="KSO_WM_TEMPLATE_MASTER_THUMB_INDEX" val="12"/>
  <p:tag name="KSO_WM_TEMPLATE_ASSEMBLE_XID" val="5f912256989d9bef5b8ce3d3"/>
  <p:tag name="KSO_WM_TEMPLATE_ASSEMBLE_GROUPID" val="5f8e8e1667ec5bfe25c15d06"/>
  <p:tag name="KSO_WM_TEMPLATE_THUMBS_INDEX" val="1、2、3、4、7、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14111_1*b*1"/>
  <p:tag name="KSO_WM_TEMPLATE_CATEGORY" val="custom"/>
  <p:tag name="KSO_WM_TEMPLATE_INDEX" val="20214111"/>
  <p:tag name="KSO_WM_UNIT_LAYERLEVEL" val="1"/>
  <p:tag name="KSO_WM_TAG_VERSION" val="1.0"/>
  <p:tag name="KSO_WM_UNIT_ISCONTENTSTITLE" val="0"/>
  <p:tag name="KSO_WM_UNIT_NOCLEAR" val="0"/>
  <p:tag name="KSO_WM_UNIT_VALUE" val="238"/>
  <p:tag name="KSO_WM_UNIT_ISNUMDGMTITLE" val="0"/>
  <p:tag name="KSO_WM_UNIT_PRESET_TEXT" val="此处添加副标题内容"/>
  <p:tag name="KSO_WM_UNIT_BLOCK" val="0"/>
  <p:tag name="KSO_WM_UNIT_DEC_AREA_ID" val="cdc69430c6d04d4b914d9066340aa34a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bd653e0c505345ab8b577f38a0b405d4"/>
  <p:tag name="KSO_WM_UNIT_TEXT_FILL_FORE_SCHEMECOLOR_INDEX_BRIGHTNESS" val="0.35"/>
  <p:tag name="KSO_WM_UNIT_TEXT_FILL_FORE_SCHEMECOLOR_INDEX" val="13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14111_1*a*1"/>
  <p:tag name="KSO_WM_TEMPLATE_CATEGORY" val="custom"/>
  <p:tag name="KSO_WM_TEMPLATE_INDEX" val="20214111"/>
  <p:tag name="KSO_WM_UNIT_LAYERLEVEL" val="1"/>
  <p:tag name="KSO_WM_TAG_VERSION" val="1.0"/>
  <p:tag name="KSO_WM_UNIT_ISCONTENTSTITLE" val="0"/>
  <p:tag name="KSO_WM_UNIT_NOCLEAR" val="0"/>
  <p:tag name="KSO_WM_UNIT_VALUE" val="24"/>
  <p:tag name="KSO_WM_UNIT_ISNUMDGMTITLE" val="0"/>
  <p:tag name="KSO_WM_UNIT_PRESET_TEXT" val="新媒体运营月度计划"/>
  <p:tag name="KSO_WM_UNIT_BLOCK" val="0"/>
  <p:tag name="KSO_WM_UNIT_DEC_AREA_ID" val="e33ef77e68e640608725fb5a82be4d42"/>
  <p:tag name="KSO_WM_UNIT_DEFAULT_FONT" val="24;60;4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bd653e0c505345ab8b577f38a0b405d4"/>
  <p:tag name="KSO_WM_UNIT_TEXT_FILL_FORE_SCHEMECOLOR_INDEX_BRIGHTNESS" val="0.15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14111"/>
</p:tagLst>
</file>

<file path=ppt/theme/theme1.xml><?xml version="1.0" encoding="utf-8"?>
<a:theme xmlns:a="http://schemas.openxmlformats.org/drawingml/2006/main" name="9_Office 主题​​">
  <a:themeElements>
    <a:clrScheme name="">
      <a:dk1>
        <a:srgbClr val="000000"/>
      </a:dk1>
      <a:lt1>
        <a:srgbClr val="FFFFFF"/>
      </a:lt1>
      <a:dk2>
        <a:srgbClr val="FFF8E8"/>
      </a:dk2>
      <a:lt2>
        <a:srgbClr val="FFFFFF"/>
      </a:lt2>
      <a:accent1>
        <a:srgbClr val="9F2824"/>
      </a:accent1>
      <a:accent2>
        <a:srgbClr val="202E69"/>
      </a:accent2>
      <a:accent3>
        <a:srgbClr val="9F2824"/>
      </a:accent3>
      <a:accent4>
        <a:srgbClr val="202E69"/>
      </a:accent4>
      <a:accent5>
        <a:srgbClr val="9F2824"/>
      </a:accent5>
      <a:accent6>
        <a:srgbClr val="202E69"/>
      </a:accent6>
      <a:hlink>
        <a:srgbClr val="0563C1"/>
      </a:hlink>
      <a:folHlink>
        <a:srgbClr val="954F72"/>
      </a:folHlink>
    </a:clrScheme>
    <a:fontScheme name="diz3i1j3">
      <a:majorFont>
        <a:latin typeface="思源黑体 Normal"/>
        <a:ea typeface="思源黑体"/>
        <a:cs typeface=""/>
      </a:majorFont>
      <a:minorFont>
        <a:latin typeface="思源黑体 Normal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1327</Words>
  <Application>Microsoft Office PowerPoint</Application>
  <PresentationFormat>宽屏</PresentationFormat>
  <Paragraphs>116</Paragraphs>
  <Slides>13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SourceHanSansCN-Normal</vt:lpstr>
      <vt:lpstr>SymbolMT</vt:lpstr>
      <vt:lpstr>TimesNewRomanPS-ItalicMT</vt:lpstr>
      <vt:lpstr>TimesNewRomanPSMT</vt:lpstr>
      <vt:lpstr>思源黑体</vt:lpstr>
      <vt:lpstr>思源黑体 Normal</vt:lpstr>
      <vt:lpstr>宋体</vt:lpstr>
      <vt:lpstr>微软雅黑</vt:lpstr>
      <vt:lpstr>Arial</vt:lpstr>
      <vt:lpstr>Calibri</vt:lpstr>
      <vt:lpstr>Tahoma</vt:lpstr>
      <vt:lpstr>Times New Roman</vt:lpstr>
      <vt:lpstr>Verdana</vt:lpstr>
      <vt:lpstr>Wingdings</vt:lpstr>
      <vt:lpstr>9_Office 主题​​</vt:lpstr>
      <vt:lpstr>Worksheet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保险基础知识</dc:title>
  <dc:creator>李建荣</dc:creator>
  <cp:lastModifiedBy>TOBY LEE</cp:lastModifiedBy>
  <cp:revision>68</cp:revision>
  <dcterms:created xsi:type="dcterms:W3CDTF">2022-08-21T04:35:00Z</dcterms:created>
  <dcterms:modified xsi:type="dcterms:W3CDTF">2024-11-02T08:39:20Z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77E1DFE4294645C08CD78BBDF8209AFF</vt:lpwstr>
  </property>
  <property fmtid="{D5CDD505-2E9C-101B-9397-08002B2CF9AE}" pid="3" name="KSOProductBuildVer">
    <vt:lpwstr>2052-11.1.0.14309</vt:lpwstr>
  </property>
</Properties>
</file>