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38"/>
  </p:handoutMasterIdLst>
  <p:sldIdLst>
    <p:sldId id="455" r:id="rId3"/>
    <p:sldId id="413" r:id="rId4"/>
    <p:sldId id="1284" r:id="rId5"/>
    <p:sldId id="1375" r:id="rId6"/>
    <p:sldId id="1376" r:id="rId8"/>
    <p:sldId id="1377" r:id="rId9"/>
    <p:sldId id="1378" r:id="rId10"/>
    <p:sldId id="1379" r:id="rId11"/>
    <p:sldId id="1381" r:id="rId12"/>
    <p:sldId id="1382" r:id="rId13"/>
    <p:sldId id="1383" r:id="rId14"/>
    <p:sldId id="1384" r:id="rId15"/>
    <p:sldId id="1385" r:id="rId16"/>
    <p:sldId id="1287" r:id="rId17"/>
    <p:sldId id="674" r:id="rId18"/>
    <p:sldId id="683" r:id="rId19"/>
    <p:sldId id="687" r:id="rId20"/>
    <p:sldId id="1386" r:id="rId21"/>
    <p:sldId id="1282" r:id="rId22"/>
    <p:sldId id="1316" r:id="rId23"/>
    <p:sldId id="1317" r:id="rId24"/>
    <p:sldId id="1319" r:id="rId25"/>
    <p:sldId id="1321" r:id="rId26"/>
    <p:sldId id="1323" r:id="rId27"/>
    <p:sldId id="1303" r:id="rId28"/>
    <p:sldId id="1328" r:id="rId29"/>
    <p:sldId id="1289" r:id="rId30"/>
    <p:sldId id="1288" r:id="rId31"/>
    <p:sldId id="1291" r:id="rId32"/>
    <p:sldId id="1292" r:id="rId33"/>
    <p:sldId id="1295" r:id="rId34"/>
    <p:sldId id="1296" r:id="rId35"/>
    <p:sldId id="1297" r:id="rId36"/>
    <p:sldId id="597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何 俊" initials="何" lastIdx="0" clrIdx="0"/>
  <p:cmAuthor id="2" name="xuying" initials="x" lastIdx="0" clrIdx="0"/>
  <p:cmAuthor id="3" name="俊 何" initials="俊" lastIdx="3" clrIdx="1"/>
  <p:cmAuthor id="0" name="PMO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EFF0F0"/>
    <a:srgbClr val="226ABD"/>
    <a:srgbClr val="2A2E32"/>
    <a:srgbClr val="A6A6A6"/>
    <a:srgbClr val="BFBFC3"/>
    <a:srgbClr val="2272B9"/>
    <a:srgbClr val="D7E7FF"/>
    <a:srgbClr val="2DD2AB"/>
    <a:srgbClr val="33D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3" autoAdjust="0"/>
    <p:restoredTop sz="94414" autoAdjust="0"/>
  </p:normalViewPr>
  <p:slideViewPr>
    <p:cSldViewPr snapToGrid="0">
      <p:cViewPr varScale="1">
        <p:scale>
          <a:sx n="63" d="100"/>
          <a:sy n="63" d="100"/>
        </p:scale>
        <p:origin x="648" y="48"/>
      </p:cViewPr>
      <p:guideLst>
        <p:guide orient="horz" pos="1636"/>
        <p:guide pos="39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14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25859-BA61-44B6-AB42-296C957FAF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CE590-E528-4DB9-A262-9DC0B6259D1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07EF41-3694-421D-B7BE-BF93C34782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07EF41-3694-421D-B7BE-BF93C34782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84BE0-DAB4-4618-A9CF-6492DCADA0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片头视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3503" y="-51676"/>
            <a:ext cx="12188497" cy="690967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35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504656" y="6438900"/>
            <a:ext cx="1802924" cy="215900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0401" y="6438900"/>
            <a:ext cx="3992171" cy="2159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857452" y="6438900"/>
            <a:ext cx="2661448" cy="215900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品类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准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bg>
      <p:bgPr>
        <a:gradFill flip="none" rotWithShape="1">
          <a:gsLst>
            <a:gs pos="0">
              <a:srgbClr val="FDFDFD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结尾">
    <p:bg>
      <p:bgPr>
        <a:gradFill flip="none" rotWithShape="1">
          <a:gsLst>
            <a:gs pos="0">
              <a:srgbClr val="FDFDFD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结尾">
    <p:bg>
      <p:bgPr>
        <a:gradFill flip="none" rotWithShape="1">
          <a:gsLst>
            <a:gs pos="0">
              <a:srgbClr val="FDFDFD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色背景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4.png"/><Relationship Id="rId21" Type="http://schemas.openxmlformats.org/officeDocument/2006/relationships/image" Target="../media/image3.png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9EAEB"/>
            </a:gs>
            <a:gs pos="0">
              <a:srgbClr val="CED2D3"/>
            </a:gs>
            <a:gs pos="100000">
              <a:srgbClr val="F8F8F8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302385" y="339725"/>
            <a:ext cx="894715" cy="28829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02590" y="358140"/>
            <a:ext cx="1757045" cy="251460"/>
          </a:xfrm>
          <a:prstGeom prst="rect">
            <a:avLst/>
          </a:prstGeom>
          <a:noFill/>
        </p:spPr>
        <p:txBody>
          <a:bodyPr wrap="square" lIns="68537" tIns="34268" rIns="68537" bIns="34268">
            <a:spAutoFit/>
          </a:bodyPr>
          <a:p>
            <a:pPr algn="ctr"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</a:t>
            </a:r>
            <a:r>
              <a:rPr lang="zh-CN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技术中心</a:t>
            </a:r>
            <a:endParaRPr lang="zh-CN" altLang="zh-CN" sz="12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10" name="图片 9" descr="图片1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776585" y="209550"/>
            <a:ext cx="1329690" cy="418465"/>
          </a:xfrm>
          <a:prstGeom prst="rect">
            <a:avLst/>
          </a:prstGeom>
        </p:spPr>
      </p:pic>
      <p:pic>
        <p:nvPicPr>
          <p:cNvPr id="12" name="图片 18" descr="SRY.png"/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2618740" y="6332220"/>
            <a:ext cx="2308225" cy="34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7" descr="凌华logo.png"/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193675" y="6334125"/>
            <a:ext cx="1373505" cy="3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20" descr="ABB.png"/>
          <p:cNvPicPr>
            <a:picLocks noChangeAspect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1692275" y="6350635"/>
            <a:ext cx="773430" cy="30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79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107.png"/><Relationship Id="rId27" Type="http://schemas.openxmlformats.org/officeDocument/2006/relationships/image" Target="../media/image106.png"/><Relationship Id="rId26" Type="http://schemas.openxmlformats.org/officeDocument/2006/relationships/image" Target="../media/image105.png"/><Relationship Id="rId25" Type="http://schemas.openxmlformats.org/officeDocument/2006/relationships/image" Target="../media/image104.png"/><Relationship Id="rId24" Type="http://schemas.openxmlformats.org/officeDocument/2006/relationships/image" Target="../media/image103.png"/><Relationship Id="rId23" Type="http://schemas.openxmlformats.org/officeDocument/2006/relationships/image" Target="../media/image102.png"/><Relationship Id="rId22" Type="http://schemas.openxmlformats.org/officeDocument/2006/relationships/image" Target="../media/image101.png"/><Relationship Id="rId21" Type="http://schemas.openxmlformats.org/officeDocument/2006/relationships/image" Target="../media/image100.png"/><Relationship Id="rId20" Type="http://schemas.openxmlformats.org/officeDocument/2006/relationships/image" Target="../media/image99.png"/><Relationship Id="rId2" Type="http://schemas.openxmlformats.org/officeDocument/2006/relationships/image" Target="../media/image81.png"/><Relationship Id="rId19" Type="http://schemas.openxmlformats.org/officeDocument/2006/relationships/image" Target="../media/image98.png"/><Relationship Id="rId18" Type="http://schemas.openxmlformats.org/officeDocument/2006/relationships/image" Target="../media/image97.png"/><Relationship Id="rId17" Type="http://schemas.openxmlformats.org/officeDocument/2006/relationships/image" Target="../media/image96.png"/><Relationship Id="rId16" Type="http://schemas.openxmlformats.org/officeDocument/2006/relationships/image" Target="../media/image95.png"/><Relationship Id="rId15" Type="http://schemas.openxmlformats.org/officeDocument/2006/relationships/image" Target="../media/image94.png"/><Relationship Id="rId14" Type="http://schemas.openxmlformats.org/officeDocument/2006/relationships/image" Target="../media/image93.png"/><Relationship Id="rId13" Type="http://schemas.openxmlformats.org/officeDocument/2006/relationships/image" Target="../media/image92.png"/><Relationship Id="rId12" Type="http://schemas.openxmlformats.org/officeDocument/2006/relationships/image" Target="../media/image91.png"/><Relationship Id="rId11" Type="http://schemas.openxmlformats.org/officeDocument/2006/relationships/image" Target="../media/image90.png"/><Relationship Id="rId10" Type="http://schemas.openxmlformats.org/officeDocument/2006/relationships/image" Target="../media/image89.png"/><Relationship Id="rId1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115.png"/><Relationship Id="rId7" Type="http://schemas.openxmlformats.org/officeDocument/2006/relationships/image" Target="../media/image114.png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3" Type="http://schemas.openxmlformats.org/officeDocument/2006/relationships/image" Target="../media/image110.png"/><Relationship Id="rId28" Type="http://schemas.openxmlformats.org/officeDocument/2006/relationships/notesSlide" Target="../notesSlides/notesSlide5.xml"/><Relationship Id="rId27" Type="http://schemas.openxmlformats.org/officeDocument/2006/relationships/slideLayout" Target="../slideLayouts/slideLayout9.xml"/><Relationship Id="rId26" Type="http://schemas.openxmlformats.org/officeDocument/2006/relationships/image" Target="../media/image132.png"/><Relationship Id="rId25" Type="http://schemas.openxmlformats.org/officeDocument/2006/relationships/image" Target="../media/image131.png"/><Relationship Id="rId24" Type="http://schemas.openxmlformats.org/officeDocument/2006/relationships/image" Target="../media/image130.png"/><Relationship Id="rId23" Type="http://schemas.openxmlformats.org/officeDocument/2006/relationships/image" Target="../media/image129.png"/><Relationship Id="rId22" Type="http://schemas.openxmlformats.org/officeDocument/2006/relationships/image" Target="../media/image128.png"/><Relationship Id="rId21" Type="http://schemas.openxmlformats.org/officeDocument/2006/relationships/image" Target="../media/image127.png"/><Relationship Id="rId20" Type="http://schemas.openxmlformats.org/officeDocument/2006/relationships/image" Target="../media/image126.png"/><Relationship Id="rId2" Type="http://schemas.openxmlformats.org/officeDocument/2006/relationships/image" Target="../media/image109.png"/><Relationship Id="rId19" Type="http://schemas.openxmlformats.org/officeDocument/2006/relationships/image" Target="../media/image125.png"/><Relationship Id="rId18" Type="http://schemas.openxmlformats.org/officeDocument/2006/relationships/image" Target="../media/image124.png"/><Relationship Id="rId17" Type="http://schemas.openxmlformats.org/officeDocument/2006/relationships/image" Target="../media/image123.png"/><Relationship Id="rId16" Type="http://schemas.openxmlformats.org/officeDocument/2006/relationships/image" Target="../media/image122.png"/><Relationship Id="rId15" Type="http://schemas.openxmlformats.org/officeDocument/2006/relationships/image" Target="../media/image121.png"/><Relationship Id="rId14" Type="http://schemas.openxmlformats.org/officeDocument/2006/relationships/image" Target="../media/image120.png"/><Relationship Id="rId13" Type="http://schemas.openxmlformats.org/officeDocument/2006/relationships/image" Target="../media/image119.png"/><Relationship Id="rId12" Type="http://schemas.openxmlformats.org/officeDocument/2006/relationships/image" Target="../media/image118.png"/><Relationship Id="rId11" Type="http://schemas.openxmlformats.org/officeDocument/2006/relationships/image" Target="../media/image117.png"/><Relationship Id="rId10" Type="http://schemas.openxmlformats.org/officeDocument/2006/relationships/image" Target="../media/image116.png"/><Relationship Id="rId1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8.png"/><Relationship Id="rId8" Type="http://schemas.openxmlformats.org/officeDocument/2006/relationships/image" Target="../media/image44.emf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3" Type="http://schemas.openxmlformats.org/officeDocument/2006/relationships/image" Target="../media/image135.png"/><Relationship Id="rId23" Type="http://schemas.openxmlformats.org/officeDocument/2006/relationships/vmlDrawing" Target="../drawings/vmlDrawing2.vml"/><Relationship Id="rId22" Type="http://schemas.openxmlformats.org/officeDocument/2006/relationships/slideLayout" Target="../slideLayouts/slideLayout4.xml"/><Relationship Id="rId21" Type="http://schemas.openxmlformats.org/officeDocument/2006/relationships/image" Target="../media/image146.png"/><Relationship Id="rId20" Type="http://schemas.openxmlformats.org/officeDocument/2006/relationships/image" Target="../media/image41.png"/><Relationship Id="rId2" Type="http://schemas.openxmlformats.org/officeDocument/2006/relationships/image" Target="../media/image134.png"/><Relationship Id="rId19" Type="http://schemas.openxmlformats.org/officeDocument/2006/relationships/image" Target="../media/image145.png"/><Relationship Id="rId18" Type="http://schemas.openxmlformats.org/officeDocument/2006/relationships/image" Target="../media/image144.png"/><Relationship Id="rId17" Type="http://schemas.openxmlformats.org/officeDocument/2006/relationships/image" Target="../media/image143.png"/><Relationship Id="rId16" Type="http://schemas.openxmlformats.org/officeDocument/2006/relationships/image" Target="../media/image142.png"/><Relationship Id="rId15" Type="http://schemas.openxmlformats.org/officeDocument/2006/relationships/image" Target="../media/image141.png"/><Relationship Id="rId14" Type="http://schemas.openxmlformats.org/officeDocument/2006/relationships/image" Target="../media/image140.png"/><Relationship Id="rId13" Type="http://schemas.openxmlformats.org/officeDocument/2006/relationships/image" Target="../media/image46.emf"/><Relationship Id="rId12" Type="http://schemas.openxmlformats.org/officeDocument/2006/relationships/oleObject" Target="../embeddings/oleObject2.bin"/><Relationship Id="rId11" Type="http://schemas.openxmlformats.org/officeDocument/2006/relationships/image" Target="../media/image139.png"/><Relationship Id="rId10" Type="http://schemas.openxmlformats.org/officeDocument/2006/relationships/image" Target="../media/image45.png"/><Relationship Id="rId1" Type="http://schemas.openxmlformats.org/officeDocument/2006/relationships/image" Target="../media/image13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5.png"/><Relationship Id="rId8" Type="http://schemas.openxmlformats.org/officeDocument/2006/relationships/image" Target="../media/image154.png"/><Relationship Id="rId7" Type="http://schemas.openxmlformats.org/officeDocument/2006/relationships/image" Target="../media/image153.png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2" Type="http://schemas.openxmlformats.org/officeDocument/2006/relationships/slideLayout" Target="../slideLayouts/slideLayout9.xml"/><Relationship Id="rId11" Type="http://schemas.openxmlformats.org/officeDocument/2006/relationships/image" Target="../media/image157.png"/><Relationship Id="rId10" Type="http://schemas.openxmlformats.org/officeDocument/2006/relationships/image" Target="../media/image156.png"/><Relationship Id="rId1" Type="http://schemas.openxmlformats.org/officeDocument/2006/relationships/image" Target="../media/image14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image" Target="../media/image15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image" Target="../media/image1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72.png"/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image" Target="../media/image1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76.png"/><Relationship Id="rId1" Type="http://schemas.openxmlformats.org/officeDocument/2006/relationships/image" Target="../media/image1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80.png"/><Relationship Id="rId1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jpe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.bin"/><Relationship Id="rId8" Type="http://schemas.openxmlformats.org/officeDocument/2006/relationships/image" Target="../media/image45.png"/><Relationship Id="rId7" Type="http://schemas.openxmlformats.org/officeDocument/2006/relationships/image" Target="../media/image44.emf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1" Type="http://schemas.openxmlformats.org/officeDocument/2006/relationships/notesSlide" Target="../notesSlides/notesSlide4.xml"/><Relationship Id="rId40" Type="http://schemas.openxmlformats.org/officeDocument/2006/relationships/vmlDrawing" Target="../drawings/vmlDrawing1.vml"/><Relationship Id="rId4" Type="http://schemas.openxmlformats.org/officeDocument/2006/relationships/image" Target="../media/image41.png"/><Relationship Id="rId39" Type="http://schemas.openxmlformats.org/officeDocument/2006/relationships/slideLayout" Target="../slideLayouts/slideLayout18.xml"/><Relationship Id="rId38" Type="http://schemas.openxmlformats.org/officeDocument/2006/relationships/tags" Target="../tags/tag8.xml"/><Relationship Id="rId37" Type="http://schemas.openxmlformats.org/officeDocument/2006/relationships/image" Target="../media/image73.png"/><Relationship Id="rId36" Type="http://schemas.openxmlformats.org/officeDocument/2006/relationships/image" Target="../media/image72.png"/><Relationship Id="rId35" Type="http://schemas.openxmlformats.org/officeDocument/2006/relationships/image" Target="../media/image71.png"/><Relationship Id="rId34" Type="http://schemas.openxmlformats.org/officeDocument/2006/relationships/image" Target="../media/image70.png"/><Relationship Id="rId33" Type="http://schemas.openxmlformats.org/officeDocument/2006/relationships/image" Target="../media/image69.png"/><Relationship Id="rId32" Type="http://schemas.openxmlformats.org/officeDocument/2006/relationships/image" Target="../media/image68.png"/><Relationship Id="rId31" Type="http://schemas.openxmlformats.org/officeDocument/2006/relationships/image" Target="../media/image67.png"/><Relationship Id="rId30" Type="http://schemas.openxmlformats.org/officeDocument/2006/relationships/image" Target="../media/image66.png"/><Relationship Id="rId3" Type="http://schemas.openxmlformats.org/officeDocument/2006/relationships/image" Target="../media/image40.png"/><Relationship Id="rId29" Type="http://schemas.microsoft.com/office/2007/relationships/hdphoto" Target="../media/image65.wdp"/><Relationship Id="rId28" Type="http://schemas.openxmlformats.org/officeDocument/2006/relationships/image" Target="../media/image64.png"/><Relationship Id="rId27" Type="http://schemas.openxmlformats.org/officeDocument/2006/relationships/image" Target="../media/image63.png"/><Relationship Id="rId26" Type="http://schemas.openxmlformats.org/officeDocument/2006/relationships/image" Target="../media/image62.png"/><Relationship Id="rId25" Type="http://schemas.microsoft.com/office/2007/relationships/hdphoto" Target="../media/image61.wdp"/><Relationship Id="rId24" Type="http://schemas.openxmlformats.org/officeDocument/2006/relationships/image" Target="../media/image60.png"/><Relationship Id="rId23" Type="http://schemas.microsoft.com/office/2007/relationships/hdphoto" Target="../media/image59.wdp"/><Relationship Id="rId22" Type="http://schemas.openxmlformats.org/officeDocument/2006/relationships/image" Target="../media/image58.png"/><Relationship Id="rId21" Type="http://schemas.openxmlformats.org/officeDocument/2006/relationships/image" Target="../media/image57.png"/><Relationship Id="rId20" Type="http://schemas.openxmlformats.org/officeDocument/2006/relationships/image" Target="../media/image56.png"/><Relationship Id="rId2" Type="http://schemas.openxmlformats.org/officeDocument/2006/relationships/tags" Target="../tags/tag7.xml"/><Relationship Id="rId19" Type="http://schemas.openxmlformats.org/officeDocument/2006/relationships/image" Target="../media/image55.png"/><Relationship Id="rId18" Type="http://schemas.openxmlformats.org/officeDocument/2006/relationships/image" Target="../media/image54.png"/><Relationship Id="rId17" Type="http://schemas.openxmlformats.org/officeDocument/2006/relationships/image" Target="../media/image53.png"/><Relationship Id="rId16" Type="http://schemas.openxmlformats.org/officeDocument/2006/relationships/image" Target="../media/image52.png"/><Relationship Id="rId15" Type="http://schemas.openxmlformats.org/officeDocument/2006/relationships/image" Target="../media/image51.png"/><Relationship Id="rId14" Type="http://schemas.openxmlformats.org/officeDocument/2006/relationships/image" Target="../media/image50.png"/><Relationship Id="rId13" Type="http://schemas.openxmlformats.org/officeDocument/2006/relationships/image" Target="../media/image49.png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6.emf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产品图形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grayscl/>
          </a:blip>
          <a:stretch>
            <a:fillRect/>
          </a:stretch>
        </p:blipFill>
        <p:spPr>
          <a:xfrm>
            <a:off x="6226810" y="949325"/>
            <a:ext cx="5001260" cy="519874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925195" y="3451860"/>
            <a:ext cx="3670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noProof="1">
                <a:solidFill>
                  <a:srgbClr val="226ABD"/>
                </a:solidFill>
                <a:effectLst/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lt"/>
              </a:rPr>
              <a:t>凌臣科技</a:t>
            </a:r>
            <a:r>
              <a:rPr lang="en-US" altLang="zh-CN" sz="3600" b="1" noProof="1">
                <a:solidFill>
                  <a:srgbClr val="226ABD"/>
                </a:solidFill>
                <a:effectLst/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lt"/>
              </a:rPr>
              <a:t>-HMI</a:t>
            </a:r>
            <a:endParaRPr lang="en-US" altLang="zh-CN" sz="3600" b="1" noProof="1">
              <a:solidFill>
                <a:srgbClr val="226ABD"/>
              </a:solidFill>
              <a:effectLst/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3" name="图片 2" descr="C:\Users\Fur\Desktop\云组态\mock-up_stay.pngmock-up_st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754620" y="2338070"/>
            <a:ext cx="3473450" cy="2181860"/>
          </a:xfrm>
          <a:prstGeom prst="rect">
            <a:avLst/>
          </a:prstGeom>
        </p:spPr>
      </p:pic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065" y="2399030"/>
            <a:ext cx="2463165" cy="18116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Desc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0953" y="1412240"/>
            <a:ext cx="10595187" cy="51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凌臣科技十分注重科技的研发和人才的引进，每年确保在专利申请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15%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的增长；同时也是江苏省的优秀民营企业。</a:t>
            </a:r>
            <a:endParaRPr lang="zh-CN" alt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687" y="4196927"/>
            <a:ext cx="2378287" cy="2378287"/>
          </a:xfrm>
          <a:prstGeom prst="rect">
            <a:avLst/>
          </a:prstGeom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7" name="TextBox 38"/>
          <p:cNvSpPr txBox="1"/>
          <p:nvPr/>
        </p:nvSpPr>
        <p:spPr>
          <a:xfrm>
            <a:off x="1242060" y="7739385"/>
            <a:ext cx="1920212" cy="13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5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5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模板</a:t>
            </a:r>
            <a:r>
              <a:rPr kumimoji="0" lang="en-US" altLang="zh-CN" sz="135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http://www.1ppt.com/hangye/</a:t>
            </a:r>
            <a:endParaRPr kumimoji="0" lang="en-US" altLang="zh-CN" sz="135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9" name="object 13"/>
          <p:cNvSpPr txBox="1"/>
          <p:nvPr/>
        </p:nvSpPr>
        <p:spPr>
          <a:xfrm>
            <a:off x="8111913" y="2672080"/>
            <a:ext cx="3979333" cy="259080"/>
          </a:xfrm>
          <a:prstGeom prst="rect">
            <a:avLst/>
          </a:prstGeom>
        </p:spPr>
        <p:txBody>
          <a:bodyPr vert="horz" wrap="square" lIns="0" tIns="13757" rIns="0" bIns="0" rtlCol="0">
            <a:spAutoFit/>
          </a:bodyPr>
          <a:p>
            <a:pPr marL="298450" lvl="0" indent="-285750" algn="l">
              <a:spcBef>
                <a:spcPts val="1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spc="-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苏州市级工程技术研究中心</a:t>
            </a:r>
            <a:endParaRPr lang="zh-CN" altLang="en-US" sz="1600" b="1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0" name="object 13"/>
          <p:cNvSpPr txBox="1"/>
          <p:nvPr/>
        </p:nvSpPr>
        <p:spPr>
          <a:xfrm>
            <a:off x="8111913" y="3059007"/>
            <a:ext cx="3979333" cy="259080"/>
          </a:xfrm>
          <a:prstGeom prst="rect">
            <a:avLst/>
          </a:prstGeom>
        </p:spPr>
        <p:txBody>
          <a:bodyPr vert="horz" wrap="square" lIns="0" tIns="13757" rIns="0" bIns="0" rtlCol="0">
            <a:spAutoFit/>
          </a:bodyPr>
          <a:p>
            <a:pPr marL="298450" lvl="0" indent="-285750" algn="l">
              <a:spcBef>
                <a:spcPts val="1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spc="-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江苏省最具成长性科技企业</a:t>
            </a:r>
            <a:endParaRPr lang="zh-CN" altLang="en-US" sz="1600" b="1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1" name="object 13"/>
          <p:cNvSpPr txBox="1"/>
          <p:nvPr/>
        </p:nvSpPr>
        <p:spPr>
          <a:xfrm>
            <a:off x="8111913" y="3456940"/>
            <a:ext cx="3979333" cy="259080"/>
          </a:xfrm>
          <a:prstGeom prst="rect">
            <a:avLst/>
          </a:prstGeom>
        </p:spPr>
        <p:txBody>
          <a:bodyPr vert="horz" wrap="square" lIns="0" tIns="13757" rIns="0" bIns="0" rtlCol="0">
            <a:spAutoFit/>
          </a:bodyPr>
          <a:p>
            <a:pPr marL="298450" lvl="0" indent="-285750" algn="l">
              <a:spcBef>
                <a:spcPts val="1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spc="-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江苏省优秀民营科技企业</a:t>
            </a:r>
            <a:endParaRPr lang="zh-CN" altLang="en-US" sz="1600" b="1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2" name="object 3"/>
          <p:cNvSpPr txBox="1"/>
          <p:nvPr/>
        </p:nvSpPr>
        <p:spPr>
          <a:xfrm>
            <a:off x="6592200" y="3581029"/>
            <a:ext cx="976153" cy="363855"/>
          </a:xfrm>
          <a:prstGeom prst="rect">
            <a:avLst/>
          </a:prstGeom>
        </p:spPr>
        <p:txBody>
          <a:bodyPr vert="horz" wrap="square" lIns="0" tIns="13757" rIns="0" bIns="0" rtlCol="0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75" b="1" kern="0" spc="-100" dirty="0">
                <a:solidFill>
                  <a:srgbClr val="5858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荣誉榜</a:t>
            </a:r>
            <a:endParaRPr sz="2275" b="1" kern="0" spc="-100" dirty="0">
              <a:solidFill>
                <a:srgbClr val="58585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3" name="object 12"/>
          <p:cNvSpPr/>
          <p:nvPr/>
        </p:nvSpPr>
        <p:spPr>
          <a:xfrm>
            <a:off x="6716024" y="2676419"/>
            <a:ext cx="696860" cy="654897"/>
          </a:xfrm>
          <a:custGeom>
            <a:avLst/>
            <a:gdLst/>
            <a:ahLst/>
            <a:cxnLst/>
            <a:rect l="l" t="t" r="r" b="b"/>
            <a:pathLst>
              <a:path w="688975" h="688975">
                <a:moveTo>
                  <a:pt x="344424" y="0"/>
                </a:moveTo>
                <a:lnTo>
                  <a:pt x="297682" y="3143"/>
                </a:lnTo>
                <a:lnTo>
                  <a:pt x="252853" y="12301"/>
                </a:lnTo>
                <a:lnTo>
                  <a:pt x="210347" y="27062"/>
                </a:lnTo>
                <a:lnTo>
                  <a:pt x="170575" y="47018"/>
                </a:lnTo>
                <a:lnTo>
                  <a:pt x="133945" y="71757"/>
                </a:lnTo>
                <a:lnTo>
                  <a:pt x="100869" y="100869"/>
                </a:lnTo>
                <a:lnTo>
                  <a:pt x="71757" y="133945"/>
                </a:lnTo>
                <a:lnTo>
                  <a:pt x="47018" y="170575"/>
                </a:lnTo>
                <a:lnTo>
                  <a:pt x="27062" y="210347"/>
                </a:lnTo>
                <a:lnTo>
                  <a:pt x="12301" y="252853"/>
                </a:lnTo>
                <a:lnTo>
                  <a:pt x="3143" y="297682"/>
                </a:lnTo>
                <a:lnTo>
                  <a:pt x="0" y="344424"/>
                </a:lnTo>
                <a:lnTo>
                  <a:pt x="3143" y="391165"/>
                </a:lnTo>
                <a:lnTo>
                  <a:pt x="12301" y="435994"/>
                </a:lnTo>
                <a:lnTo>
                  <a:pt x="27062" y="478500"/>
                </a:lnTo>
                <a:lnTo>
                  <a:pt x="47018" y="518272"/>
                </a:lnTo>
                <a:lnTo>
                  <a:pt x="71757" y="554902"/>
                </a:lnTo>
                <a:lnTo>
                  <a:pt x="100869" y="587978"/>
                </a:lnTo>
                <a:lnTo>
                  <a:pt x="133945" y="617090"/>
                </a:lnTo>
                <a:lnTo>
                  <a:pt x="170575" y="641829"/>
                </a:lnTo>
                <a:lnTo>
                  <a:pt x="210347" y="661785"/>
                </a:lnTo>
                <a:lnTo>
                  <a:pt x="252853" y="676546"/>
                </a:lnTo>
                <a:lnTo>
                  <a:pt x="297682" y="685704"/>
                </a:lnTo>
                <a:lnTo>
                  <a:pt x="344424" y="688848"/>
                </a:lnTo>
                <a:lnTo>
                  <a:pt x="391165" y="685704"/>
                </a:lnTo>
                <a:lnTo>
                  <a:pt x="435994" y="676546"/>
                </a:lnTo>
                <a:lnTo>
                  <a:pt x="478500" y="661785"/>
                </a:lnTo>
                <a:lnTo>
                  <a:pt x="518272" y="641829"/>
                </a:lnTo>
                <a:lnTo>
                  <a:pt x="554902" y="617090"/>
                </a:lnTo>
                <a:lnTo>
                  <a:pt x="587978" y="587978"/>
                </a:lnTo>
                <a:lnTo>
                  <a:pt x="617090" y="554902"/>
                </a:lnTo>
                <a:lnTo>
                  <a:pt x="641829" y="518272"/>
                </a:lnTo>
                <a:lnTo>
                  <a:pt x="661785" y="478500"/>
                </a:lnTo>
                <a:lnTo>
                  <a:pt x="676546" y="435994"/>
                </a:lnTo>
                <a:lnTo>
                  <a:pt x="685704" y="391165"/>
                </a:lnTo>
                <a:lnTo>
                  <a:pt x="688848" y="344424"/>
                </a:lnTo>
                <a:lnTo>
                  <a:pt x="685704" y="297682"/>
                </a:lnTo>
                <a:lnTo>
                  <a:pt x="676546" y="252853"/>
                </a:lnTo>
                <a:lnTo>
                  <a:pt x="661785" y="210347"/>
                </a:lnTo>
                <a:lnTo>
                  <a:pt x="641829" y="170575"/>
                </a:lnTo>
                <a:lnTo>
                  <a:pt x="617090" y="133945"/>
                </a:lnTo>
                <a:lnTo>
                  <a:pt x="587978" y="100869"/>
                </a:lnTo>
                <a:lnTo>
                  <a:pt x="554902" y="71757"/>
                </a:lnTo>
                <a:lnTo>
                  <a:pt x="518272" y="47018"/>
                </a:lnTo>
                <a:lnTo>
                  <a:pt x="478500" y="27062"/>
                </a:lnTo>
                <a:lnTo>
                  <a:pt x="435994" y="12301"/>
                </a:lnTo>
                <a:lnTo>
                  <a:pt x="391165" y="3143"/>
                </a:lnTo>
                <a:lnTo>
                  <a:pt x="344424" y="0"/>
                </a:lnTo>
                <a:close/>
              </a:path>
            </a:pathLst>
          </a:custGeom>
          <a:solidFill>
            <a:srgbClr val="E1413D"/>
          </a:solidFill>
        </p:spPr>
        <p:txBody>
          <a:bodyPr wrap="square" lIns="0" tIns="0" rIns="0" bIns="0" rtlCol="0"/>
          <a:p>
            <a:endParaRPr sz="1735" dirty="0"/>
          </a:p>
        </p:txBody>
      </p:sp>
      <p:sp>
        <p:nvSpPr>
          <p:cNvPr id="54" name="object 13"/>
          <p:cNvSpPr/>
          <p:nvPr/>
        </p:nvSpPr>
        <p:spPr>
          <a:xfrm>
            <a:off x="6786880" y="2752091"/>
            <a:ext cx="546893" cy="514561"/>
          </a:xfrm>
          <a:custGeom>
            <a:avLst/>
            <a:gdLst/>
            <a:ahLst/>
            <a:cxnLst/>
            <a:rect l="l" t="t" r="r" b="b"/>
            <a:pathLst>
              <a:path w="541019" h="541019">
                <a:moveTo>
                  <a:pt x="60309" y="58800"/>
                </a:moveTo>
                <a:lnTo>
                  <a:pt x="16748" y="58800"/>
                </a:lnTo>
                <a:lnTo>
                  <a:pt x="783" y="74394"/>
                </a:lnTo>
                <a:lnTo>
                  <a:pt x="0" y="109918"/>
                </a:lnTo>
                <a:lnTo>
                  <a:pt x="6764" y="148490"/>
                </a:lnTo>
                <a:lnTo>
                  <a:pt x="25413" y="198574"/>
                </a:lnTo>
                <a:lnTo>
                  <a:pt x="61112" y="241790"/>
                </a:lnTo>
                <a:lnTo>
                  <a:pt x="103854" y="283767"/>
                </a:lnTo>
                <a:lnTo>
                  <a:pt x="126603" y="306339"/>
                </a:lnTo>
                <a:lnTo>
                  <a:pt x="149161" y="329126"/>
                </a:lnTo>
                <a:lnTo>
                  <a:pt x="171434" y="352044"/>
                </a:lnTo>
                <a:lnTo>
                  <a:pt x="155013" y="354266"/>
                </a:lnTo>
                <a:lnTo>
                  <a:pt x="129317" y="360870"/>
                </a:lnTo>
                <a:lnTo>
                  <a:pt x="109980" y="371760"/>
                </a:lnTo>
                <a:lnTo>
                  <a:pt x="112633" y="386841"/>
                </a:lnTo>
                <a:lnTo>
                  <a:pt x="116903" y="391116"/>
                </a:lnTo>
                <a:lnTo>
                  <a:pt x="121459" y="395605"/>
                </a:lnTo>
                <a:lnTo>
                  <a:pt x="126206" y="400093"/>
                </a:lnTo>
                <a:lnTo>
                  <a:pt x="131048" y="404368"/>
                </a:lnTo>
                <a:lnTo>
                  <a:pt x="138826" y="413289"/>
                </a:lnTo>
                <a:lnTo>
                  <a:pt x="147177" y="422021"/>
                </a:lnTo>
                <a:lnTo>
                  <a:pt x="155908" y="430371"/>
                </a:lnTo>
                <a:lnTo>
                  <a:pt x="164830" y="438150"/>
                </a:lnTo>
                <a:lnTo>
                  <a:pt x="176504" y="450429"/>
                </a:lnTo>
                <a:lnTo>
                  <a:pt x="265033" y="540512"/>
                </a:lnTo>
                <a:lnTo>
                  <a:pt x="310221" y="528027"/>
                </a:lnTo>
                <a:lnTo>
                  <a:pt x="352679" y="509837"/>
                </a:lnTo>
                <a:lnTo>
                  <a:pt x="391960" y="486381"/>
                </a:lnTo>
                <a:lnTo>
                  <a:pt x="427621" y="458096"/>
                </a:lnTo>
                <a:lnTo>
                  <a:pt x="459216" y="425418"/>
                </a:lnTo>
                <a:lnTo>
                  <a:pt x="486299" y="388785"/>
                </a:lnTo>
                <a:lnTo>
                  <a:pt x="508427" y="348635"/>
                </a:lnTo>
                <a:lnTo>
                  <a:pt x="525153" y="305405"/>
                </a:lnTo>
                <a:lnTo>
                  <a:pt x="536033" y="259532"/>
                </a:lnTo>
                <a:lnTo>
                  <a:pt x="540623" y="211455"/>
                </a:lnTo>
                <a:lnTo>
                  <a:pt x="494954" y="165961"/>
                </a:lnTo>
                <a:lnTo>
                  <a:pt x="454834" y="126396"/>
                </a:lnTo>
                <a:lnTo>
                  <a:pt x="423287" y="95833"/>
                </a:lnTo>
                <a:lnTo>
                  <a:pt x="403336" y="77343"/>
                </a:lnTo>
                <a:lnTo>
                  <a:pt x="399018" y="73025"/>
                </a:lnTo>
                <a:lnTo>
                  <a:pt x="392541" y="63246"/>
                </a:lnTo>
                <a:lnTo>
                  <a:pt x="389239" y="62102"/>
                </a:lnTo>
                <a:lnTo>
                  <a:pt x="101711" y="62102"/>
                </a:lnTo>
                <a:lnTo>
                  <a:pt x="95851" y="60076"/>
                </a:lnTo>
                <a:lnTo>
                  <a:pt x="95577" y="59944"/>
                </a:lnTo>
                <a:lnTo>
                  <a:pt x="65770" y="59944"/>
                </a:lnTo>
                <a:lnTo>
                  <a:pt x="60309" y="58800"/>
                </a:lnTo>
                <a:close/>
              </a:path>
              <a:path w="541019" h="541019">
                <a:moveTo>
                  <a:pt x="194294" y="0"/>
                </a:moveTo>
                <a:lnTo>
                  <a:pt x="151939" y="2730"/>
                </a:lnTo>
                <a:lnTo>
                  <a:pt x="110347" y="11937"/>
                </a:lnTo>
                <a:lnTo>
                  <a:pt x="79914" y="34690"/>
                </a:lnTo>
                <a:lnTo>
                  <a:pt x="86471" y="46862"/>
                </a:lnTo>
                <a:lnTo>
                  <a:pt x="101711" y="62102"/>
                </a:lnTo>
                <a:lnTo>
                  <a:pt x="389239" y="62102"/>
                </a:lnTo>
                <a:lnTo>
                  <a:pt x="385937" y="60960"/>
                </a:lnTo>
                <a:lnTo>
                  <a:pt x="351139" y="60960"/>
                </a:lnTo>
                <a:lnTo>
                  <a:pt x="347837" y="59944"/>
                </a:lnTo>
                <a:lnTo>
                  <a:pt x="344535" y="57785"/>
                </a:lnTo>
                <a:lnTo>
                  <a:pt x="337006" y="49611"/>
                </a:lnTo>
                <a:lnTo>
                  <a:pt x="329168" y="41544"/>
                </a:lnTo>
                <a:lnTo>
                  <a:pt x="296562" y="14267"/>
                </a:lnTo>
                <a:lnTo>
                  <a:pt x="253085" y="3623"/>
                </a:lnTo>
                <a:lnTo>
                  <a:pt x="232394" y="2159"/>
                </a:lnTo>
                <a:lnTo>
                  <a:pt x="223244" y="1393"/>
                </a:lnTo>
                <a:lnTo>
                  <a:pt x="213772" y="698"/>
                </a:lnTo>
                <a:lnTo>
                  <a:pt x="204087" y="194"/>
                </a:lnTo>
                <a:lnTo>
                  <a:pt x="194294" y="0"/>
                </a:lnTo>
                <a:close/>
              </a:path>
              <a:path w="541019" h="541019">
                <a:moveTo>
                  <a:pt x="379460" y="58800"/>
                </a:moveTo>
                <a:lnTo>
                  <a:pt x="372856" y="58800"/>
                </a:lnTo>
                <a:lnTo>
                  <a:pt x="369554" y="59944"/>
                </a:lnTo>
                <a:lnTo>
                  <a:pt x="363077" y="59944"/>
                </a:lnTo>
                <a:lnTo>
                  <a:pt x="358759" y="60960"/>
                </a:lnTo>
                <a:lnTo>
                  <a:pt x="385937" y="60960"/>
                </a:lnTo>
                <a:lnTo>
                  <a:pt x="382635" y="59944"/>
                </a:lnTo>
                <a:lnTo>
                  <a:pt x="379460" y="58800"/>
                </a:lnTo>
                <a:close/>
              </a:path>
              <a:path w="541019" h="541019">
                <a:moveTo>
                  <a:pt x="79867" y="49022"/>
                </a:moveTo>
                <a:lnTo>
                  <a:pt x="79867" y="58800"/>
                </a:lnTo>
                <a:lnTo>
                  <a:pt x="75549" y="59944"/>
                </a:lnTo>
                <a:lnTo>
                  <a:pt x="95577" y="59944"/>
                </a:lnTo>
                <a:lnTo>
                  <a:pt x="89979" y="57229"/>
                </a:lnTo>
                <a:lnTo>
                  <a:pt x="84512" y="53548"/>
                </a:lnTo>
                <a:lnTo>
                  <a:pt x="79867" y="49022"/>
                </a:lnTo>
                <a:close/>
              </a:path>
            </a:pathLst>
          </a:custGeom>
          <a:solidFill>
            <a:srgbClr val="B53431"/>
          </a:solidFill>
        </p:spPr>
        <p:txBody>
          <a:bodyPr wrap="square" lIns="0" tIns="0" rIns="0" bIns="0" rtlCol="0"/>
          <a:p>
            <a:endParaRPr sz="1735" dirty="0"/>
          </a:p>
        </p:txBody>
      </p:sp>
      <p:sp>
        <p:nvSpPr>
          <p:cNvPr id="55" name="object 14"/>
          <p:cNvSpPr/>
          <p:nvPr/>
        </p:nvSpPr>
        <p:spPr>
          <a:xfrm>
            <a:off x="6960235" y="2752091"/>
            <a:ext cx="239395" cy="82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 sz="1735" dirty="0"/>
          </a:p>
        </p:txBody>
      </p:sp>
      <p:sp>
        <p:nvSpPr>
          <p:cNvPr id="56" name="object 15"/>
          <p:cNvSpPr/>
          <p:nvPr/>
        </p:nvSpPr>
        <p:spPr>
          <a:xfrm>
            <a:off x="6876997" y="2883483"/>
            <a:ext cx="398304" cy="338455"/>
          </a:xfrm>
          <a:custGeom>
            <a:avLst/>
            <a:gdLst/>
            <a:ahLst/>
            <a:cxnLst/>
            <a:rect l="l" t="t" r="r" b="b"/>
            <a:pathLst>
              <a:path w="393700" h="356234">
                <a:moveTo>
                  <a:pt x="79041" y="0"/>
                </a:moveTo>
                <a:lnTo>
                  <a:pt x="79041" y="9779"/>
                </a:lnTo>
                <a:lnTo>
                  <a:pt x="7159" y="9779"/>
                </a:lnTo>
                <a:lnTo>
                  <a:pt x="682" y="15240"/>
                </a:lnTo>
                <a:lnTo>
                  <a:pt x="557" y="24907"/>
                </a:lnTo>
                <a:lnTo>
                  <a:pt x="394" y="27551"/>
                </a:lnTo>
                <a:lnTo>
                  <a:pt x="0" y="38957"/>
                </a:lnTo>
                <a:lnTo>
                  <a:pt x="3548" y="89038"/>
                </a:lnTo>
                <a:lnTo>
                  <a:pt x="17905" y="137384"/>
                </a:lnTo>
                <a:lnTo>
                  <a:pt x="38782" y="170942"/>
                </a:lnTo>
                <a:lnTo>
                  <a:pt x="73580" y="195405"/>
                </a:lnTo>
                <a:lnTo>
                  <a:pt x="118284" y="203581"/>
                </a:lnTo>
                <a:lnTo>
                  <a:pt x="129740" y="219457"/>
                </a:lnTo>
                <a:lnTo>
                  <a:pt x="143160" y="232584"/>
                </a:lnTo>
                <a:lnTo>
                  <a:pt x="158843" y="242639"/>
                </a:lnTo>
                <a:lnTo>
                  <a:pt x="177085" y="249300"/>
                </a:lnTo>
                <a:lnTo>
                  <a:pt x="178871" y="262352"/>
                </a:lnTo>
                <a:lnTo>
                  <a:pt x="179466" y="275415"/>
                </a:lnTo>
                <a:lnTo>
                  <a:pt x="178871" y="288502"/>
                </a:lnTo>
                <a:lnTo>
                  <a:pt x="177085" y="301625"/>
                </a:lnTo>
                <a:lnTo>
                  <a:pt x="149153" y="305371"/>
                </a:lnTo>
                <a:lnTo>
                  <a:pt x="127079" y="311499"/>
                </a:lnTo>
                <a:lnTo>
                  <a:pt x="112577" y="319484"/>
                </a:lnTo>
                <a:lnTo>
                  <a:pt x="107362" y="328803"/>
                </a:lnTo>
                <a:lnTo>
                  <a:pt x="114436" y="338996"/>
                </a:lnTo>
                <a:lnTo>
                  <a:pt x="133762" y="347678"/>
                </a:lnTo>
                <a:lnTo>
                  <a:pt x="162494" y="353716"/>
                </a:lnTo>
                <a:lnTo>
                  <a:pt x="197786" y="355981"/>
                </a:lnTo>
                <a:lnTo>
                  <a:pt x="233005" y="353716"/>
                </a:lnTo>
                <a:lnTo>
                  <a:pt x="261699" y="347678"/>
                </a:lnTo>
                <a:lnTo>
                  <a:pt x="281011" y="338996"/>
                </a:lnTo>
                <a:lnTo>
                  <a:pt x="288083" y="328803"/>
                </a:lnTo>
                <a:lnTo>
                  <a:pt x="282868" y="319484"/>
                </a:lnTo>
                <a:lnTo>
                  <a:pt x="268366" y="311499"/>
                </a:lnTo>
                <a:lnTo>
                  <a:pt x="246292" y="305371"/>
                </a:lnTo>
                <a:lnTo>
                  <a:pt x="218360" y="301625"/>
                </a:lnTo>
                <a:lnTo>
                  <a:pt x="216574" y="288502"/>
                </a:lnTo>
                <a:lnTo>
                  <a:pt x="215979" y="275415"/>
                </a:lnTo>
                <a:lnTo>
                  <a:pt x="216574" y="262352"/>
                </a:lnTo>
                <a:lnTo>
                  <a:pt x="218360" y="249300"/>
                </a:lnTo>
                <a:lnTo>
                  <a:pt x="236781" y="242639"/>
                </a:lnTo>
                <a:lnTo>
                  <a:pt x="252857" y="232584"/>
                </a:lnTo>
                <a:lnTo>
                  <a:pt x="266670" y="219457"/>
                </a:lnTo>
                <a:lnTo>
                  <a:pt x="278304" y="203581"/>
                </a:lnTo>
                <a:lnTo>
                  <a:pt x="300319" y="200910"/>
                </a:lnTo>
                <a:lnTo>
                  <a:pt x="320500" y="194595"/>
                </a:lnTo>
                <a:lnTo>
                  <a:pt x="338633" y="184614"/>
                </a:lnTo>
                <a:lnTo>
                  <a:pt x="350671" y="174244"/>
                </a:lnTo>
                <a:lnTo>
                  <a:pt x="103044" y="174244"/>
                </a:lnTo>
                <a:lnTo>
                  <a:pt x="96440" y="173100"/>
                </a:lnTo>
                <a:lnTo>
                  <a:pt x="89963" y="170942"/>
                </a:lnTo>
                <a:lnTo>
                  <a:pt x="83359" y="167640"/>
                </a:lnTo>
                <a:lnTo>
                  <a:pt x="77073" y="164778"/>
                </a:lnTo>
                <a:lnTo>
                  <a:pt x="43041" y="124039"/>
                </a:lnTo>
                <a:lnTo>
                  <a:pt x="29317" y="62872"/>
                </a:lnTo>
                <a:lnTo>
                  <a:pt x="29003" y="39243"/>
                </a:lnTo>
                <a:lnTo>
                  <a:pt x="393283" y="39243"/>
                </a:lnTo>
                <a:lnTo>
                  <a:pt x="393287" y="38957"/>
                </a:lnTo>
                <a:lnTo>
                  <a:pt x="392869" y="27178"/>
                </a:lnTo>
                <a:lnTo>
                  <a:pt x="197786" y="27178"/>
                </a:lnTo>
                <a:lnTo>
                  <a:pt x="175329" y="26596"/>
                </a:lnTo>
                <a:lnTo>
                  <a:pt x="134225" y="22195"/>
                </a:lnTo>
                <a:lnTo>
                  <a:pt x="93440" y="10080"/>
                </a:lnTo>
                <a:lnTo>
                  <a:pt x="85103" y="5343"/>
                </a:lnTo>
                <a:lnTo>
                  <a:pt x="79041" y="0"/>
                </a:lnTo>
                <a:close/>
              </a:path>
              <a:path w="393700" h="356234">
                <a:moveTo>
                  <a:pt x="316404" y="39243"/>
                </a:moveTo>
                <a:lnTo>
                  <a:pt x="79041" y="39243"/>
                </a:lnTo>
                <a:lnTo>
                  <a:pt x="80809" y="70284"/>
                </a:lnTo>
                <a:lnTo>
                  <a:pt x="84899" y="104695"/>
                </a:lnTo>
                <a:lnTo>
                  <a:pt x="92061" y="140130"/>
                </a:lnTo>
                <a:lnTo>
                  <a:pt x="103044" y="174244"/>
                </a:lnTo>
                <a:lnTo>
                  <a:pt x="350671" y="174244"/>
                </a:lnTo>
                <a:lnTo>
                  <a:pt x="351998" y="173100"/>
                </a:lnTo>
                <a:lnTo>
                  <a:pt x="292401" y="173100"/>
                </a:lnTo>
                <a:lnTo>
                  <a:pt x="295566" y="163322"/>
                </a:lnTo>
                <a:lnTo>
                  <a:pt x="168322" y="163322"/>
                </a:lnTo>
                <a:lnTo>
                  <a:pt x="166163" y="162179"/>
                </a:lnTo>
                <a:lnTo>
                  <a:pt x="167179" y="160020"/>
                </a:lnTo>
                <a:lnTo>
                  <a:pt x="171624" y="135000"/>
                </a:lnTo>
                <a:lnTo>
                  <a:pt x="171624" y="131699"/>
                </a:lnTo>
                <a:lnTo>
                  <a:pt x="170481" y="127381"/>
                </a:lnTo>
                <a:lnTo>
                  <a:pt x="168322" y="126237"/>
                </a:lnTo>
                <a:lnTo>
                  <a:pt x="148764" y="106680"/>
                </a:lnTo>
                <a:lnTo>
                  <a:pt x="148764" y="104521"/>
                </a:lnTo>
                <a:lnTo>
                  <a:pt x="151939" y="103378"/>
                </a:lnTo>
                <a:lnTo>
                  <a:pt x="177085" y="100203"/>
                </a:lnTo>
                <a:lnTo>
                  <a:pt x="179244" y="100203"/>
                </a:lnTo>
                <a:lnTo>
                  <a:pt x="182419" y="96900"/>
                </a:lnTo>
                <a:lnTo>
                  <a:pt x="184705" y="94742"/>
                </a:lnTo>
                <a:lnTo>
                  <a:pt x="195500" y="71882"/>
                </a:lnTo>
                <a:lnTo>
                  <a:pt x="196643" y="69723"/>
                </a:lnTo>
                <a:lnTo>
                  <a:pt x="314658" y="69723"/>
                </a:lnTo>
                <a:lnTo>
                  <a:pt x="316404" y="39243"/>
                </a:lnTo>
                <a:close/>
              </a:path>
              <a:path w="393700" h="356234">
                <a:moveTo>
                  <a:pt x="393283" y="39243"/>
                </a:moveTo>
                <a:lnTo>
                  <a:pt x="364283" y="39243"/>
                </a:lnTo>
                <a:lnTo>
                  <a:pt x="363970" y="62872"/>
                </a:lnTo>
                <a:lnTo>
                  <a:pt x="359965" y="92837"/>
                </a:lnTo>
                <a:lnTo>
                  <a:pt x="332787" y="151384"/>
                </a:lnTo>
                <a:lnTo>
                  <a:pt x="299005" y="171958"/>
                </a:lnTo>
                <a:lnTo>
                  <a:pt x="292401" y="173100"/>
                </a:lnTo>
                <a:lnTo>
                  <a:pt x="351998" y="173100"/>
                </a:lnTo>
                <a:lnTo>
                  <a:pt x="375328" y="137384"/>
                </a:lnTo>
                <a:lnTo>
                  <a:pt x="389685" y="89038"/>
                </a:lnTo>
                <a:lnTo>
                  <a:pt x="393086" y="55649"/>
                </a:lnTo>
                <a:lnTo>
                  <a:pt x="393283" y="39243"/>
                </a:lnTo>
                <a:close/>
              </a:path>
              <a:path w="393700" h="356234">
                <a:moveTo>
                  <a:pt x="199945" y="149098"/>
                </a:moveTo>
                <a:lnTo>
                  <a:pt x="195500" y="149098"/>
                </a:lnTo>
                <a:lnTo>
                  <a:pt x="168322" y="163322"/>
                </a:lnTo>
                <a:lnTo>
                  <a:pt x="227123" y="163322"/>
                </a:lnTo>
                <a:lnTo>
                  <a:pt x="199945" y="149098"/>
                </a:lnTo>
                <a:close/>
              </a:path>
              <a:path w="393700" h="356234">
                <a:moveTo>
                  <a:pt x="314658" y="69723"/>
                </a:moveTo>
                <a:lnTo>
                  <a:pt x="198802" y="69723"/>
                </a:lnTo>
                <a:lnTo>
                  <a:pt x="199945" y="71882"/>
                </a:lnTo>
                <a:lnTo>
                  <a:pt x="210740" y="94742"/>
                </a:lnTo>
                <a:lnTo>
                  <a:pt x="213026" y="96900"/>
                </a:lnTo>
                <a:lnTo>
                  <a:pt x="216201" y="100203"/>
                </a:lnTo>
                <a:lnTo>
                  <a:pt x="218360" y="100203"/>
                </a:lnTo>
                <a:lnTo>
                  <a:pt x="243506" y="103378"/>
                </a:lnTo>
                <a:lnTo>
                  <a:pt x="246681" y="104521"/>
                </a:lnTo>
                <a:lnTo>
                  <a:pt x="246681" y="106680"/>
                </a:lnTo>
                <a:lnTo>
                  <a:pt x="227123" y="126237"/>
                </a:lnTo>
                <a:lnTo>
                  <a:pt x="224964" y="127381"/>
                </a:lnTo>
                <a:lnTo>
                  <a:pt x="223821" y="131699"/>
                </a:lnTo>
                <a:lnTo>
                  <a:pt x="223821" y="135000"/>
                </a:lnTo>
                <a:lnTo>
                  <a:pt x="228266" y="160020"/>
                </a:lnTo>
                <a:lnTo>
                  <a:pt x="229282" y="162179"/>
                </a:lnTo>
                <a:lnTo>
                  <a:pt x="227123" y="163322"/>
                </a:lnTo>
                <a:lnTo>
                  <a:pt x="295566" y="163322"/>
                </a:lnTo>
                <a:lnTo>
                  <a:pt x="303385" y="139166"/>
                </a:lnTo>
                <a:lnTo>
                  <a:pt x="310546" y="104124"/>
                </a:lnTo>
                <a:lnTo>
                  <a:pt x="314615" y="70284"/>
                </a:lnTo>
                <a:lnTo>
                  <a:pt x="314658" y="69723"/>
                </a:lnTo>
                <a:close/>
              </a:path>
              <a:path w="393700" h="356234">
                <a:moveTo>
                  <a:pt x="316404" y="0"/>
                </a:moveTo>
                <a:lnTo>
                  <a:pt x="279447" y="18542"/>
                </a:lnTo>
                <a:lnTo>
                  <a:pt x="241474" y="24907"/>
                </a:lnTo>
                <a:lnTo>
                  <a:pt x="197786" y="27178"/>
                </a:lnTo>
                <a:lnTo>
                  <a:pt x="392869" y="27178"/>
                </a:lnTo>
                <a:lnTo>
                  <a:pt x="392730" y="24907"/>
                </a:lnTo>
                <a:lnTo>
                  <a:pt x="392604" y="15240"/>
                </a:lnTo>
                <a:lnTo>
                  <a:pt x="386127" y="9779"/>
                </a:lnTo>
                <a:lnTo>
                  <a:pt x="316404" y="9779"/>
                </a:lnTo>
                <a:lnTo>
                  <a:pt x="316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 sz="1735" dirty="0"/>
          </a:p>
        </p:txBody>
      </p:sp>
      <p:sp>
        <p:nvSpPr>
          <p:cNvPr id="57" name="object 13"/>
          <p:cNvSpPr txBox="1"/>
          <p:nvPr/>
        </p:nvSpPr>
        <p:spPr>
          <a:xfrm>
            <a:off x="8111913" y="3887047"/>
            <a:ext cx="3979333" cy="259080"/>
          </a:xfrm>
          <a:prstGeom prst="rect">
            <a:avLst/>
          </a:prstGeom>
        </p:spPr>
        <p:txBody>
          <a:bodyPr vert="horz" wrap="square" lIns="0" tIns="13757" rIns="0" bIns="0" rtlCol="0">
            <a:spAutoFit/>
          </a:bodyPr>
          <a:p>
            <a:pPr marL="298450" lvl="0" indent="-285750" algn="l">
              <a:spcBef>
                <a:spcPts val="1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spc="-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苏州市优秀民营科技企业</a:t>
            </a:r>
            <a:endParaRPr lang="zh-CN" altLang="en-US" sz="1600" b="1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9" name="图片 58" descr="5c30807b683f1a5122f499a895247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" y="2170853"/>
            <a:ext cx="1410547" cy="197104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0" name="图片 59" descr="d16a6e68314beaa3c49be09db1a1b4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320" y="2170853"/>
            <a:ext cx="1420707" cy="197104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1" name="图片 60" descr="3e425eae15a9a8432a7a802e6f4426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073" y="2170853"/>
            <a:ext cx="1363133" cy="197104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2" name="图片 61" descr="f957112cea9c4b81394f19afb92f11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813" y="4373033"/>
            <a:ext cx="1367367" cy="203538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3" name="图片 62" descr="3e425eae15a9a8432a7a802e6f4426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440" y="2170853"/>
            <a:ext cx="1363133" cy="197104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4" name="图片 63" descr="3e425eae15a9a8432a7a802e6f4426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807" y="2170853"/>
            <a:ext cx="1363133" cy="197104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5" name="图片 64" descr="3e425eae15a9a8432a7a802e6f4426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8173" y="2170853"/>
            <a:ext cx="1363133" cy="197104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6" name="图片 65" descr="3e425eae15a9a8432a7a802e6f4426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433" y="2170853"/>
            <a:ext cx="1363133" cy="197104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7" name="图片 66" descr="3e425eae15a9a8432a7a802e6f4426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907" y="2170853"/>
            <a:ext cx="1363133" cy="197104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8" name="图片 67" descr="f957112cea9c4b81394f19afb92f11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840" y="4373033"/>
            <a:ext cx="1367367" cy="203538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9" name="图片 68" descr="f957112cea9c4b81394f19afb92f11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9540" y="4373033"/>
            <a:ext cx="1367367" cy="203538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0" name="图片 69" descr="f957112cea9c4b81394f19afb92f11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507" y="4373033"/>
            <a:ext cx="1367367" cy="203538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1" name="文本框 39" descr="f957112cea9c4b81394f19afb92f11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687" y="4373033"/>
            <a:ext cx="1367367" cy="2035387"/>
          </a:xfrm>
          <a:prstGeom prst="rect">
            <a:avLst/>
          </a:prstGeom>
        </p:spPr>
      </p:pic>
      <p:pic>
        <p:nvPicPr>
          <p:cNvPr id="72" name="图片 71" descr="f957112cea9c4b81394f19afb92f11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520" y="4373033"/>
            <a:ext cx="1367367" cy="203538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3" name="图片 72" descr="f957112cea9c4b81394f19afb92f11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200" y="4373033"/>
            <a:ext cx="1367367" cy="203538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4" name="图片 73" descr="f957112cea9c4b81394f19afb92f11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447" y="4373033"/>
            <a:ext cx="1367367" cy="203538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8" name="object 13"/>
          <p:cNvSpPr txBox="1"/>
          <p:nvPr/>
        </p:nvSpPr>
        <p:spPr>
          <a:xfrm>
            <a:off x="8111913" y="2266527"/>
            <a:ext cx="3979333" cy="259080"/>
          </a:xfrm>
          <a:prstGeom prst="rect">
            <a:avLst/>
          </a:prstGeom>
        </p:spPr>
        <p:txBody>
          <a:bodyPr vert="horz" wrap="square" lIns="0" tIns="13757" rIns="0" bIns="0" rtlCol="0">
            <a:spAutoFit/>
          </a:bodyPr>
          <a:p>
            <a:pPr marL="298450" lvl="0" indent="-285750" algn="l">
              <a:spcBef>
                <a:spcPts val="1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1600" b="1" spc="-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高新技术企业</a:t>
            </a:r>
            <a:endParaRPr lang="zh-CN" altLang="zh-CN" sz="1600" b="1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5" name="AutoShape 4"/>
          <p:cNvSpPr/>
          <p:nvPr/>
        </p:nvSpPr>
        <p:spPr bwMode="auto">
          <a:xfrm>
            <a:off x="431371" y="752996"/>
            <a:ext cx="4667251" cy="7852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35718" tIns="35718" rIns="35718" bIns="35718" anchor="ctr"/>
          <a:p>
            <a:pPr eaLnBrk="1">
              <a:defRPr/>
            </a:pPr>
            <a:r>
              <a:rPr lang="zh-CN" altLang="en-US" sz="32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凌臣企业专利和资质</a:t>
            </a:r>
            <a:endParaRPr lang="zh-CN" altLang="zh-CN" sz="32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4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1555" y="3280410"/>
            <a:ext cx="2051685" cy="31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4125" y="2083435"/>
            <a:ext cx="1433830" cy="57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8167" y="2028613"/>
            <a:ext cx="1581573" cy="65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" descr="图片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BFA">
                  <a:alpha val="99608"/>
                </a:srgbClr>
              </a:clrFrom>
              <a:clrTo>
                <a:srgbClr val="FDFBFA">
                  <a:alpha val="99608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7173" y="2207683"/>
            <a:ext cx="44026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 descr="ABB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0" y="2207895"/>
            <a:ext cx="998220" cy="42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 descr="BOSCH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667" y="2074333"/>
            <a:ext cx="2087880" cy="52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 descr="立讯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BFFFA">
                  <a:alpha val="100000"/>
                </a:srgbClr>
              </a:clrFrom>
              <a:clrTo>
                <a:srgbClr val="FBFFFA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3967" y="3261360"/>
            <a:ext cx="2771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先导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8985" y="3163993"/>
            <a:ext cx="1246293" cy="48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0" descr="SECOT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13293" y="4093633"/>
            <a:ext cx="2026073" cy="51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1" descr="bozho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790" y="4197350"/>
            <a:ext cx="2668693" cy="4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2" descr="富强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167" y="1786467"/>
            <a:ext cx="756920" cy="73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 descr="天准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4333" y="5096087"/>
            <a:ext cx="2656840" cy="54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 descr="奥特维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7F6F6">
                  <a:alpha val="100000"/>
                </a:srgbClr>
              </a:clrFrom>
              <a:clrTo>
                <a:srgbClr val="F7F6F6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40" y="5126567"/>
            <a:ext cx="1547707" cy="51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" descr="台达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72127" y="2134447"/>
            <a:ext cx="1521460" cy="40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" descr="光宝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73" y="4165600"/>
            <a:ext cx="1168400" cy="49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2" descr="OPT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8500" y="3114040"/>
            <a:ext cx="1623907" cy="63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4" descr="沃特维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253" y="5043593"/>
            <a:ext cx="1314873" cy="57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5" descr="天通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2553" y="5187527"/>
            <a:ext cx="1267460" cy="4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6" descr="JR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780" y="4165600"/>
            <a:ext cx="163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3" descr="罗博特科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48220" y="5043593"/>
            <a:ext cx="579120" cy="6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64887" y="4107180"/>
            <a:ext cx="1562947" cy="5063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65907" y="3092873"/>
            <a:ext cx="814493" cy="6798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58480" y="5096087"/>
            <a:ext cx="1205653" cy="520700"/>
          </a:xfrm>
          <a:prstGeom prst="rect">
            <a:avLst/>
          </a:prstGeom>
        </p:spPr>
      </p:pic>
      <p:sp>
        <p:nvSpPr>
          <p:cNvPr id="25" name="AutoShape 4"/>
          <p:cNvSpPr/>
          <p:nvPr/>
        </p:nvSpPr>
        <p:spPr bwMode="auto">
          <a:xfrm>
            <a:off x="431800" y="903393"/>
            <a:ext cx="2970107" cy="7857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35718" tIns="35718" rIns="35718" bIns="35718" anchor="ctr"/>
          <a:p>
            <a:pPr eaLnBrk="1">
              <a:defRPr/>
            </a:pPr>
            <a:r>
              <a:rPr lang="zh-CN" altLang="en-US" sz="32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 panose="020B0604020202020204" pitchFamily="34" charset="0"/>
              </a:rPr>
              <a:t>核心客户分布</a:t>
            </a:r>
            <a:endParaRPr lang="en-US" altLang="zh-CN" sz="32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思源黑体 CN Heavy" panose="020B0A00000000000000" pitchFamily="34" charset="-122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50" name="组合 249"/>
          <p:cNvGrpSpPr/>
          <p:nvPr/>
        </p:nvGrpSpPr>
        <p:grpSpPr>
          <a:xfrm>
            <a:off x="6029960" y="936413"/>
            <a:ext cx="1052407" cy="712047"/>
            <a:chOff x="740410" y="4787265"/>
            <a:chExt cx="989330" cy="705485"/>
          </a:xfrm>
        </p:grpSpPr>
        <p:sp>
          <p:nvSpPr>
            <p:cNvPr id="251" name="流程图: 终止 250"/>
            <p:cNvSpPr/>
            <p:nvPr/>
          </p:nvSpPr>
          <p:spPr>
            <a:xfrm>
              <a:off x="740410" y="5111750"/>
              <a:ext cx="989330" cy="381000"/>
            </a:xfrm>
            <a:prstGeom prst="flowChartTerminator">
              <a:avLst/>
            </a:prstGeom>
            <a:noFill/>
          </p:spPr>
          <p:txBody>
            <a:bodyPr wrap="square" lIns="0" tIns="50556" rIns="0" bIns="50556" anchor="b" anchorCtr="0">
              <a:noAutofit/>
            </a:bodyPr>
            <a:p>
              <a:pPr marL="0" marR="0" lvl="0" indent="0" algn="ctr" defTabSz="103378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15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汽车零部件</a:t>
              </a:r>
              <a:endParaRPr kumimoji="0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252" name="图片 251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5050" y="4787265"/>
              <a:ext cx="366395" cy="301625"/>
            </a:xfrm>
            <a:prstGeom prst="rect">
              <a:avLst/>
            </a:prstGeom>
          </p:spPr>
        </p:pic>
      </p:grpSp>
      <p:grpSp>
        <p:nvGrpSpPr>
          <p:cNvPr id="253" name="组合 252"/>
          <p:cNvGrpSpPr/>
          <p:nvPr/>
        </p:nvGrpSpPr>
        <p:grpSpPr>
          <a:xfrm>
            <a:off x="7033260" y="917787"/>
            <a:ext cx="1052407" cy="730673"/>
            <a:chOff x="2109470" y="4768215"/>
            <a:chExt cx="989330" cy="724535"/>
          </a:xfrm>
        </p:grpSpPr>
        <p:sp>
          <p:nvSpPr>
            <p:cNvPr id="254" name="流程图: 终止 253"/>
            <p:cNvSpPr/>
            <p:nvPr/>
          </p:nvSpPr>
          <p:spPr>
            <a:xfrm>
              <a:off x="2109470" y="5111115"/>
              <a:ext cx="989330" cy="381635"/>
            </a:xfrm>
            <a:prstGeom prst="flowChartTerminator">
              <a:avLst/>
            </a:prstGeom>
            <a:noFill/>
          </p:spPr>
          <p:txBody>
            <a:bodyPr wrap="square" lIns="0" tIns="50556" rIns="0" bIns="50556" anchor="b" anchorCtr="0">
              <a:noAutofit/>
            </a:bodyPr>
            <a:p>
              <a:pPr marL="0" marR="0" lvl="0" indent="0" algn="ctr" defTabSz="103378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15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3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3C</a:t>
              </a:r>
              <a:r>
                <a:rPr kumimoji="0" lang="zh-CN" altLang="en-US" sz="133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电子</a:t>
              </a:r>
              <a:endParaRPr kumimoji="0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255" name="图片 254"/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93010" y="4768215"/>
              <a:ext cx="251460" cy="339090"/>
            </a:xfrm>
            <a:prstGeom prst="rect">
              <a:avLst/>
            </a:prstGeom>
          </p:spPr>
        </p:pic>
      </p:grpSp>
      <p:grpSp>
        <p:nvGrpSpPr>
          <p:cNvPr id="268" name="组合 267"/>
          <p:cNvGrpSpPr/>
          <p:nvPr/>
        </p:nvGrpSpPr>
        <p:grpSpPr>
          <a:xfrm>
            <a:off x="8597900" y="836507"/>
            <a:ext cx="1319107" cy="809413"/>
            <a:chOff x="12860" y="2337"/>
            <a:chExt cx="1558" cy="956"/>
          </a:xfrm>
        </p:grpSpPr>
        <p:sp>
          <p:nvSpPr>
            <p:cNvPr id="269" name="流程图: 终止 268"/>
            <p:cNvSpPr/>
            <p:nvPr/>
          </p:nvSpPr>
          <p:spPr>
            <a:xfrm>
              <a:off x="12860" y="2692"/>
              <a:ext cx="1558" cy="601"/>
            </a:xfrm>
            <a:prstGeom prst="flowChartTerminator">
              <a:avLst/>
            </a:prstGeom>
            <a:noFill/>
          </p:spPr>
          <p:txBody>
            <a:bodyPr wrap="square" lIns="0" tIns="50556" rIns="0" bIns="50556" anchor="b" anchorCtr="0">
              <a:noAutofit/>
            </a:bodyPr>
            <a:p>
              <a:pPr marL="0" marR="0" lvl="0" indent="0" algn="ctr" defTabSz="103378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15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医疗</a:t>
              </a:r>
              <a:endParaRPr kumimoji="0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270" name="图片 269"/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367" y="2337"/>
              <a:ext cx="517" cy="478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7882467" y="842433"/>
            <a:ext cx="1051560" cy="802640"/>
            <a:chOff x="10870" y="2295"/>
            <a:chExt cx="1242" cy="948"/>
          </a:xfrm>
        </p:grpSpPr>
        <p:sp>
          <p:nvSpPr>
            <p:cNvPr id="257" name="流程图: 终止 256"/>
            <p:cNvSpPr/>
            <p:nvPr/>
          </p:nvSpPr>
          <p:spPr>
            <a:xfrm>
              <a:off x="10870" y="2789"/>
              <a:ext cx="1243" cy="454"/>
            </a:xfrm>
            <a:prstGeom prst="flowChartTerminator">
              <a:avLst/>
            </a:prstGeom>
            <a:noFill/>
          </p:spPr>
          <p:txBody>
            <a:bodyPr wrap="square" lIns="0" tIns="50556" rIns="0" bIns="50556" anchor="b" anchorCtr="0">
              <a:noAutofit/>
            </a:bodyPr>
            <a:p>
              <a:pPr marL="0" marR="0" lvl="0" indent="0" algn="ctr" defTabSz="103378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15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新能源</a:t>
              </a:r>
              <a:endParaRPr kumimoji="0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vane_124432"/>
            <p:cNvSpPr/>
            <p:nvPr/>
          </p:nvSpPr>
          <p:spPr>
            <a:xfrm>
              <a:off x="11292" y="2295"/>
              <a:ext cx="406" cy="540"/>
            </a:xfrm>
            <a:custGeom>
              <a:avLst/>
              <a:gdLst>
                <a:gd name="connsiteX0" fmla="*/ 196199 w 355226"/>
                <a:gd name="connsiteY0" fmla="*/ 462430 h 607616"/>
                <a:gd name="connsiteX1" fmla="*/ 165013 w 355226"/>
                <a:gd name="connsiteY1" fmla="*/ 493576 h 607616"/>
                <a:gd name="connsiteX2" fmla="*/ 211715 w 355226"/>
                <a:gd name="connsiteY2" fmla="*/ 540219 h 607616"/>
                <a:gd name="connsiteX3" fmla="*/ 95729 w 355226"/>
                <a:gd name="connsiteY3" fmla="*/ 462430 h 607616"/>
                <a:gd name="connsiteX4" fmla="*/ 80213 w 355226"/>
                <a:gd name="connsiteY4" fmla="*/ 540219 h 607616"/>
                <a:gd name="connsiteX5" fmla="*/ 126915 w 355226"/>
                <a:gd name="connsiteY5" fmla="*/ 493576 h 607616"/>
                <a:gd name="connsiteX6" fmla="*/ 145964 w 355226"/>
                <a:gd name="connsiteY6" fmla="*/ 388783 h 607616"/>
                <a:gd name="connsiteX7" fmla="*/ 107097 w 355226"/>
                <a:gd name="connsiteY7" fmla="*/ 435733 h 607616"/>
                <a:gd name="connsiteX8" fmla="*/ 145964 w 355226"/>
                <a:gd name="connsiteY8" fmla="*/ 474551 h 607616"/>
                <a:gd name="connsiteX9" fmla="*/ 184831 w 355226"/>
                <a:gd name="connsiteY9" fmla="*/ 435733 h 607616"/>
                <a:gd name="connsiteX10" fmla="*/ 174538 w 355226"/>
                <a:gd name="connsiteY10" fmla="*/ 354262 h 607616"/>
                <a:gd name="connsiteX11" fmla="*/ 163324 w 355226"/>
                <a:gd name="connsiteY11" fmla="*/ 367763 h 607616"/>
                <a:gd name="connsiteX12" fmla="*/ 181605 w 355226"/>
                <a:gd name="connsiteY12" fmla="*/ 389704 h 607616"/>
                <a:gd name="connsiteX13" fmla="*/ 117390 w 355226"/>
                <a:gd name="connsiteY13" fmla="*/ 354262 h 607616"/>
                <a:gd name="connsiteX14" fmla="*/ 110323 w 355226"/>
                <a:gd name="connsiteY14" fmla="*/ 389704 h 607616"/>
                <a:gd name="connsiteX15" fmla="*/ 128604 w 355226"/>
                <a:gd name="connsiteY15" fmla="*/ 367763 h 607616"/>
                <a:gd name="connsiteX16" fmla="*/ 129987 w 355226"/>
                <a:gd name="connsiteY16" fmla="*/ 291355 h 607616"/>
                <a:gd name="connsiteX17" fmla="*/ 124149 w 355226"/>
                <a:gd name="connsiteY17" fmla="*/ 320354 h 607616"/>
                <a:gd name="connsiteX18" fmla="*/ 145964 w 355226"/>
                <a:gd name="connsiteY18" fmla="*/ 346590 h 607616"/>
                <a:gd name="connsiteX19" fmla="*/ 167625 w 355226"/>
                <a:gd name="connsiteY19" fmla="*/ 320354 h 607616"/>
                <a:gd name="connsiteX20" fmla="*/ 161941 w 355226"/>
                <a:gd name="connsiteY20" fmla="*/ 291355 h 607616"/>
                <a:gd name="connsiteX21" fmla="*/ 126761 w 355226"/>
                <a:gd name="connsiteY21" fmla="*/ 203440 h 607616"/>
                <a:gd name="connsiteX22" fmla="*/ 145964 w 355226"/>
                <a:gd name="connsiteY22" fmla="*/ 206509 h 607616"/>
                <a:gd name="connsiteX23" fmla="*/ 165167 w 355226"/>
                <a:gd name="connsiteY23" fmla="*/ 203440 h 607616"/>
                <a:gd name="connsiteX24" fmla="*/ 165167 w 355226"/>
                <a:gd name="connsiteY24" fmla="*/ 252998 h 607616"/>
                <a:gd name="connsiteX25" fmla="*/ 177611 w 355226"/>
                <a:gd name="connsiteY25" fmla="*/ 252998 h 607616"/>
                <a:gd name="connsiteX26" fmla="*/ 196353 w 355226"/>
                <a:gd name="connsiteY26" fmla="*/ 268341 h 607616"/>
                <a:gd name="connsiteX27" fmla="*/ 259800 w 355226"/>
                <a:gd name="connsiteY27" fmla="*/ 584713 h 607616"/>
                <a:gd name="connsiteX28" fmla="*/ 244745 w 355226"/>
                <a:gd name="connsiteY28" fmla="*/ 607267 h 607616"/>
                <a:gd name="connsiteX29" fmla="*/ 240904 w 355226"/>
                <a:gd name="connsiteY29" fmla="*/ 607574 h 607616"/>
                <a:gd name="connsiteX30" fmla="*/ 222162 w 355226"/>
                <a:gd name="connsiteY30" fmla="*/ 592231 h 607616"/>
                <a:gd name="connsiteX31" fmla="*/ 221240 w 355226"/>
                <a:gd name="connsiteY31" fmla="*/ 587628 h 607616"/>
                <a:gd name="connsiteX32" fmla="*/ 145964 w 355226"/>
                <a:gd name="connsiteY32" fmla="*/ 512448 h 607616"/>
                <a:gd name="connsiteX33" fmla="*/ 70688 w 355226"/>
                <a:gd name="connsiteY33" fmla="*/ 587628 h 607616"/>
                <a:gd name="connsiteX34" fmla="*/ 69766 w 355226"/>
                <a:gd name="connsiteY34" fmla="*/ 592231 h 607616"/>
                <a:gd name="connsiteX35" fmla="*/ 47183 w 355226"/>
                <a:gd name="connsiteY35" fmla="*/ 607267 h 607616"/>
                <a:gd name="connsiteX36" fmla="*/ 32128 w 355226"/>
                <a:gd name="connsiteY36" fmla="*/ 584713 h 607616"/>
                <a:gd name="connsiteX37" fmla="*/ 95421 w 355226"/>
                <a:gd name="connsiteY37" fmla="*/ 268341 h 607616"/>
                <a:gd name="connsiteX38" fmla="*/ 114317 w 355226"/>
                <a:gd name="connsiteY38" fmla="*/ 252998 h 607616"/>
                <a:gd name="connsiteX39" fmla="*/ 126761 w 355226"/>
                <a:gd name="connsiteY39" fmla="*/ 252998 h 607616"/>
                <a:gd name="connsiteX40" fmla="*/ 200348 w 355226"/>
                <a:gd name="connsiteY40" fmla="*/ 172885 h 607616"/>
                <a:gd name="connsiteX41" fmla="*/ 249048 w 355226"/>
                <a:gd name="connsiteY41" fmla="*/ 221549 h 607616"/>
                <a:gd name="connsiteX42" fmla="*/ 249048 w 355226"/>
                <a:gd name="connsiteY42" fmla="*/ 248721 h 607616"/>
                <a:gd name="connsiteX43" fmla="*/ 235529 w 355226"/>
                <a:gd name="connsiteY43" fmla="*/ 254247 h 607616"/>
                <a:gd name="connsiteX44" fmla="*/ 222009 w 355226"/>
                <a:gd name="connsiteY44" fmla="*/ 248721 h 607616"/>
                <a:gd name="connsiteX45" fmla="*/ 173309 w 355226"/>
                <a:gd name="connsiteY45" fmla="*/ 200057 h 607616"/>
                <a:gd name="connsiteX46" fmla="*/ 200348 w 355226"/>
                <a:gd name="connsiteY46" fmla="*/ 172885 h 607616"/>
                <a:gd name="connsiteX47" fmla="*/ 91428 w 355226"/>
                <a:gd name="connsiteY47" fmla="*/ 172885 h 607616"/>
                <a:gd name="connsiteX48" fmla="*/ 118620 w 355226"/>
                <a:gd name="connsiteY48" fmla="*/ 200057 h 607616"/>
                <a:gd name="connsiteX49" fmla="*/ 69920 w 355226"/>
                <a:gd name="connsiteY49" fmla="*/ 248721 h 607616"/>
                <a:gd name="connsiteX50" fmla="*/ 56400 w 355226"/>
                <a:gd name="connsiteY50" fmla="*/ 254247 h 607616"/>
                <a:gd name="connsiteX51" fmla="*/ 42881 w 355226"/>
                <a:gd name="connsiteY51" fmla="*/ 248721 h 607616"/>
                <a:gd name="connsiteX52" fmla="*/ 42881 w 355226"/>
                <a:gd name="connsiteY52" fmla="*/ 221549 h 607616"/>
                <a:gd name="connsiteX53" fmla="*/ 19209 w 355226"/>
                <a:gd name="connsiteY53" fmla="*/ 126383 h 607616"/>
                <a:gd name="connsiteX54" fmla="*/ 88207 w 355226"/>
                <a:gd name="connsiteY54" fmla="*/ 126383 h 607616"/>
                <a:gd name="connsiteX55" fmla="*/ 84980 w 355226"/>
                <a:gd name="connsiteY55" fmla="*/ 145577 h 607616"/>
                <a:gd name="connsiteX56" fmla="*/ 88207 w 355226"/>
                <a:gd name="connsiteY56" fmla="*/ 164771 h 607616"/>
                <a:gd name="connsiteX57" fmla="*/ 19209 w 355226"/>
                <a:gd name="connsiteY57" fmla="*/ 164771 h 607616"/>
                <a:gd name="connsiteX58" fmla="*/ 0 w 355226"/>
                <a:gd name="connsiteY58" fmla="*/ 145577 h 607616"/>
                <a:gd name="connsiteX59" fmla="*/ 19209 w 355226"/>
                <a:gd name="connsiteY59" fmla="*/ 126383 h 607616"/>
                <a:gd name="connsiteX60" fmla="*/ 145965 w 355226"/>
                <a:gd name="connsiteY60" fmla="*/ 111705 h 607616"/>
                <a:gd name="connsiteX61" fmla="*/ 180084 w 355226"/>
                <a:gd name="connsiteY61" fmla="*/ 145683 h 607616"/>
                <a:gd name="connsiteX62" fmla="*/ 145965 w 355226"/>
                <a:gd name="connsiteY62" fmla="*/ 179661 h 607616"/>
                <a:gd name="connsiteX63" fmla="*/ 111846 w 355226"/>
                <a:gd name="connsiteY63" fmla="*/ 145683 h 607616"/>
                <a:gd name="connsiteX64" fmla="*/ 145965 w 355226"/>
                <a:gd name="connsiteY64" fmla="*/ 111705 h 607616"/>
                <a:gd name="connsiteX65" fmla="*/ 336019 w 355226"/>
                <a:gd name="connsiteY65" fmla="*/ 63227 h 607616"/>
                <a:gd name="connsiteX66" fmla="*/ 355226 w 355226"/>
                <a:gd name="connsiteY66" fmla="*/ 82403 h 607616"/>
                <a:gd name="connsiteX67" fmla="*/ 355226 w 355226"/>
                <a:gd name="connsiteY67" fmla="*/ 208962 h 607616"/>
                <a:gd name="connsiteX68" fmla="*/ 336019 w 355226"/>
                <a:gd name="connsiteY68" fmla="*/ 228138 h 607616"/>
                <a:gd name="connsiteX69" fmla="*/ 316812 w 355226"/>
                <a:gd name="connsiteY69" fmla="*/ 208962 h 607616"/>
                <a:gd name="connsiteX70" fmla="*/ 316812 w 355226"/>
                <a:gd name="connsiteY70" fmla="*/ 164781 h 607616"/>
                <a:gd name="connsiteX71" fmla="*/ 203722 w 355226"/>
                <a:gd name="connsiteY71" fmla="*/ 164781 h 607616"/>
                <a:gd name="connsiteX72" fmla="*/ 206795 w 355226"/>
                <a:gd name="connsiteY72" fmla="*/ 145606 h 607616"/>
                <a:gd name="connsiteX73" fmla="*/ 203722 w 355226"/>
                <a:gd name="connsiteY73" fmla="*/ 126430 h 607616"/>
                <a:gd name="connsiteX74" fmla="*/ 316812 w 355226"/>
                <a:gd name="connsiteY74" fmla="*/ 126430 h 607616"/>
                <a:gd name="connsiteX75" fmla="*/ 316812 w 355226"/>
                <a:gd name="connsiteY75" fmla="*/ 82403 h 607616"/>
                <a:gd name="connsiteX76" fmla="*/ 336019 w 355226"/>
                <a:gd name="connsiteY76" fmla="*/ 63227 h 607616"/>
                <a:gd name="connsiteX77" fmla="*/ 235471 w 355226"/>
                <a:gd name="connsiteY77" fmla="*/ 37021 h 607616"/>
                <a:gd name="connsiteX78" fmla="*/ 249048 w 355226"/>
                <a:gd name="connsiteY78" fmla="*/ 42656 h 607616"/>
                <a:gd name="connsiteX79" fmla="*/ 249048 w 355226"/>
                <a:gd name="connsiteY79" fmla="*/ 69798 h 607616"/>
                <a:gd name="connsiteX80" fmla="*/ 200348 w 355226"/>
                <a:gd name="connsiteY80" fmla="*/ 118409 h 607616"/>
                <a:gd name="connsiteX81" fmla="*/ 173309 w 355226"/>
                <a:gd name="connsiteY81" fmla="*/ 91267 h 607616"/>
                <a:gd name="connsiteX82" fmla="*/ 222009 w 355226"/>
                <a:gd name="connsiteY82" fmla="*/ 42656 h 607616"/>
                <a:gd name="connsiteX83" fmla="*/ 235471 w 355226"/>
                <a:gd name="connsiteY83" fmla="*/ 37021 h 607616"/>
                <a:gd name="connsiteX84" fmla="*/ 56343 w 355226"/>
                <a:gd name="connsiteY84" fmla="*/ 37021 h 607616"/>
                <a:gd name="connsiteX85" fmla="*/ 69920 w 355226"/>
                <a:gd name="connsiteY85" fmla="*/ 42656 h 607616"/>
                <a:gd name="connsiteX86" fmla="*/ 118620 w 355226"/>
                <a:gd name="connsiteY86" fmla="*/ 91267 h 607616"/>
                <a:gd name="connsiteX87" fmla="*/ 91428 w 355226"/>
                <a:gd name="connsiteY87" fmla="*/ 118409 h 607616"/>
                <a:gd name="connsiteX88" fmla="*/ 42881 w 355226"/>
                <a:gd name="connsiteY88" fmla="*/ 69798 h 607616"/>
                <a:gd name="connsiteX89" fmla="*/ 42881 w 355226"/>
                <a:gd name="connsiteY89" fmla="*/ 42656 h 607616"/>
                <a:gd name="connsiteX90" fmla="*/ 56343 w 355226"/>
                <a:gd name="connsiteY90" fmla="*/ 37021 h 607616"/>
                <a:gd name="connsiteX91" fmla="*/ 145964 w 355226"/>
                <a:gd name="connsiteY91" fmla="*/ 0 h 607616"/>
                <a:gd name="connsiteX92" fmla="*/ 165193 w 355226"/>
                <a:gd name="connsiteY92" fmla="*/ 19181 h 607616"/>
                <a:gd name="connsiteX93" fmla="*/ 165193 w 355226"/>
                <a:gd name="connsiteY93" fmla="*/ 87925 h 607616"/>
                <a:gd name="connsiteX94" fmla="*/ 145964 w 355226"/>
                <a:gd name="connsiteY94" fmla="*/ 84856 h 607616"/>
                <a:gd name="connsiteX95" fmla="*/ 126735 w 355226"/>
                <a:gd name="connsiteY95" fmla="*/ 87925 h 607616"/>
                <a:gd name="connsiteX96" fmla="*/ 126735 w 355226"/>
                <a:gd name="connsiteY96" fmla="*/ 19181 h 607616"/>
                <a:gd name="connsiteX97" fmla="*/ 145964 w 355226"/>
                <a:gd name="connsiteY97" fmla="*/ 0 h 60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55226" h="607616">
                  <a:moveTo>
                    <a:pt x="196199" y="462430"/>
                  </a:moveTo>
                  <a:lnTo>
                    <a:pt x="165013" y="493576"/>
                  </a:lnTo>
                  <a:lnTo>
                    <a:pt x="211715" y="540219"/>
                  </a:lnTo>
                  <a:close/>
                  <a:moveTo>
                    <a:pt x="95729" y="462430"/>
                  </a:moveTo>
                  <a:lnTo>
                    <a:pt x="80213" y="540219"/>
                  </a:lnTo>
                  <a:lnTo>
                    <a:pt x="126915" y="493576"/>
                  </a:lnTo>
                  <a:close/>
                  <a:moveTo>
                    <a:pt x="145964" y="388783"/>
                  </a:moveTo>
                  <a:lnTo>
                    <a:pt x="107097" y="435733"/>
                  </a:lnTo>
                  <a:lnTo>
                    <a:pt x="145964" y="474551"/>
                  </a:lnTo>
                  <a:lnTo>
                    <a:pt x="184831" y="435733"/>
                  </a:lnTo>
                  <a:close/>
                  <a:moveTo>
                    <a:pt x="174538" y="354262"/>
                  </a:moveTo>
                  <a:lnTo>
                    <a:pt x="163324" y="367763"/>
                  </a:lnTo>
                  <a:lnTo>
                    <a:pt x="181605" y="389704"/>
                  </a:lnTo>
                  <a:close/>
                  <a:moveTo>
                    <a:pt x="117390" y="354262"/>
                  </a:moveTo>
                  <a:lnTo>
                    <a:pt x="110323" y="389704"/>
                  </a:lnTo>
                  <a:lnTo>
                    <a:pt x="128604" y="367763"/>
                  </a:lnTo>
                  <a:close/>
                  <a:moveTo>
                    <a:pt x="129987" y="291355"/>
                  </a:moveTo>
                  <a:lnTo>
                    <a:pt x="124149" y="320354"/>
                  </a:lnTo>
                  <a:lnTo>
                    <a:pt x="145964" y="346590"/>
                  </a:lnTo>
                  <a:lnTo>
                    <a:pt x="167625" y="320354"/>
                  </a:lnTo>
                  <a:lnTo>
                    <a:pt x="161941" y="291355"/>
                  </a:lnTo>
                  <a:close/>
                  <a:moveTo>
                    <a:pt x="126761" y="203440"/>
                  </a:moveTo>
                  <a:cubicBezTo>
                    <a:pt x="132752" y="205435"/>
                    <a:pt x="139205" y="206509"/>
                    <a:pt x="145964" y="206509"/>
                  </a:cubicBezTo>
                  <a:cubicBezTo>
                    <a:pt x="152723" y="206509"/>
                    <a:pt x="159022" y="205435"/>
                    <a:pt x="165167" y="203440"/>
                  </a:cubicBezTo>
                  <a:lnTo>
                    <a:pt x="165167" y="252998"/>
                  </a:lnTo>
                  <a:lnTo>
                    <a:pt x="177611" y="252998"/>
                  </a:lnTo>
                  <a:cubicBezTo>
                    <a:pt x="186828" y="252998"/>
                    <a:pt x="194663" y="259442"/>
                    <a:pt x="196353" y="268341"/>
                  </a:cubicBezTo>
                  <a:lnTo>
                    <a:pt x="259800" y="584713"/>
                  </a:lnTo>
                  <a:cubicBezTo>
                    <a:pt x="261797" y="594993"/>
                    <a:pt x="255038" y="605119"/>
                    <a:pt x="244745" y="607267"/>
                  </a:cubicBezTo>
                  <a:cubicBezTo>
                    <a:pt x="243362" y="607421"/>
                    <a:pt x="242133" y="607574"/>
                    <a:pt x="240904" y="607574"/>
                  </a:cubicBezTo>
                  <a:cubicBezTo>
                    <a:pt x="231994" y="607574"/>
                    <a:pt x="224005" y="601284"/>
                    <a:pt x="222162" y="592231"/>
                  </a:cubicBezTo>
                  <a:lnTo>
                    <a:pt x="221240" y="587628"/>
                  </a:lnTo>
                  <a:lnTo>
                    <a:pt x="145964" y="512448"/>
                  </a:lnTo>
                  <a:lnTo>
                    <a:pt x="70688" y="587628"/>
                  </a:lnTo>
                  <a:lnTo>
                    <a:pt x="69766" y="592231"/>
                  </a:lnTo>
                  <a:cubicBezTo>
                    <a:pt x="67615" y="602511"/>
                    <a:pt x="57630" y="609262"/>
                    <a:pt x="47183" y="607267"/>
                  </a:cubicBezTo>
                  <a:cubicBezTo>
                    <a:pt x="36737" y="605119"/>
                    <a:pt x="30131" y="594993"/>
                    <a:pt x="32128" y="584713"/>
                  </a:cubicBezTo>
                  <a:lnTo>
                    <a:pt x="95421" y="268341"/>
                  </a:lnTo>
                  <a:cubicBezTo>
                    <a:pt x="97265" y="259442"/>
                    <a:pt x="105100" y="252998"/>
                    <a:pt x="114317" y="252998"/>
                  </a:cubicBezTo>
                  <a:lnTo>
                    <a:pt x="126761" y="252998"/>
                  </a:lnTo>
                  <a:close/>
                  <a:moveTo>
                    <a:pt x="200348" y="172885"/>
                  </a:moveTo>
                  <a:lnTo>
                    <a:pt x="249048" y="221549"/>
                  </a:lnTo>
                  <a:cubicBezTo>
                    <a:pt x="256576" y="229071"/>
                    <a:pt x="256576" y="241198"/>
                    <a:pt x="249048" y="248721"/>
                  </a:cubicBezTo>
                  <a:cubicBezTo>
                    <a:pt x="245361" y="252405"/>
                    <a:pt x="240445" y="254247"/>
                    <a:pt x="235529" y="254247"/>
                  </a:cubicBezTo>
                  <a:cubicBezTo>
                    <a:pt x="230613" y="254247"/>
                    <a:pt x="225697" y="252405"/>
                    <a:pt x="222009" y="248721"/>
                  </a:cubicBezTo>
                  <a:lnTo>
                    <a:pt x="173309" y="200057"/>
                  </a:lnTo>
                  <a:cubicBezTo>
                    <a:pt x="184985" y="194070"/>
                    <a:pt x="194510" y="184552"/>
                    <a:pt x="200348" y="172885"/>
                  </a:cubicBezTo>
                  <a:close/>
                  <a:moveTo>
                    <a:pt x="91428" y="172885"/>
                  </a:moveTo>
                  <a:cubicBezTo>
                    <a:pt x="97419" y="184552"/>
                    <a:pt x="106944" y="194070"/>
                    <a:pt x="118620" y="200057"/>
                  </a:cubicBezTo>
                  <a:lnTo>
                    <a:pt x="69920" y="248721"/>
                  </a:lnTo>
                  <a:cubicBezTo>
                    <a:pt x="66232" y="252405"/>
                    <a:pt x="61316" y="254247"/>
                    <a:pt x="56400" y="254247"/>
                  </a:cubicBezTo>
                  <a:cubicBezTo>
                    <a:pt x="51484" y="254247"/>
                    <a:pt x="46568" y="252405"/>
                    <a:pt x="42881" y="248721"/>
                  </a:cubicBezTo>
                  <a:cubicBezTo>
                    <a:pt x="35353" y="241198"/>
                    <a:pt x="35353" y="229071"/>
                    <a:pt x="42881" y="221549"/>
                  </a:cubicBezTo>
                  <a:close/>
                  <a:moveTo>
                    <a:pt x="19209" y="126383"/>
                  </a:moveTo>
                  <a:lnTo>
                    <a:pt x="88207" y="126383"/>
                  </a:lnTo>
                  <a:cubicBezTo>
                    <a:pt x="86056" y="132525"/>
                    <a:pt x="84980" y="138974"/>
                    <a:pt x="84980" y="145577"/>
                  </a:cubicBezTo>
                  <a:cubicBezTo>
                    <a:pt x="84980" y="152333"/>
                    <a:pt x="86056" y="158782"/>
                    <a:pt x="88207" y="164771"/>
                  </a:cubicBezTo>
                  <a:lnTo>
                    <a:pt x="19209" y="164771"/>
                  </a:lnTo>
                  <a:cubicBezTo>
                    <a:pt x="8606" y="164771"/>
                    <a:pt x="0" y="156172"/>
                    <a:pt x="0" y="145577"/>
                  </a:cubicBezTo>
                  <a:cubicBezTo>
                    <a:pt x="0" y="134982"/>
                    <a:pt x="8606" y="126383"/>
                    <a:pt x="19209" y="126383"/>
                  </a:cubicBezTo>
                  <a:close/>
                  <a:moveTo>
                    <a:pt x="145965" y="111705"/>
                  </a:moveTo>
                  <a:cubicBezTo>
                    <a:pt x="164808" y="111705"/>
                    <a:pt x="180084" y="126917"/>
                    <a:pt x="180084" y="145683"/>
                  </a:cubicBezTo>
                  <a:cubicBezTo>
                    <a:pt x="180084" y="164449"/>
                    <a:pt x="164808" y="179661"/>
                    <a:pt x="145965" y="179661"/>
                  </a:cubicBezTo>
                  <a:cubicBezTo>
                    <a:pt x="127122" y="179661"/>
                    <a:pt x="111846" y="164449"/>
                    <a:pt x="111846" y="145683"/>
                  </a:cubicBezTo>
                  <a:cubicBezTo>
                    <a:pt x="111846" y="126917"/>
                    <a:pt x="127122" y="111705"/>
                    <a:pt x="145965" y="111705"/>
                  </a:cubicBezTo>
                  <a:close/>
                  <a:moveTo>
                    <a:pt x="336019" y="63227"/>
                  </a:moveTo>
                  <a:cubicBezTo>
                    <a:pt x="346621" y="63227"/>
                    <a:pt x="355226" y="71818"/>
                    <a:pt x="355226" y="82403"/>
                  </a:cubicBezTo>
                  <a:lnTo>
                    <a:pt x="355226" y="208962"/>
                  </a:lnTo>
                  <a:cubicBezTo>
                    <a:pt x="355226" y="219547"/>
                    <a:pt x="346621" y="228138"/>
                    <a:pt x="336019" y="228138"/>
                  </a:cubicBezTo>
                  <a:cubicBezTo>
                    <a:pt x="325417" y="228138"/>
                    <a:pt x="316812" y="219547"/>
                    <a:pt x="316812" y="208962"/>
                  </a:cubicBezTo>
                  <a:lnTo>
                    <a:pt x="316812" y="164781"/>
                  </a:lnTo>
                  <a:lnTo>
                    <a:pt x="203722" y="164781"/>
                  </a:lnTo>
                  <a:cubicBezTo>
                    <a:pt x="205720" y="158799"/>
                    <a:pt x="206795" y="152356"/>
                    <a:pt x="206795" y="145606"/>
                  </a:cubicBezTo>
                  <a:cubicBezTo>
                    <a:pt x="206795" y="139009"/>
                    <a:pt x="205720" y="132566"/>
                    <a:pt x="203722" y="126430"/>
                  </a:cubicBezTo>
                  <a:lnTo>
                    <a:pt x="316812" y="126430"/>
                  </a:lnTo>
                  <a:lnTo>
                    <a:pt x="316812" y="82403"/>
                  </a:lnTo>
                  <a:cubicBezTo>
                    <a:pt x="316812" y="71818"/>
                    <a:pt x="325417" y="63227"/>
                    <a:pt x="336019" y="63227"/>
                  </a:cubicBezTo>
                  <a:close/>
                  <a:moveTo>
                    <a:pt x="235471" y="37021"/>
                  </a:moveTo>
                  <a:cubicBezTo>
                    <a:pt x="240368" y="37021"/>
                    <a:pt x="245284" y="38899"/>
                    <a:pt x="249048" y="42656"/>
                  </a:cubicBezTo>
                  <a:cubicBezTo>
                    <a:pt x="256576" y="50170"/>
                    <a:pt x="256576" y="62284"/>
                    <a:pt x="249048" y="69798"/>
                  </a:cubicBezTo>
                  <a:lnTo>
                    <a:pt x="200348" y="118409"/>
                  </a:lnTo>
                  <a:cubicBezTo>
                    <a:pt x="194510" y="106601"/>
                    <a:pt x="184985" y="97094"/>
                    <a:pt x="173309" y="91267"/>
                  </a:cubicBezTo>
                  <a:lnTo>
                    <a:pt x="222009" y="42656"/>
                  </a:lnTo>
                  <a:cubicBezTo>
                    <a:pt x="225696" y="38899"/>
                    <a:pt x="230574" y="37021"/>
                    <a:pt x="235471" y="37021"/>
                  </a:cubicBezTo>
                  <a:close/>
                  <a:moveTo>
                    <a:pt x="56343" y="37021"/>
                  </a:moveTo>
                  <a:cubicBezTo>
                    <a:pt x="61240" y="37021"/>
                    <a:pt x="66156" y="38899"/>
                    <a:pt x="69920" y="42656"/>
                  </a:cubicBezTo>
                  <a:lnTo>
                    <a:pt x="118620" y="91267"/>
                  </a:lnTo>
                  <a:cubicBezTo>
                    <a:pt x="106944" y="97094"/>
                    <a:pt x="97419" y="106601"/>
                    <a:pt x="91428" y="118409"/>
                  </a:cubicBezTo>
                  <a:lnTo>
                    <a:pt x="42881" y="69798"/>
                  </a:lnTo>
                  <a:cubicBezTo>
                    <a:pt x="35353" y="62284"/>
                    <a:pt x="35353" y="50170"/>
                    <a:pt x="42881" y="42656"/>
                  </a:cubicBezTo>
                  <a:cubicBezTo>
                    <a:pt x="46568" y="38899"/>
                    <a:pt x="51446" y="37021"/>
                    <a:pt x="56343" y="37021"/>
                  </a:cubicBezTo>
                  <a:close/>
                  <a:moveTo>
                    <a:pt x="145964" y="0"/>
                  </a:moveTo>
                  <a:cubicBezTo>
                    <a:pt x="156578" y="0"/>
                    <a:pt x="165193" y="8593"/>
                    <a:pt x="165193" y="19181"/>
                  </a:cubicBezTo>
                  <a:lnTo>
                    <a:pt x="165193" y="87925"/>
                  </a:lnTo>
                  <a:cubicBezTo>
                    <a:pt x="159040" y="85930"/>
                    <a:pt x="152733" y="84856"/>
                    <a:pt x="145964" y="84856"/>
                  </a:cubicBezTo>
                  <a:cubicBezTo>
                    <a:pt x="139195" y="84856"/>
                    <a:pt x="132734" y="85930"/>
                    <a:pt x="126735" y="87925"/>
                  </a:cubicBezTo>
                  <a:lnTo>
                    <a:pt x="126735" y="19181"/>
                  </a:lnTo>
                  <a:cubicBezTo>
                    <a:pt x="126735" y="8593"/>
                    <a:pt x="135350" y="0"/>
                    <a:pt x="145964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2400"/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7865" y="2233295"/>
            <a:ext cx="1424940" cy="54038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7865" y="3273213"/>
            <a:ext cx="1385147" cy="4936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直接连接符 137"/>
          <p:cNvCxnSpPr/>
          <p:nvPr/>
        </p:nvCxnSpPr>
        <p:spPr>
          <a:xfrm flipV="1">
            <a:off x="2061075" y="2189469"/>
            <a:ext cx="0" cy="38404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6864145" y="2568344"/>
            <a:ext cx="0" cy="96010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2105879" y="2597131"/>
            <a:ext cx="0" cy="96010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V="1">
            <a:off x="6370023" y="3576712"/>
            <a:ext cx="0" cy="115212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961512" y="4779976"/>
            <a:ext cx="0" cy="48005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 flipV="1">
            <a:off x="3639907" y="2573941"/>
            <a:ext cx="0" cy="96297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5" t="22488" r="24528" b="66820"/>
          <a:stretch>
            <a:fillRect/>
          </a:stretch>
        </p:blipFill>
        <p:spPr>
          <a:xfrm>
            <a:off x="8461587" y="2337647"/>
            <a:ext cx="530860" cy="439420"/>
          </a:xfrm>
          <a:prstGeom prst="rect">
            <a:avLst/>
          </a:prstGeom>
        </p:spPr>
      </p:pic>
      <p:cxnSp>
        <p:nvCxnSpPr>
          <p:cNvPr id="109" name="直接连接符 108"/>
          <p:cNvCxnSpPr/>
          <p:nvPr/>
        </p:nvCxnSpPr>
        <p:spPr>
          <a:xfrm>
            <a:off x="2199747" y="3077183"/>
            <a:ext cx="7200800" cy="0"/>
          </a:xfrm>
          <a:prstGeom prst="line">
            <a:avLst/>
          </a:prstGeom>
          <a:ln w="12700">
            <a:solidFill>
              <a:srgbClr val="85C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 flipH="1">
            <a:off x="1614184" y="4071156"/>
            <a:ext cx="6336704" cy="0"/>
          </a:xfrm>
          <a:prstGeom prst="line">
            <a:avLst/>
          </a:prstGeom>
          <a:ln w="12700">
            <a:solidFill>
              <a:srgbClr val="85C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图片 10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42012" r="75805" b="44886"/>
          <a:stretch>
            <a:fillRect/>
          </a:stretch>
        </p:blipFill>
        <p:spPr>
          <a:xfrm>
            <a:off x="1727783" y="3344895"/>
            <a:ext cx="755493" cy="384043"/>
          </a:xfrm>
          <a:prstGeom prst="rect">
            <a:avLst/>
          </a:prstGeom>
        </p:spPr>
      </p:pic>
      <p:cxnSp>
        <p:nvCxnSpPr>
          <p:cNvPr id="86" name="直接连接符 85"/>
          <p:cNvCxnSpPr/>
          <p:nvPr/>
        </p:nvCxnSpPr>
        <p:spPr>
          <a:xfrm>
            <a:off x="4708713" y="2597131"/>
            <a:ext cx="0" cy="96010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>
            <a:off x="5560120" y="2597131"/>
            <a:ext cx="0" cy="96010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6370539" y="2597131"/>
            <a:ext cx="0" cy="96010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7800883" y="2597131"/>
            <a:ext cx="0" cy="96010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flipV="1">
            <a:off x="2831253" y="2596727"/>
            <a:ext cx="0" cy="92879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flipV="1">
            <a:off x="3564467" y="2177627"/>
            <a:ext cx="0" cy="3429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flipV="1">
            <a:off x="5656131" y="2136129"/>
            <a:ext cx="0" cy="38404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V="1">
            <a:off x="7160548" y="2136129"/>
            <a:ext cx="0" cy="38404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775759" y="1877864"/>
            <a:ext cx="388620" cy="6057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信息层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83643" y="2768832"/>
            <a:ext cx="388620" cy="6057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控制层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75759" y="3845269"/>
            <a:ext cx="388620" cy="6057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驱动层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87959" y="4929471"/>
            <a:ext cx="388620" cy="10350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执行</a:t>
            </a:r>
            <a:r>
              <a:rPr lang="en-US" altLang="zh-CN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/</a:t>
            </a:r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传感层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817499" y="2526095"/>
            <a:ext cx="8327703" cy="2256757"/>
            <a:chOff x="642688" y="2307529"/>
            <a:chExt cx="5998625" cy="1692568"/>
          </a:xfrm>
        </p:grpSpPr>
        <p:sp>
          <p:nvSpPr>
            <p:cNvPr id="27" name="矩形 26"/>
            <p:cNvSpPr/>
            <p:nvPr/>
          </p:nvSpPr>
          <p:spPr>
            <a:xfrm>
              <a:off x="642688" y="2307529"/>
              <a:ext cx="5931445" cy="45719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</a:schemeClr>
                </a:gs>
                <a:gs pos="0">
                  <a:srgbClr val="0CA45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42688" y="3954378"/>
              <a:ext cx="5998625" cy="45719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</a:schemeClr>
                </a:gs>
                <a:gs pos="0">
                  <a:srgbClr val="0CA45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ea typeface="思源黑体 CN Normal" panose="020B0400000000000000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42689" y="3043105"/>
              <a:ext cx="5931448" cy="45719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60000"/>
                    <a:lumOff val="40000"/>
                  </a:schemeClr>
                </a:gs>
                <a:gs pos="0">
                  <a:srgbClr val="0CA451"/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13" name="虚尾箭头 12"/>
          <p:cNvSpPr/>
          <p:nvPr/>
        </p:nvSpPr>
        <p:spPr>
          <a:xfrm>
            <a:off x="9208376" y="4632124"/>
            <a:ext cx="612059" cy="254041"/>
          </a:xfrm>
          <a:prstGeom prst="stripedRightArrow">
            <a:avLst>
              <a:gd name="adj1" fmla="val 50000"/>
              <a:gd name="adj2" fmla="val 53489"/>
            </a:avLst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0">
                <a:srgbClr val="0CA45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5" dirty="0">
              <a:ea typeface="思源黑体 CN Normal" panose="020B0400000000000000" pitchFamily="34" charset="-122"/>
            </a:endParaRPr>
          </a:p>
        </p:txBody>
      </p:sp>
      <p:sp>
        <p:nvSpPr>
          <p:cNvPr id="15" name="虚尾箭头 14"/>
          <p:cNvSpPr/>
          <p:nvPr/>
        </p:nvSpPr>
        <p:spPr>
          <a:xfrm>
            <a:off x="9208376" y="3412236"/>
            <a:ext cx="612059" cy="254041"/>
          </a:xfrm>
          <a:prstGeom prst="stripedRightArrow">
            <a:avLst>
              <a:gd name="adj1" fmla="val 50000"/>
              <a:gd name="adj2" fmla="val 53489"/>
            </a:avLst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0">
                <a:srgbClr val="0CA45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5" dirty="0">
              <a:ea typeface="思源黑体 CN Normal" panose="020B0400000000000000" pitchFamily="34" charset="-122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442807" y="858520"/>
            <a:ext cx="6867313" cy="61552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35718" tIns="35718" rIns="35718" bIns="35718" anchor="ctr"/>
          <a:lstStyle>
            <a:defPPr>
              <a:defRPr lang="zh-CN"/>
            </a:defPPr>
            <a:lvl1pPr eaLnBrk="1">
              <a:defRPr sz="2400" b="1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defRPr>
            </a:lvl1pPr>
          </a:lstStyle>
          <a:p>
            <a:r>
              <a:rPr lang="zh-CN" sz="3200" dirty="0"/>
              <a:t>凌臣科技</a:t>
            </a:r>
            <a:r>
              <a:rPr lang="zh-CN" altLang="en-US" sz="3200" dirty="0"/>
              <a:t>工业自动化产品网络拓扑</a:t>
            </a:r>
            <a:endParaRPr lang="zh-CN" altLang="en-US" sz="3200" dirty="0"/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12801" r="43303" b="77430"/>
          <a:stretch>
            <a:fillRect/>
          </a:stretch>
        </p:blipFill>
        <p:spPr>
          <a:xfrm>
            <a:off x="5306907" y="1700953"/>
            <a:ext cx="469053" cy="332740"/>
          </a:xfrm>
          <a:prstGeom prst="rect">
            <a:avLst/>
          </a:prstGeom>
        </p:spPr>
      </p:pic>
      <p:cxnSp>
        <p:nvCxnSpPr>
          <p:cNvPr id="72" name="直接连接符 71"/>
          <p:cNvCxnSpPr/>
          <p:nvPr/>
        </p:nvCxnSpPr>
        <p:spPr>
          <a:xfrm>
            <a:off x="1623683" y="3544791"/>
            <a:ext cx="28803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5808360" y="2163967"/>
            <a:ext cx="650733" cy="148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65" dirty="0">
                <a:solidFill>
                  <a:schemeClr val="accent6">
                    <a:lumMod val="60000"/>
                    <a:lumOff val="4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ERP</a:t>
            </a:r>
            <a:endParaRPr lang="en-US" altLang="zh-CN" sz="1065" dirty="0">
              <a:solidFill>
                <a:schemeClr val="accent6">
                  <a:lumMod val="60000"/>
                  <a:lumOff val="4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7014669" y="1872256"/>
            <a:ext cx="384043" cy="9601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735" dirty="0">
              <a:ea typeface="思源黑体 CN Normal" panose="020B0400000000000000" pitchFamily="34" charset="-122"/>
            </a:endParaRPr>
          </a:p>
        </p:txBody>
      </p:sp>
      <p:cxnSp>
        <p:nvCxnSpPr>
          <p:cNvPr id="92" name="直接连接符 91"/>
          <p:cNvCxnSpPr/>
          <p:nvPr/>
        </p:nvCxnSpPr>
        <p:spPr>
          <a:xfrm flipV="1">
            <a:off x="3434299" y="3557239"/>
            <a:ext cx="0" cy="115212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V="1">
            <a:off x="4708713" y="3557239"/>
            <a:ext cx="0" cy="115212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V="1">
            <a:off x="5560120" y="3557239"/>
            <a:ext cx="0" cy="115212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>
            <a:off x="2649793" y="4789625"/>
            <a:ext cx="0" cy="48005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6041185" y="4805376"/>
            <a:ext cx="0" cy="48005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>
            <a:off x="7768703" y="4805376"/>
            <a:ext cx="0" cy="48005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本框 121"/>
          <p:cNvSpPr txBox="1"/>
          <p:nvPr/>
        </p:nvSpPr>
        <p:spPr>
          <a:xfrm>
            <a:off x="9880600" y="1925320"/>
            <a:ext cx="1779693" cy="64516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</a:schemeClr>
              </a:gs>
              <a:gs pos="98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  <a:gs pos="0">
                <a:srgbClr val="14CD68"/>
              </a:gs>
              <a:gs pos="90000">
                <a:srgbClr val="035C7D"/>
              </a:gs>
            </a:gsLst>
            <a:lin ang="2700000" scaled="0"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07315" indent="-10731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n"/>
            </a:pPr>
            <a:r>
              <a:rPr lang="en-US" altLang="zh-CN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ERP</a:t>
            </a:r>
            <a:r>
              <a:rPr lang="zh-CN" altLang="en-US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</a:t>
            </a:r>
            <a:r>
              <a:rPr lang="en-US" altLang="zh-CN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SCADA</a:t>
            </a:r>
            <a:r>
              <a:rPr lang="zh-CN" altLang="en-US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系统</a:t>
            </a:r>
            <a:endParaRPr lang="zh-CN" altLang="en-US" sz="1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107315" indent="-10731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n"/>
            </a:pPr>
            <a:r>
              <a:rPr lang="en-US" altLang="zh-CN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OPCUA</a:t>
            </a:r>
            <a:endParaRPr lang="zh-CN" altLang="en-US" sz="1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577615" y="3652435"/>
            <a:ext cx="1223199" cy="4864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107315" indent="-107315">
              <a:lnSpc>
                <a:spcPct val="150000"/>
              </a:lnSpc>
              <a:buClr>
                <a:srgbClr val="008DCF"/>
              </a:buClr>
              <a:buFont typeface="Wingdings" panose="05000000000000000000" pitchFamily="2" charset="2"/>
              <a:buChar char="n"/>
              <a:defRPr sz="6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065" b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更高功率密度</a:t>
            </a:r>
            <a:endParaRPr lang="en-US" altLang="zh-CN" sz="1065" b="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65" b="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国际化标准</a:t>
            </a:r>
            <a:endParaRPr lang="zh-CN" altLang="en-US" sz="1065" b="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9784592" y="3652435"/>
            <a:ext cx="1056117" cy="8813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107315" indent="-107315">
              <a:lnSpc>
                <a:spcPct val="120000"/>
              </a:lnSpc>
              <a:buClr>
                <a:srgbClr val="008DCF"/>
              </a:buClr>
              <a:buFont typeface="Wingdings" panose="05000000000000000000" pitchFamily="2" charset="2"/>
              <a:buChar char="n"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065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更多点数</a:t>
            </a:r>
            <a:endParaRPr lang="en-US" altLang="zh-CN" sz="1065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065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更多轴数</a:t>
            </a:r>
            <a:endParaRPr lang="en-US" altLang="zh-CN" sz="1065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065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更高控制性能</a:t>
            </a:r>
            <a:endParaRPr lang="zh-CN" altLang="en-US" sz="1065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70127" y="5861473"/>
            <a:ext cx="944880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直线模组</a:t>
            </a:r>
            <a:endParaRPr lang="zh-CN" altLang="en-US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9880600" y="3313007"/>
            <a:ext cx="1778847" cy="368300"/>
          </a:xfrm>
          <a:prstGeom prst="rect">
            <a:avLst/>
          </a:prstGeom>
          <a:gradFill>
            <a:gsLst>
              <a:gs pos="100000">
                <a:schemeClr val="accent6">
                  <a:lumMod val="60000"/>
                  <a:lumOff val="40000"/>
                </a:schemeClr>
              </a:gs>
              <a:gs pos="92000">
                <a:srgbClr val="0CA45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07315" indent="-10731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驱动控制、多合一</a:t>
            </a:r>
            <a:endParaRPr lang="zh-CN" altLang="en-US" sz="12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103" name="直接连接符 102"/>
          <p:cNvCxnSpPr/>
          <p:nvPr/>
        </p:nvCxnSpPr>
        <p:spPr>
          <a:xfrm>
            <a:off x="5273100" y="4805376"/>
            <a:ext cx="0" cy="48005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>
            <a:off x="4347867" y="4805376"/>
            <a:ext cx="0" cy="48005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007" y="5061373"/>
            <a:ext cx="609600" cy="8356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7667" y="2655147"/>
            <a:ext cx="697653" cy="64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4813" y="2788920"/>
            <a:ext cx="808567" cy="57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887" y="5260340"/>
            <a:ext cx="787400" cy="5410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7373" y="5304367"/>
            <a:ext cx="961813" cy="43434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864947" y="5861473"/>
            <a:ext cx="772160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直线电机</a:t>
            </a:r>
            <a:endParaRPr lang="zh-CN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99560" y="5861473"/>
            <a:ext cx="665480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en-US" altLang="zh-CN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DD</a:t>
            </a:r>
            <a:r>
              <a:rPr lang="zh-CN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电机</a:t>
            </a:r>
            <a:endParaRPr lang="zh-CN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3434313" y="4805376"/>
            <a:ext cx="0" cy="48005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3147060" y="5861473"/>
            <a:ext cx="729827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altLang="en-US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伺服</a:t>
            </a:r>
            <a:r>
              <a:rPr lang="zh-CN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电机</a:t>
            </a:r>
            <a:endParaRPr lang="zh-CN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4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713" y="5350087"/>
            <a:ext cx="701887" cy="42587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3300" y="5345007"/>
            <a:ext cx="810260" cy="39370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2349500" y="5861473"/>
            <a:ext cx="605367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altLang="en-US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阀岛</a:t>
            </a:r>
            <a:endParaRPr lang="zh-CN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662420" y="5861473"/>
            <a:ext cx="647700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altLang="en-US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机器人</a:t>
            </a:r>
            <a:endParaRPr lang="zh-CN" altLang="en-US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44" name="그림 954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6980" y="5304367"/>
            <a:ext cx="364067" cy="590127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7537027" y="5861473"/>
            <a:ext cx="757767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altLang="en-US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智能相机</a:t>
            </a:r>
            <a:endParaRPr lang="zh-CN" altLang="en-US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3133" y="5285740"/>
            <a:ext cx="796713" cy="525780"/>
          </a:xfrm>
          <a:prstGeom prst="rect">
            <a:avLst/>
          </a:prstGeom>
        </p:spPr>
      </p:pic>
      <p:cxnSp>
        <p:nvCxnSpPr>
          <p:cNvPr id="47" name="直接连接符 46"/>
          <p:cNvCxnSpPr/>
          <p:nvPr/>
        </p:nvCxnSpPr>
        <p:spPr>
          <a:xfrm>
            <a:off x="1623633" y="4789625"/>
            <a:ext cx="0" cy="48005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1458807" y="5861473"/>
            <a:ext cx="605367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altLang="en-US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远程</a:t>
            </a:r>
            <a:r>
              <a:rPr lang="en-US" altLang="zh-CN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IO</a:t>
            </a:r>
            <a:endParaRPr lang="en-US" altLang="zh-CN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7" descr="ebe38a358ed2e13a2cabd7501d3cebc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8813" y="2776220"/>
            <a:ext cx="672253" cy="47836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2493" y="1772920"/>
            <a:ext cx="1943947" cy="53932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8733" y="1766147"/>
            <a:ext cx="1187027" cy="576580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3051387" y="4494107"/>
            <a:ext cx="766233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伺服驱动</a:t>
            </a:r>
            <a:endParaRPr lang="zh-CN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8591973" y="4805680"/>
            <a:ext cx="0" cy="48006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图片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00627" y="5303520"/>
            <a:ext cx="651933" cy="535940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8380307" y="5861473"/>
            <a:ext cx="757767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altLang="en-US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导轨丝杆</a:t>
            </a:r>
            <a:endParaRPr lang="zh-CN" altLang="en-US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43320" y="2782993"/>
            <a:ext cx="254000" cy="629073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2420" y="2749973"/>
            <a:ext cx="342900" cy="662093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28073" y="2793153"/>
            <a:ext cx="427567" cy="64770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23907" y="2804160"/>
            <a:ext cx="873760" cy="450427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9879753" y="4627880"/>
            <a:ext cx="1779693" cy="64516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</a:schemeClr>
              </a:gs>
              <a:gs pos="98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  <a:gs pos="0">
                <a:srgbClr val="14CD68"/>
              </a:gs>
              <a:gs pos="90000">
                <a:srgbClr val="035C7D"/>
              </a:gs>
            </a:gsLst>
            <a:lin ang="2700000" scaled="0"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marL="107315" indent="-10731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n"/>
            </a:pPr>
            <a:r>
              <a:rPr lang="zh-CN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直线电机、</a:t>
            </a:r>
            <a:r>
              <a:rPr lang="en-US" altLang="zh-CN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DD</a:t>
            </a:r>
            <a:r>
              <a:rPr lang="zh-CN" altLang="en-US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马达等</a:t>
            </a:r>
            <a:endParaRPr lang="zh-CN" altLang="en-US" sz="1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107315" indent="-10731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n"/>
            </a:pPr>
            <a:r>
              <a:rPr lang="zh-CN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直线模组机器人和</a:t>
            </a:r>
            <a:r>
              <a:rPr lang="en-US" altLang="zh-CN" sz="12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IO</a:t>
            </a:r>
            <a:endParaRPr lang="en-US" altLang="zh-CN" sz="1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78" name="图片 77" descr="微信图片_202112170947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6000" y="3699933"/>
            <a:ext cx="471593" cy="741680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61093" y="3808307"/>
            <a:ext cx="362373" cy="568113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54507" y="2015067"/>
            <a:ext cx="789093" cy="406400"/>
          </a:xfrm>
          <a:prstGeom prst="rect">
            <a:avLst/>
          </a:prstGeom>
        </p:spPr>
      </p:pic>
      <p:sp>
        <p:nvSpPr>
          <p:cNvPr id="85" name="矩形 84"/>
          <p:cNvSpPr/>
          <p:nvPr/>
        </p:nvSpPr>
        <p:spPr>
          <a:xfrm>
            <a:off x="4247727" y="4494107"/>
            <a:ext cx="766233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伺服驱动</a:t>
            </a:r>
            <a:endParaRPr lang="zh-CN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5615940" y="4485640"/>
            <a:ext cx="766233" cy="192193"/>
          </a:xfrm>
          <a:prstGeom prst="rect">
            <a:avLst/>
          </a:prstGeom>
          <a:solidFill>
            <a:srgbClr val="80B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p>
            <a:pPr algn="ctr"/>
            <a:r>
              <a:rPr lang="zh-CN" sz="935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步进驱动</a:t>
            </a:r>
            <a:endParaRPr lang="zh-CN" sz="935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37" name="Picture 47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458807" y="1688253"/>
            <a:ext cx="814493" cy="62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微信图片_202203240920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0320000" flipV="1">
            <a:off x="5441527" y="5060527"/>
            <a:ext cx="1402080" cy="940647"/>
          </a:xfrm>
          <a:prstGeom prst="rect">
            <a:avLst/>
          </a:prstGeom>
        </p:spPr>
      </p:pic>
      <p:pic>
        <p:nvPicPr>
          <p:cNvPr id="7" name="图片 6" descr="伺服驱动器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810" y="3576955"/>
            <a:ext cx="518160" cy="826770"/>
          </a:xfrm>
          <a:prstGeom prst="rect">
            <a:avLst/>
          </a:prstGeom>
        </p:spPr>
      </p:pic>
      <p:pic>
        <p:nvPicPr>
          <p:cNvPr id="9" name="图片 8" descr="伺服驱动器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31465" y="3615055"/>
            <a:ext cx="518160" cy="826770"/>
          </a:xfrm>
          <a:prstGeom prst="rect">
            <a:avLst/>
          </a:prstGeom>
        </p:spPr>
      </p:pic>
      <p:pic>
        <p:nvPicPr>
          <p:cNvPr id="12" name="图片 11" descr="伺服驱动器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47060" y="3615055"/>
            <a:ext cx="518160" cy="826770"/>
          </a:xfrm>
          <a:prstGeom prst="rect">
            <a:avLst/>
          </a:prstGeom>
        </p:spPr>
      </p:pic>
      <p:pic>
        <p:nvPicPr>
          <p:cNvPr id="19" name="图片 18" descr="伺服驱动器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64255" y="3576955"/>
            <a:ext cx="518160" cy="826770"/>
          </a:xfrm>
          <a:prstGeom prst="rect">
            <a:avLst/>
          </a:prstGeom>
        </p:spPr>
      </p:pic>
      <p:pic>
        <p:nvPicPr>
          <p:cNvPr id="26" name="图片 25" descr="PLC-X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42130" y="2705100"/>
            <a:ext cx="930910" cy="6197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1681" y="4467860"/>
            <a:ext cx="152146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7" descr="I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681" y="4602797"/>
            <a:ext cx="644525" cy="44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8" descr="1112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95" y="3032760"/>
            <a:ext cx="541337" cy="5619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150" name="직선 연결선 103"/>
          <p:cNvCxnSpPr/>
          <p:nvPr/>
        </p:nvCxnSpPr>
        <p:spPr>
          <a:xfrm>
            <a:off x="4141681" y="5556885"/>
            <a:ext cx="3548063" cy="4763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51" name="직선 연결선 108"/>
          <p:cNvCxnSpPr/>
          <p:nvPr/>
        </p:nvCxnSpPr>
        <p:spPr>
          <a:xfrm flipH="1">
            <a:off x="4465532" y="5560060"/>
            <a:ext cx="0" cy="288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52" name="직선 연결선 109"/>
          <p:cNvCxnSpPr/>
          <p:nvPr/>
        </p:nvCxnSpPr>
        <p:spPr>
          <a:xfrm flipH="1">
            <a:off x="5324369" y="5560060"/>
            <a:ext cx="0" cy="288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53" name="직선 연결선 110"/>
          <p:cNvCxnSpPr/>
          <p:nvPr/>
        </p:nvCxnSpPr>
        <p:spPr>
          <a:xfrm flipH="1">
            <a:off x="6167332" y="5560060"/>
            <a:ext cx="0" cy="288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54" name="직선 연결선 111"/>
          <p:cNvCxnSpPr/>
          <p:nvPr/>
        </p:nvCxnSpPr>
        <p:spPr>
          <a:xfrm flipH="1">
            <a:off x="6902345" y="5560060"/>
            <a:ext cx="0" cy="288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0" name="직선 연결선 103"/>
          <p:cNvCxnSpPr>
            <a:cxnSpLocks noChangeShapeType="1"/>
          </p:cNvCxnSpPr>
          <p:nvPr/>
        </p:nvCxnSpPr>
        <p:spPr bwMode="auto">
          <a:xfrm>
            <a:off x="2087457" y="4134485"/>
            <a:ext cx="4845051" cy="1588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56" name="직선 연결선 105"/>
          <p:cNvCxnSpPr/>
          <p:nvPr/>
        </p:nvCxnSpPr>
        <p:spPr>
          <a:xfrm flipH="1">
            <a:off x="2374795" y="4134485"/>
            <a:ext cx="0" cy="287339"/>
          </a:xfrm>
          <a:prstGeom prst="line">
            <a:avLst/>
          </a:prstGeom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57" name="직선 연결선 107"/>
          <p:cNvCxnSpPr/>
          <p:nvPr/>
        </p:nvCxnSpPr>
        <p:spPr>
          <a:xfrm flipH="1">
            <a:off x="3082820" y="4136073"/>
            <a:ext cx="0" cy="287337"/>
          </a:xfrm>
          <a:prstGeom prst="line">
            <a:avLst/>
          </a:prstGeom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58" name="직선 연결선 108"/>
          <p:cNvCxnSpPr/>
          <p:nvPr/>
        </p:nvCxnSpPr>
        <p:spPr>
          <a:xfrm flipH="1">
            <a:off x="3709881" y="4134485"/>
            <a:ext cx="0" cy="288925"/>
          </a:xfrm>
          <a:prstGeom prst="line">
            <a:avLst/>
          </a:prstGeom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59" name="직선 연결선 109"/>
          <p:cNvCxnSpPr/>
          <p:nvPr/>
        </p:nvCxnSpPr>
        <p:spPr>
          <a:xfrm flipH="1">
            <a:off x="4568720" y="4134485"/>
            <a:ext cx="0" cy="288925"/>
          </a:xfrm>
          <a:prstGeom prst="line">
            <a:avLst/>
          </a:prstGeom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60" name="직선 연결선 110"/>
          <p:cNvCxnSpPr/>
          <p:nvPr/>
        </p:nvCxnSpPr>
        <p:spPr>
          <a:xfrm flipH="1">
            <a:off x="5411681" y="4134485"/>
            <a:ext cx="0" cy="288925"/>
          </a:xfrm>
          <a:prstGeom prst="line">
            <a:avLst/>
          </a:prstGeom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61" name="직선 연결선 111"/>
          <p:cNvCxnSpPr/>
          <p:nvPr/>
        </p:nvCxnSpPr>
        <p:spPr>
          <a:xfrm flipH="1">
            <a:off x="6146695" y="4134485"/>
            <a:ext cx="0" cy="288925"/>
          </a:xfrm>
          <a:prstGeom prst="line">
            <a:avLst/>
          </a:prstGeom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62" name="직선 연결선 108"/>
          <p:cNvCxnSpPr/>
          <p:nvPr/>
        </p:nvCxnSpPr>
        <p:spPr>
          <a:xfrm flipH="1">
            <a:off x="3957532" y="3845560"/>
            <a:ext cx="0" cy="288925"/>
          </a:xfrm>
          <a:prstGeom prst="line">
            <a:avLst/>
          </a:prstGeom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65" name="직선 연결선 108"/>
          <p:cNvCxnSpPr/>
          <p:nvPr/>
        </p:nvCxnSpPr>
        <p:spPr>
          <a:xfrm flipH="1">
            <a:off x="5010044" y="5271135"/>
            <a:ext cx="0" cy="288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6166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249" y="5305955"/>
            <a:ext cx="2400300" cy="8461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67" name="그룹 8"/>
          <p:cNvGrpSpPr/>
          <p:nvPr/>
        </p:nvGrpSpPr>
        <p:grpSpPr>
          <a:xfrm>
            <a:off x="1706457" y="2751773"/>
            <a:ext cx="1690688" cy="557494"/>
            <a:chOff x="-972108" y="1788220"/>
            <a:chExt cx="1944695" cy="697368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-972108" y="1851717"/>
              <a:ext cx="1944695" cy="63258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trike="noStrike" kern="0" noProof="1">
                <a:solidFill>
                  <a:srgbClr val="FFFFFF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57" name="양쪽 모서리가 잘린 사각형 5"/>
            <p:cNvSpPr/>
            <p:nvPr/>
          </p:nvSpPr>
          <p:spPr>
            <a:xfrm>
              <a:off x="-972108" y="1788220"/>
              <a:ext cx="1944695" cy="263512"/>
            </a:xfrm>
            <a:prstGeom prst="snip2Same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000" b="1" strike="noStrike" kern="0" noProof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控制网络</a:t>
              </a:r>
              <a:endParaRPr kumimoji="0" lang="zh-CN" altLang="en-US" sz="1000" b="1" strike="noStrike" kern="0" noProof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70" name="TextBox 6"/>
            <p:cNvSpPr txBox="1"/>
            <p:nvPr/>
          </p:nvSpPr>
          <p:spPr>
            <a:xfrm>
              <a:off x="-900100" y="2024882"/>
              <a:ext cx="1728192" cy="4607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ko-KR" sz="900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</a:rPr>
                <a:t>∙ Ethernet</a:t>
              </a:r>
              <a:endParaRPr lang="en-US" altLang="ko-KR" sz="9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</a:endParaRPr>
            </a:p>
            <a:p>
              <a:r>
                <a:rPr lang="en-US" altLang="ko-KR" sz="900">
                  <a:solidFill>
                    <a:srgbClr val="000000"/>
                  </a:solidFill>
                  <a:latin typeface="Malgun Gothic" panose="020B0503020000020004" charset="-127"/>
                  <a:ea typeface="Malgun Gothic" panose="020B0503020000020004" charset="-127"/>
                  <a:sym typeface="宋体" panose="02010600030101010101" pitchFamily="2" charset="-122"/>
                </a:rPr>
                <a:t>∙ EtherCAT</a:t>
              </a:r>
              <a:endParaRPr lang="en-US" altLang="ko-KR" sz="900">
                <a:solidFill>
                  <a:srgbClr val="000000"/>
                </a:solidFill>
                <a:latin typeface="Malgun Gothic" panose="020B0503020000020004" charset="-127"/>
                <a:ea typeface="Malgun Gothic" panose="020B0503020000020004" charset="-127"/>
              </a:endParaRPr>
            </a:p>
          </p:txBody>
        </p:sp>
      </p:grpSp>
      <p:sp>
        <p:nvSpPr>
          <p:cNvPr id="85" name="모서리가 둥근 직사각형 84"/>
          <p:cNvSpPr/>
          <p:nvPr/>
        </p:nvSpPr>
        <p:spPr bwMode="auto">
          <a:xfrm>
            <a:off x="1706457" y="3597911"/>
            <a:ext cx="1690688" cy="441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trike="noStrike" kern="0" noProof="1">
              <a:solidFill>
                <a:srgbClr val="FFFFFF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6172" name="양쪽 모서리가 잘린 사각형 85"/>
          <p:cNvSpPr/>
          <p:nvPr/>
        </p:nvSpPr>
        <p:spPr>
          <a:xfrm>
            <a:off x="1706457" y="3477260"/>
            <a:ext cx="1690688" cy="211139"/>
          </a:xfrm>
          <a:custGeom>
            <a:avLst/>
            <a:gdLst>
              <a:gd name="txL" fmla="*/ 0 w 1691640"/>
              <a:gd name="txT" fmla="*/ 0 h 210820"/>
              <a:gd name="txR" fmla="*/ 1691640 w 1691640"/>
              <a:gd name="txB" fmla="*/ 210820 h 210820"/>
            </a:gdLst>
            <a:ahLst/>
            <a:cxnLst>
              <a:cxn ang="0">
                <a:pos x="1691640" y="105410"/>
              </a:cxn>
              <a:cxn ang="5400000">
                <a:pos x="845820" y="210820"/>
              </a:cxn>
              <a:cxn ang="10800000">
                <a:pos x="0" y="105410"/>
              </a:cxn>
              <a:cxn ang="16200000">
                <a:pos x="845820" y="0"/>
              </a:cxn>
            </a:cxnLst>
            <a:rect l="txL" t="txT" r="txR" b="txB"/>
            <a:pathLst>
              <a:path w="1691640" h="210820">
                <a:moveTo>
                  <a:pt x="35137" y="0"/>
                </a:moveTo>
                <a:lnTo>
                  <a:pt x="1656502" y="0"/>
                </a:lnTo>
                <a:lnTo>
                  <a:pt x="1691640" y="35137"/>
                </a:lnTo>
                <a:lnTo>
                  <a:pt x="1691640" y="210820"/>
                </a:lnTo>
                <a:lnTo>
                  <a:pt x="1691640" y="210820"/>
                </a:lnTo>
                <a:lnTo>
                  <a:pt x="0" y="210820"/>
                </a:lnTo>
                <a:lnTo>
                  <a:pt x="0" y="210820"/>
                </a:lnTo>
                <a:lnTo>
                  <a:pt x="0" y="35137"/>
                </a:lnTo>
                <a:close/>
              </a:path>
            </a:pathLst>
          </a:custGeom>
          <a:solidFill>
            <a:srgbClr val="00B050"/>
          </a:solidFill>
          <a:ln w="25400">
            <a:noFill/>
          </a:ln>
        </p:spPr>
        <p:txBody>
          <a:bodyPr anchor="ctr" anchorCtr="0"/>
          <a:p>
            <a:pPr algn="ctr"/>
            <a:r>
              <a:rPr lang="zh-CN" altLang="zh-CN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内置和外插式</a:t>
            </a:r>
            <a:r>
              <a:rPr lang="en-US" altLang="zh-CN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IO</a:t>
            </a:r>
            <a:r>
              <a:rPr lang="zh-CN" altLang="en-US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zh-CN" altLang="en-US" sz="1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73" name="TextBox 202"/>
          <p:cNvSpPr txBox="1"/>
          <p:nvPr/>
        </p:nvSpPr>
        <p:spPr>
          <a:xfrm>
            <a:off x="1706457" y="3678873"/>
            <a:ext cx="1501775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ko-KR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∙</a:t>
            </a:r>
            <a:r>
              <a:rPr lang="zh-CN" altLang="en-US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内置</a:t>
            </a:r>
            <a:r>
              <a:rPr lang="ko-KR" altLang="en-US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en-US" altLang="ko-KR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16/</a:t>
            </a:r>
            <a:r>
              <a:rPr lang="zh-CN" altLang="en-US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</a:t>
            </a:r>
            <a:r>
              <a:rPr lang="en-US" altLang="zh-CN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en-US" altLang="ko-KR" sz="7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ko-KR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∙ </a:t>
            </a:r>
            <a:r>
              <a:rPr lang="zh-CN" altLang="en-US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插片式扩展模拟</a:t>
            </a:r>
            <a:r>
              <a:rPr lang="ko-KR" altLang="en-US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en-US" altLang="ko-KR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</a:t>
            </a:r>
            <a:endParaRPr lang="en-US" altLang="ko-KR" sz="7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ko-KR" sz="7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74" name="文本框 24"/>
          <p:cNvSpPr txBox="1"/>
          <p:nvPr/>
        </p:nvSpPr>
        <p:spPr>
          <a:xfrm>
            <a:off x="3208020" y="5195147"/>
            <a:ext cx="963507" cy="2298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LCT-步进系列</a:t>
            </a:r>
            <a:endParaRPr lang="zh-CN" altLang="en-US" sz="9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75" name="文本框 25"/>
          <p:cNvSpPr txBox="1"/>
          <p:nvPr/>
        </p:nvSpPr>
        <p:spPr>
          <a:xfrm>
            <a:off x="5178320" y="5201285"/>
            <a:ext cx="865187" cy="2298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LC-</a:t>
            </a:r>
            <a:r>
              <a:rPr lang="en-US" altLang="zh-CN" sz="900">
                <a:latin typeface="Arial" panose="020B0604020202020204" pitchFamily="34" charset="0"/>
                <a:ea typeface="宋体" panose="02010600030101010101" pitchFamily="2" charset="-122"/>
              </a:rPr>
              <a:t>IO</a:t>
            </a:r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系列</a:t>
            </a:r>
            <a:endParaRPr lang="zh-CN" altLang="en-US" sz="9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76" name="文本框 26"/>
          <p:cNvSpPr txBox="1"/>
          <p:nvPr/>
        </p:nvSpPr>
        <p:spPr>
          <a:xfrm>
            <a:off x="4171315" y="5201285"/>
            <a:ext cx="865188" cy="2298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LCT-</a:t>
            </a:r>
            <a:r>
              <a:rPr lang="en-US" altLang="zh-CN" sz="900">
                <a:latin typeface="Arial" panose="020B0604020202020204" pitchFamily="34" charset="0"/>
                <a:ea typeface="宋体" panose="02010600030101010101" pitchFamily="2" charset="-122"/>
              </a:rPr>
              <a:t>IO</a:t>
            </a:r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系列</a:t>
            </a:r>
            <a:endParaRPr lang="zh-CN" altLang="en-US" sz="9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77" name="文本框 27"/>
          <p:cNvSpPr txBox="1"/>
          <p:nvPr/>
        </p:nvSpPr>
        <p:spPr>
          <a:xfrm>
            <a:off x="5851313" y="5195147"/>
            <a:ext cx="1006687" cy="2298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900">
                <a:latin typeface="Arial" panose="020B0604020202020204" pitchFamily="34" charset="0"/>
                <a:ea typeface="宋体" panose="02010600030101010101" pitchFamily="2" charset="-122"/>
              </a:rPr>
              <a:t>MINI IO</a:t>
            </a:r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系列</a:t>
            </a:r>
            <a:endParaRPr lang="zh-CN" altLang="en-US" sz="9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178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313" y="4293129"/>
            <a:ext cx="2062163" cy="70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9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481" y="5036185"/>
            <a:ext cx="527051" cy="319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80" name="图片 30"/>
          <p:cNvPicPr>
            <a:picLocks noChangeAspect="1"/>
          </p:cNvPicPr>
          <p:nvPr/>
        </p:nvPicPr>
        <p:blipFill>
          <a:blip r:embed="rId7"/>
          <a:srcRect r="46689"/>
          <a:stretch>
            <a:fillRect/>
          </a:stretch>
        </p:blipFill>
        <p:spPr>
          <a:xfrm>
            <a:off x="2306532" y="4474211"/>
            <a:ext cx="301625" cy="831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81" name="图片 31"/>
          <p:cNvPicPr>
            <a:picLocks noChangeAspect="1"/>
          </p:cNvPicPr>
          <p:nvPr/>
        </p:nvPicPr>
        <p:blipFill>
          <a:blip r:embed="rId7"/>
          <a:srcRect r="46689"/>
          <a:stretch>
            <a:fillRect/>
          </a:stretch>
        </p:blipFill>
        <p:spPr>
          <a:xfrm>
            <a:off x="2906607" y="4474211"/>
            <a:ext cx="301625" cy="831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82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357" y="5052060"/>
            <a:ext cx="527051" cy="319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83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281" y="1664335"/>
            <a:ext cx="674688" cy="50641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184" name="직선 연결선 92"/>
          <p:cNvCxnSpPr/>
          <p:nvPr/>
        </p:nvCxnSpPr>
        <p:spPr>
          <a:xfrm>
            <a:off x="3184420" y="2286635"/>
            <a:ext cx="0" cy="288925"/>
          </a:xfrm>
          <a:prstGeom prst="line">
            <a:avLst/>
          </a:prstGeom>
          <a:ln w="9525" cap="flat" cmpd="sng">
            <a:solidFill>
              <a:srgbClr val="333399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85" name="직선 연결선 93"/>
          <p:cNvCxnSpPr/>
          <p:nvPr/>
        </p:nvCxnSpPr>
        <p:spPr>
          <a:xfrm flipH="1">
            <a:off x="4192481" y="2286635"/>
            <a:ext cx="0" cy="288925"/>
          </a:xfrm>
          <a:prstGeom prst="line">
            <a:avLst/>
          </a:prstGeom>
          <a:ln w="9525" cap="flat" cmpd="sng">
            <a:solidFill>
              <a:srgbClr val="333399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86" name="직선 연결선 94"/>
          <p:cNvCxnSpPr/>
          <p:nvPr/>
        </p:nvCxnSpPr>
        <p:spPr>
          <a:xfrm>
            <a:off x="2722457" y="2575560"/>
            <a:ext cx="2771775" cy="0"/>
          </a:xfrm>
          <a:prstGeom prst="line">
            <a:avLst/>
          </a:prstGeom>
          <a:ln w="25400" cap="flat" cmpd="sng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87" name="직선 연결선 97"/>
          <p:cNvCxnSpPr/>
          <p:nvPr/>
        </p:nvCxnSpPr>
        <p:spPr>
          <a:xfrm flipH="1">
            <a:off x="5343420" y="2292985"/>
            <a:ext cx="0" cy="287339"/>
          </a:xfrm>
          <a:prstGeom prst="line">
            <a:avLst/>
          </a:prstGeom>
          <a:ln w="9525" cap="flat" cmpd="sng">
            <a:solidFill>
              <a:srgbClr val="333399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188" name="직선 연결선 117"/>
          <p:cNvCxnSpPr/>
          <p:nvPr/>
        </p:nvCxnSpPr>
        <p:spPr>
          <a:xfrm flipH="1">
            <a:off x="3952769" y="2580323"/>
            <a:ext cx="4763" cy="365125"/>
          </a:xfrm>
          <a:prstGeom prst="line">
            <a:avLst/>
          </a:prstGeom>
          <a:ln w="25400" cap="flat" cmpd="sng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8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7470" y="1508760"/>
            <a:ext cx="808990" cy="753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91" name="文本框 41"/>
          <p:cNvSpPr txBox="1"/>
          <p:nvPr/>
        </p:nvSpPr>
        <p:spPr>
          <a:xfrm>
            <a:off x="2218267" y="5371253"/>
            <a:ext cx="966047" cy="2298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LCT-伺服系列</a:t>
            </a:r>
            <a:endParaRPr lang="zh-CN" altLang="en-US" sz="9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92" name="文本框 42"/>
          <p:cNvSpPr txBox="1"/>
          <p:nvPr/>
        </p:nvSpPr>
        <p:spPr>
          <a:xfrm>
            <a:off x="2087880" y="2216573"/>
            <a:ext cx="996527" cy="2298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LCT-</a:t>
            </a:r>
            <a:r>
              <a:rPr lang="en-US" altLang="zh-CN" sz="900">
                <a:latin typeface="Arial" panose="020B0604020202020204" pitchFamily="34" charset="0"/>
                <a:ea typeface="宋体" panose="02010600030101010101" pitchFamily="2" charset="-122"/>
              </a:rPr>
              <a:t>HMI</a:t>
            </a:r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系列</a:t>
            </a:r>
            <a:endParaRPr lang="zh-CN" altLang="en-US" sz="9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193" name="图片 44" descr="X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8144" y="3032760"/>
            <a:ext cx="592137" cy="5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94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6881" y="3159760"/>
            <a:ext cx="2287588" cy="706439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195" name="对象 2"/>
          <p:cNvGraphicFramePr/>
          <p:nvPr/>
        </p:nvGraphicFramePr>
        <p:xfrm>
          <a:off x="3827357" y="3032760"/>
          <a:ext cx="314325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2" imgW="4572000" imgH="9184640" progId="Photoshop.Image.12">
                  <p:embed/>
                </p:oleObj>
              </mc:Choice>
              <mc:Fallback>
                <p:oleObj name="" r:id="rId12" imgW="4572000" imgH="9184640" progId="Photoshop.Image.12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27357" y="3032760"/>
                        <a:ext cx="314325" cy="6365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96" name="文本框 40"/>
          <p:cNvSpPr txBox="1"/>
          <p:nvPr/>
        </p:nvSpPr>
        <p:spPr>
          <a:xfrm>
            <a:off x="716915" y="933133"/>
            <a:ext cx="39671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LCT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运动控制网络产品概述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LC1100-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6515" y="4555490"/>
            <a:ext cx="809625" cy="534670"/>
          </a:xfrm>
          <a:prstGeom prst="rect">
            <a:avLst/>
          </a:prstGeom>
        </p:spPr>
      </p:pic>
      <p:pic>
        <p:nvPicPr>
          <p:cNvPr id="3" name="图片 2" descr="图片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1075" y="4500245"/>
            <a:ext cx="446405" cy="654050"/>
          </a:xfrm>
          <a:prstGeom prst="rect">
            <a:avLst/>
          </a:prstGeom>
        </p:spPr>
      </p:pic>
      <p:pic>
        <p:nvPicPr>
          <p:cNvPr id="4" name="图片 3" descr="传感器 (1)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34815" y="5921375"/>
            <a:ext cx="461645" cy="302895"/>
          </a:xfrm>
          <a:prstGeom prst="rect">
            <a:avLst/>
          </a:prstGeom>
        </p:spPr>
      </p:pic>
      <p:pic>
        <p:nvPicPr>
          <p:cNvPr id="5" name="图片 4" descr="传感器 (6)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5570" y="5921375"/>
            <a:ext cx="295275" cy="354330"/>
          </a:xfrm>
          <a:prstGeom prst="rect">
            <a:avLst/>
          </a:prstGeom>
        </p:spPr>
      </p:pic>
      <p:pic>
        <p:nvPicPr>
          <p:cNvPr id="6" name="图片 5" descr="传感器 (8)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61990" y="5791200"/>
            <a:ext cx="820420" cy="563245"/>
          </a:xfrm>
          <a:prstGeom prst="rect">
            <a:avLst/>
          </a:prstGeom>
        </p:spPr>
      </p:pic>
      <p:pic>
        <p:nvPicPr>
          <p:cNvPr id="7" name="图片 6" descr="传感器 (9)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80530" y="5921375"/>
            <a:ext cx="379730" cy="493395"/>
          </a:xfrm>
          <a:prstGeom prst="rect">
            <a:avLst/>
          </a:prstGeom>
        </p:spPr>
      </p:pic>
      <p:pic>
        <p:nvPicPr>
          <p:cNvPr id="9" name="图片 8" descr="工控机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36515" y="1670050"/>
            <a:ext cx="530225" cy="501015"/>
          </a:xfrm>
          <a:prstGeom prst="rect">
            <a:avLst/>
          </a:prstGeom>
        </p:spPr>
      </p:pic>
      <p:pic>
        <p:nvPicPr>
          <p:cNvPr id="11" name="图片 10" descr="Ether-CAT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48835" y="3876040"/>
            <a:ext cx="722630" cy="1631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47381" y="1981535"/>
            <a:ext cx="3603611" cy="422679"/>
            <a:chOff x="3527425" y="2089785"/>
            <a:chExt cx="3800475" cy="445770"/>
          </a:xfrm>
        </p:grpSpPr>
        <p:sp>
          <p:nvSpPr>
            <p:cNvPr id="3" name="object 3"/>
            <p:cNvSpPr/>
            <p:nvPr/>
          </p:nvSpPr>
          <p:spPr>
            <a:xfrm>
              <a:off x="3527425" y="2089785"/>
              <a:ext cx="3649345" cy="44576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  <p:sp>
          <p:nvSpPr>
            <p:cNvPr id="4" name="object 4"/>
            <p:cNvSpPr/>
            <p:nvPr/>
          </p:nvSpPr>
          <p:spPr>
            <a:xfrm>
              <a:off x="7211059" y="2416175"/>
              <a:ext cx="116840" cy="1098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253249" y="1976116"/>
            <a:ext cx="2159156" cy="424486"/>
            <a:chOff x="7646669" y="2084070"/>
            <a:chExt cx="2277110" cy="447675"/>
          </a:xfrm>
        </p:grpSpPr>
        <p:sp>
          <p:nvSpPr>
            <p:cNvPr id="6" name="object 6"/>
            <p:cNvSpPr/>
            <p:nvPr/>
          </p:nvSpPr>
          <p:spPr>
            <a:xfrm>
              <a:off x="7646669" y="2087245"/>
              <a:ext cx="1335404" cy="4445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  <p:sp>
          <p:nvSpPr>
            <p:cNvPr id="7" name="object 7"/>
            <p:cNvSpPr/>
            <p:nvPr/>
          </p:nvSpPr>
          <p:spPr>
            <a:xfrm>
              <a:off x="9022079" y="2084070"/>
              <a:ext cx="439420" cy="4394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  <p:sp>
          <p:nvSpPr>
            <p:cNvPr id="8" name="object 8"/>
            <p:cNvSpPr/>
            <p:nvPr/>
          </p:nvSpPr>
          <p:spPr>
            <a:xfrm>
              <a:off x="9478009" y="2091690"/>
              <a:ext cx="445770" cy="4343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345575" y="3226692"/>
            <a:ext cx="6067433" cy="422076"/>
            <a:chOff x="3525520" y="3402965"/>
            <a:chExt cx="6398895" cy="445134"/>
          </a:xfrm>
        </p:grpSpPr>
        <p:sp>
          <p:nvSpPr>
            <p:cNvPr id="10" name="object 10"/>
            <p:cNvSpPr/>
            <p:nvPr/>
          </p:nvSpPr>
          <p:spPr>
            <a:xfrm>
              <a:off x="3525520" y="3403600"/>
              <a:ext cx="5007825" cy="444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  <p:sp>
          <p:nvSpPr>
            <p:cNvPr id="11" name="object 11"/>
            <p:cNvSpPr/>
            <p:nvPr/>
          </p:nvSpPr>
          <p:spPr>
            <a:xfrm>
              <a:off x="8559800" y="3402965"/>
              <a:ext cx="1364615" cy="4425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775478" y="4474860"/>
            <a:ext cx="1265629" cy="418464"/>
            <a:chOff x="3978909" y="4719320"/>
            <a:chExt cx="1334770" cy="441325"/>
          </a:xfrm>
        </p:grpSpPr>
        <p:sp>
          <p:nvSpPr>
            <p:cNvPr id="13" name="object 13"/>
            <p:cNvSpPr/>
            <p:nvPr/>
          </p:nvSpPr>
          <p:spPr>
            <a:xfrm>
              <a:off x="4441824" y="4721225"/>
              <a:ext cx="445770" cy="43878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  <p:sp>
          <p:nvSpPr>
            <p:cNvPr id="14" name="object 14"/>
            <p:cNvSpPr/>
            <p:nvPr/>
          </p:nvSpPr>
          <p:spPr>
            <a:xfrm>
              <a:off x="3978909" y="4719320"/>
              <a:ext cx="433920" cy="44132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  <p:sp>
          <p:nvSpPr>
            <p:cNvPr id="15" name="object 15"/>
            <p:cNvSpPr/>
            <p:nvPr/>
          </p:nvSpPr>
          <p:spPr>
            <a:xfrm>
              <a:off x="4931409" y="4746625"/>
              <a:ext cx="382269" cy="40893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05"/>
            </a:p>
          </p:txBody>
        </p:sp>
      </p:grpSp>
      <p:sp>
        <p:nvSpPr>
          <p:cNvPr id="16" name="object 16"/>
          <p:cNvSpPr/>
          <p:nvPr/>
        </p:nvSpPr>
        <p:spPr>
          <a:xfrm>
            <a:off x="5083858" y="4476064"/>
            <a:ext cx="3878063" cy="4196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05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6094730" y="1102360"/>
            <a:ext cx="5638165" cy="3162300"/>
            <a:chOff x="9296" y="1645"/>
            <a:chExt cx="8879" cy="4980"/>
          </a:xfrm>
        </p:grpSpPr>
        <p:sp>
          <p:nvSpPr>
            <p:cNvPr id="27" name="文本框 26"/>
            <p:cNvSpPr txBox="1"/>
            <p:nvPr/>
          </p:nvSpPr>
          <p:spPr>
            <a:xfrm>
              <a:off x="9296" y="3950"/>
              <a:ext cx="6247" cy="1356"/>
            </a:xfrm>
            <a:prstGeom prst="rect">
              <a:avLst/>
            </a:prstGeom>
            <a:noFill/>
            <a:ln w="25400">
              <a:noFill/>
              <a:miter/>
            </a:ln>
          </p:spPr>
          <p:txBody>
            <a:bodyPr wrap="none"/>
            <a:lstStyle/>
            <a:p>
              <a:pPr indent="0" algn="just">
                <a:lnSpc>
                  <a:spcPct val="150000"/>
                </a:lnSpc>
                <a:buFont typeface="+mj-lt"/>
                <a:buNone/>
              </a:pPr>
              <a:r>
                <a:rPr lang="en-US" altLang="zh-CN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LCT</a:t>
              </a:r>
              <a:r>
                <a:rPr lang="zh-CN" altLang="en-US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将物联网关和人机界面组合一体的方式属业界创新设计，</a:t>
              </a:r>
              <a:endParaRPr lang="zh-CN" altLang="en-US" sz="1400" kern="100" dirty="0">
                <a:solidFill>
                  <a:srgbClr val="2A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indent="0" algn="just">
                <a:lnSpc>
                  <a:spcPct val="150000"/>
                </a:lnSpc>
                <a:buFont typeface="+mj-lt"/>
                <a:buNone/>
              </a:pPr>
              <a:r>
                <a:rPr lang="zh-CN" altLang="en-US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意在为客户提供更加经济便捷的</a:t>
              </a:r>
              <a:r>
                <a:rPr lang="en-US" altLang="zh-CN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HMI</a:t>
              </a:r>
              <a:r>
                <a:rPr lang="zh-CN" altLang="en-US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方案。</a:t>
              </a:r>
              <a:endParaRPr lang="zh-CN" altLang="en-US" sz="1400" kern="100" dirty="0">
                <a:solidFill>
                  <a:srgbClr val="2A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296" y="1645"/>
              <a:ext cx="4456" cy="1888"/>
            </a:xfrm>
            <a:prstGeom prst="rect">
              <a:avLst/>
            </a:prstGeom>
            <a:noFill/>
            <a:ln w="25400">
              <a:noFill/>
              <a:miter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200000"/>
                </a:lnSpc>
              </a:pPr>
              <a:r>
                <a:rPr lang="zh-CN" altLang="en-US" sz="36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标准型</a:t>
              </a:r>
              <a:r>
                <a:rPr lang="en-US" altLang="zh-CN" sz="36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HMI</a:t>
              </a:r>
              <a:endParaRPr lang="en-US" altLang="zh-CN" sz="3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29" name="图片 28" descr="3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15" y="5980"/>
              <a:ext cx="6975" cy="645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9963" y="5933"/>
              <a:ext cx="1807" cy="670"/>
            </a:xfrm>
            <a:prstGeom prst="rect">
              <a:avLst/>
            </a:prstGeom>
            <a:noFill/>
            <a:ln w="25400">
              <a:noFill/>
              <a:miter/>
            </a:ln>
          </p:spPr>
          <p:txBody>
            <a:bodyPr wrap="none"/>
            <a:lstStyle/>
            <a:p>
              <a:pPr indent="0" algn="just">
                <a:lnSpc>
                  <a:spcPct val="150000"/>
                </a:lnSpc>
                <a:buFont typeface="+mj-lt"/>
                <a:buNone/>
              </a:pPr>
              <a:r>
                <a:rPr lang="zh-CN" altLang="en-US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人机交互</a:t>
              </a:r>
              <a:endParaRPr lang="zh-CN" altLang="en-US" sz="1400" kern="100" dirty="0">
                <a:solidFill>
                  <a:srgbClr val="2A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084" y="5933"/>
              <a:ext cx="1807" cy="670"/>
            </a:xfrm>
            <a:prstGeom prst="rect">
              <a:avLst/>
            </a:prstGeom>
            <a:noFill/>
            <a:ln w="25400">
              <a:noFill/>
              <a:miter/>
            </a:ln>
          </p:spPr>
          <p:txBody>
            <a:bodyPr wrap="none"/>
            <a:lstStyle/>
            <a:p>
              <a:pPr indent="0" algn="just">
                <a:lnSpc>
                  <a:spcPct val="150000"/>
                </a:lnSpc>
                <a:buFont typeface="+mj-lt"/>
                <a:buNone/>
              </a:pPr>
              <a:r>
                <a:rPr lang="zh-CN" altLang="en-US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物联网</a:t>
              </a:r>
              <a:endParaRPr lang="zh-CN" altLang="en-US" sz="1400" kern="100" dirty="0">
                <a:solidFill>
                  <a:srgbClr val="2A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225" y="5933"/>
              <a:ext cx="1807" cy="670"/>
            </a:xfrm>
            <a:prstGeom prst="rect">
              <a:avLst/>
            </a:prstGeom>
            <a:noFill/>
            <a:ln w="25400">
              <a:noFill/>
              <a:miter/>
            </a:ln>
          </p:spPr>
          <p:txBody>
            <a:bodyPr wrap="none"/>
            <a:lstStyle/>
            <a:p>
              <a:pPr indent="0" algn="just">
                <a:lnSpc>
                  <a:spcPct val="150000"/>
                </a:lnSpc>
                <a:buFont typeface="+mj-lt"/>
                <a:buNone/>
              </a:pPr>
              <a:r>
                <a:rPr lang="en-US" altLang="zh-CN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VNC</a:t>
              </a:r>
              <a:r>
                <a:rPr lang="zh-CN" altLang="en-US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功能</a:t>
              </a:r>
              <a:endParaRPr lang="zh-CN" altLang="en-US" sz="1400" kern="100" dirty="0">
                <a:solidFill>
                  <a:srgbClr val="2A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2"/>
              </p:custDataLst>
            </p:nvPr>
          </p:nvSpPr>
          <p:spPr>
            <a:xfrm>
              <a:off x="16368" y="5933"/>
              <a:ext cx="1807" cy="670"/>
            </a:xfrm>
            <a:prstGeom prst="rect">
              <a:avLst/>
            </a:prstGeom>
            <a:noFill/>
            <a:ln w="25400">
              <a:noFill/>
              <a:miter/>
            </a:ln>
          </p:spPr>
          <p:txBody>
            <a:bodyPr wrap="none"/>
            <a:lstStyle/>
            <a:p>
              <a:pPr indent="0" algn="just">
                <a:lnSpc>
                  <a:spcPct val="150000"/>
                </a:lnSpc>
                <a:buFont typeface="+mj-lt"/>
                <a:buNone/>
              </a:pPr>
              <a:r>
                <a:rPr lang="zh-CN" altLang="en-US" sz="1400" kern="100" dirty="0">
                  <a:solidFill>
                    <a:srgbClr val="2A2E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远程监控</a:t>
              </a:r>
              <a:endParaRPr lang="zh-CN" altLang="en-US" sz="1400" kern="100" dirty="0">
                <a:solidFill>
                  <a:srgbClr val="2A2E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3" name="图片 2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2008505"/>
            <a:ext cx="4260215" cy="31337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649604" y="879475"/>
            <a:ext cx="343493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LCT-</a:t>
            </a:r>
            <a:r>
              <a:rPr lang="en-US" altLang="zh-CN" sz="2000" b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HMI</a:t>
            </a:r>
            <a:r>
              <a:rPr lang="zh-CN" altLang="en-US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系列结构形式</a:t>
            </a:r>
            <a:endParaRPr lang="en-US" altLang="zh-CN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78205" y="1423035"/>
            <a:ext cx="1317625" cy="634365"/>
          </a:xfrm>
          <a:prstGeom prst="rect">
            <a:avLst/>
          </a:prstGeom>
          <a:noFill/>
          <a:ln w="25400">
            <a:noFill/>
            <a:miter/>
          </a:ln>
        </p:spPr>
        <p:txBody>
          <a:bodyPr/>
          <a:lstStyle/>
          <a:p>
            <a:pPr indent="0" algn="l">
              <a:lnSpc>
                <a:spcPct val="150000"/>
              </a:lnSpc>
              <a:buFont typeface="+mj-lt"/>
              <a:buNone/>
            </a:pP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/>
              </a:rPr>
              <a:t>塑胶结构</a:t>
            </a:r>
            <a:endParaRPr lang="zh-CN" altLang="en-US" kern="1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52260" y="1423035"/>
            <a:ext cx="1787525" cy="634365"/>
          </a:xfrm>
          <a:prstGeom prst="rect">
            <a:avLst/>
          </a:prstGeom>
          <a:noFill/>
          <a:ln w="25400">
            <a:noFill/>
            <a:miter/>
          </a:ln>
        </p:spPr>
        <p:txBody>
          <a:bodyPr/>
          <a:lstStyle/>
          <a:p>
            <a:pPr indent="0" algn="l">
              <a:lnSpc>
                <a:spcPct val="150000"/>
              </a:lnSpc>
              <a:buFont typeface="+mj-lt"/>
              <a:buNone/>
            </a:pPr>
            <a:r>
              <a:rPr lang="zh-CN" altLang="en-US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/>
              </a:rPr>
              <a:t>铝合金结构</a:t>
            </a:r>
            <a:endParaRPr lang="zh-CN" altLang="en-US" kern="1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/>
            </a:endParaRPr>
          </a:p>
        </p:txBody>
      </p:sp>
      <p:pic>
        <p:nvPicPr>
          <p:cNvPr id="5" name="图片 4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745" y="4227830"/>
            <a:ext cx="2157730" cy="1560830"/>
          </a:xfrm>
          <a:prstGeom prst="rect">
            <a:avLst/>
          </a:prstGeom>
        </p:spPr>
      </p:pic>
      <p:pic>
        <p:nvPicPr>
          <p:cNvPr id="6" name="图片 5" descr="图片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75" y="4227830"/>
            <a:ext cx="2490470" cy="16700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17015" y="3860800"/>
            <a:ext cx="1327150" cy="209550"/>
          </a:xfrm>
          <a:prstGeom prst="rect">
            <a:avLst/>
          </a:prstGeom>
          <a:noFill/>
          <a:ln w="25400">
            <a:noFill/>
            <a:miter/>
          </a:ln>
        </p:spPr>
        <p:txBody>
          <a:bodyPr/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en-US" altLang="zh-CN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LCT3070-7</a:t>
            </a:r>
            <a:r>
              <a:rPr lang="zh-CN" altLang="en-US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寸</a:t>
            </a:r>
            <a:endParaRPr lang="zh-CN" altLang="en-US" sz="900" b="1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8270" y="5788660"/>
            <a:ext cx="1327150" cy="209550"/>
          </a:xfrm>
          <a:prstGeom prst="rect">
            <a:avLst/>
          </a:prstGeom>
          <a:noFill/>
          <a:ln w="25400">
            <a:noFill/>
            <a:miter/>
          </a:ln>
        </p:spPr>
        <p:txBody>
          <a:bodyPr/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en-US" altLang="zh-CN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LCT3070-7</a:t>
            </a:r>
            <a:r>
              <a:rPr lang="zh-CN" altLang="en-US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寸</a:t>
            </a:r>
            <a:endParaRPr lang="zh-CN" altLang="en-US" sz="900" b="1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 descr="HMI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640" y="2096770"/>
            <a:ext cx="2529205" cy="1659255"/>
          </a:xfrm>
          <a:prstGeom prst="rect">
            <a:avLst/>
          </a:prstGeom>
        </p:spPr>
      </p:pic>
      <p:pic>
        <p:nvPicPr>
          <p:cNvPr id="11" name="图片 10" descr="HMI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45" y="2262505"/>
            <a:ext cx="2160905" cy="1493520"/>
          </a:xfrm>
          <a:prstGeom prst="rect">
            <a:avLst/>
          </a:prstGeom>
        </p:spPr>
      </p:pic>
      <p:pic>
        <p:nvPicPr>
          <p:cNvPr id="12" name="图片 11" descr="HMI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260" y="2057400"/>
            <a:ext cx="3148965" cy="20313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300220" y="3860800"/>
            <a:ext cx="1327150" cy="209550"/>
          </a:xfrm>
          <a:prstGeom prst="rect">
            <a:avLst/>
          </a:prstGeom>
          <a:noFill/>
          <a:ln w="25400">
            <a:noFill/>
            <a:miter/>
          </a:ln>
        </p:spPr>
        <p:txBody>
          <a:bodyPr/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en-US" altLang="zh-CN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LCT3100-10</a:t>
            </a:r>
            <a:r>
              <a:rPr lang="zh-CN" altLang="en-US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寸</a:t>
            </a:r>
            <a:endParaRPr lang="zh-CN" altLang="en-US" sz="900" b="1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81475" y="5788660"/>
            <a:ext cx="1327150" cy="209550"/>
          </a:xfrm>
          <a:prstGeom prst="rect">
            <a:avLst/>
          </a:prstGeom>
          <a:noFill/>
          <a:ln w="25400">
            <a:noFill/>
            <a:miter/>
          </a:ln>
        </p:spPr>
        <p:txBody>
          <a:bodyPr/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en-US" altLang="zh-CN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LCT3100-10</a:t>
            </a:r>
            <a:r>
              <a:rPr lang="zh-CN" altLang="en-US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寸</a:t>
            </a:r>
            <a:endParaRPr lang="zh-CN" altLang="en-US" sz="900" b="1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62850" y="4227830"/>
            <a:ext cx="1327150" cy="209550"/>
          </a:xfrm>
          <a:prstGeom prst="rect">
            <a:avLst/>
          </a:prstGeom>
          <a:noFill/>
          <a:ln w="25400">
            <a:noFill/>
            <a:miter/>
          </a:ln>
        </p:spPr>
        <p:txBody>
          <a:bodyPr/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en-US" altLang="zh-CN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LCT3156H-15.6</a:t>
            </a:r>
            <a:r>
              <a:rPr lang="zh-CN" altLang="en-US" sz="9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寸</a:t>
            </a:r>
            <a:endParaRPr lang="zh-CN" altLang="en-US" sz="900" b="1" kern="1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/>
          <p:nvPr/>
        </p:nvSpPr>
        <p:spPr>
          <a:xfrm>
            <a:off x="695960" y="777875"/>
            <a:ext cx="4370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LCT-</a:t>
            </a:r>
            <a:r>
              <a:rPr lang="en-US" altLang="zh-CN" sz="2000" b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HMI</a:t>
            </a:r>
            <a:r>
              <a:rPr lang="en-US" alt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-</a:t>
            </a:r>
            <a:r>
              <a:rPr lang="zh-CN" altLang="en-US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主要规格参数</a:t>
            </a:r>
            <a:endParaRPr lang="zh-CN" altLang="en-US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95960" y="1254125"/>
          <a:ext cx="10887075" cy="4946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5940"/>
                <a:gridCol w="875030"/>
                <a:gridCol w="3405505"/>
                <a:gridCol w="3169285"/>
                <a:gridCol w="2901315"/>
              </a:tblGrid>
              <a:tr h="46228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226BBC"/>
                    </a:solidFill>
                  </a:tcPr>
                </a:tc>
                <a:tc hMerge="1"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LCT3070W</a:t>
                      </a: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WE</a:t>
                      </a: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en-US" sz="1200" b="1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226BB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LCT3100W (WE)</a:t>
                      </a:r>
                      <a:endParaRPr lang="en-US" altLang="en-US" sz="1200" b="1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226B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1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LCT3156H</a:t>
                      </a:r>
                      <a:endParaRPr lang="en-US" altLang="en-US" sz="1200" b="1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226BBC"/>
                    </a:solidFill>
                  </a:tcPr>
                </a:tc>
              </a:tr>
              <a:tr h="247650">
                <a:tc rowSpan="5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显示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显示屏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7” 16:9 TFT </a:t>
                      </a:r>
                      <a:r>
                        <a:rPr lang="en-US" sz="10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LCD屏</a:t>
                      </a:r>
                      <a:endParaRPr lang="en-US" sz="1000" dirty="0" err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10.1 16:9 TFT </a:t>
                      </a:r>
                      <a:r>
                        <a:rPr lang="en-US" sz="10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LCD屏</a:t>
                      </a:r>
                      <a:endParaRPr lang="en-US" altLang="en-US" sz="1000" dirty="0" err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15.6' 16:9 TFT LCD屏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40068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液晶可视角度</a:t>
                      </a: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T/B/L/R</a:t>
                      </a: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85'/85'/85'/85'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85'/85'/85'/85'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85'/85'/85'/85'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分辨率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1024*600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1024*600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1920*1080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色彩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位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位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位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亮度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350cd/m²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400cd/m²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250cd/m²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7015">
                <a:tc grid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触摸屏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4线工业电阻触摸屏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4线工业电阻触摸屏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4线工业电阻触摸屏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6380">
                <a:tc grid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CPU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1.2GHz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核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ARM Cortex-A</a:t>
                      </a: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endParaRPr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1.2GHz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</a:t>
                      </a: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核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ARM Cortex-A</a:t>
                      </a: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1G ARM Cortex-A8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401320">
                <a:tc grid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存储器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4GB EMMC Flash + 256M DDR3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4GB EMMC Flash + 256M DDR3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256M FLASH（NAND）+512M DDR3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76860">
                <a:tc rowSpan="5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接口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串口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zh-CN" altLang="en-US" sz="1000" kern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个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1路</a:t>
                      </a: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路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路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SD卡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SD 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SD 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TF 卡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77800">
                <a:tc vMerge="1"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USB端口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1主1从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 marL="68580" marR="68580" marT="0" marB="0" anchor="ctr"/>
                </a:tc>
              </a:tr>
              <a:tr h="262890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物联网功能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支持FLin</a:t>
                      </a: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k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扩展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280035">
                <a:tc rowSpan="2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结构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开孔尺寸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192mm×138mm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260mm×202mm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380mm×245mm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47650">
                <a:tc vMerge="1"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机械结构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工程塑料</a:t>
                      </a: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工程塑料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铝合金</a:t>
                      </a:r>
                      <a:endParaRPr lang="en-US" altLang="en-US" sz="1000" dirty="0" err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12725">
                <a:tc rowSpan="2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环境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工作温度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0~50℃</a:t>
                      </a:r>
                      <a:endParaRPr 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0-50℃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0-50℃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48285">
                <a:tc vMerge="1"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存储温度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-20~60℃</a:t>
                      </a:r>
                      <a:endParaRPr 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-20-60℃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-20-60℃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/>
          <p:nvPr/>
        </p:nvSpPr>
        <p:spPr>
          <a:xfrm>
            <a:off x="695960" y="777875"/>
            <a:ext cx="57315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LCT-</a:t>
            </a:r>
            <a:r>
              <a:rPr lang="en-US" altLang="zh-CN" sz="2000" b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HMI</a:t>
            </a:r>
            <a:r>
              <a:rPr lang="en-US" alt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-</a:t>
            </a:r>
            <a:r>
              <a:rPr lang="zh-CN" altLang="en-US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主要规格参数</a:t>
            </a:r>
            <a:r>
              <a:rPr lang="en-US" alt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(</a:t>
            </a:r>
            <a:r>
              <a:rPr lang="zh-CN" altLang="en-US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支持</a:t>
            </a:r>
            <a:r>
              <a:rPr lang="en-US" alt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OPC UA)</a:t>
            </a:r>
            <a:endParaRPr lang="en-US" altLang="zh-CN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95960" y="1254125"/>
          <a:ext cx="10887075" cy="4946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5940"/>
                <a:gridCol w="875030"/>
                <a:gridCol w="3405505"/>
                <a:gridCol w="3169285"/>
                <a:gridCol w="2901315"/>
              </a:tblGrid>
              <a:tr h="46228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226BBC"/>
                    </a:solidFill>
                  </a:tcPr>
                </a:tc>
                <a:tc hMerge="1"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LCT5070W</a:t>
                      </a: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WE</a:t>
                      </a: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en-US" sz="1200" b="1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226BB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LCT5100W (WE)</a:t>
                      </a:r>
                      <a:endParaRPr lang="en-US" altLang="en-US" sz="1200" b="1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226B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200" b="1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LCT5156H</a:t>
                      </a:r>
                      <a:endParaRPr lang="en-US" altLang="en-US" sz="1200" b="1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226BBC"/>
                    </a:solidFill>
                  </a:tcPr>
                </a:tc>
              </a:tr>
              <a:tr h="247650">
                <a:tc rowSpan="5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显示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显示屏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7” 16:9 TFT </a:t>
                      </a:r>
                      <a:r>
                        <a:rPr lang="en-US" sz="10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LCD屏</a:t>
                      </a:r>
                      <a:endParaRPr lang="en-US" sz="1000" dirty="0" err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10.1 16:9 TFT </a:t>
                      </a:r>
                      <a:r>
                        <a:rPr lang="en-US" sz="10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LCD屏</a:t>
                      </a:r>
                      <a:endParaRPr lang="en-US" altLang="en-US" sz="1000" dirty="0" err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15.6' 16:9 TFT LCD屏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40068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液晶可视角度</a:t>
                      </a: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T/B/L/R</a:t>
                      </a: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85'/85'/85'/85'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85'/85'/85'/85'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85'/85'/85'/85'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分辨率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1024*600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1024*600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1920*1080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色彩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位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位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位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亮度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350cd/m²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400cd/m²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250cd/m²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7015">
                <a:tc grid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触摸屏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4线工业电阻触摸屏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4线工业电阻触摸屏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4线工业电阻触摸屏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46380">
                <a:tc grid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CPU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1.2GHz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核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ARM Cortex-A</a:t>
                      </a: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endParaRPr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1.2GHz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</a:t>
                      </a: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核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ARM Cortex-A</a:t>
                      </a: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1.2G </a:t>
                      </a: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核</a:t>
                      </a:r>
                      <a:r>
                        <a:rPr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ARM</a:t>
                      </a: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Cortex-A8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401320">
                <a:tc gridSpan="2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存储器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4GB EMMC Flash + 256M DDR3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8GB EMMC Flash + 256M DDR3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8GB</a:t>
                      </a: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FLASH（NAND）+</a:t>
                      </a: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GB</a:t>
                      </a: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DDR3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76860">
                <a:tc rowSpan="5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接口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串口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zh-CN" altLang="en-US" sz="1000" kern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个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1路</a:t>
                      </a: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路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路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47015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SD卡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SD 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SD 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TF 卡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77800">
                <a:tc vMerge="1"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USB端口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1主1从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 marL="68580" marR="68580" marT="0" marB="0" anchor="ctr"/>
                </a:tc>
              </a:tr>
              <a:tr h="262890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物联网功能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支持FLin</a:t>
                      </a: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k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扩展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280035">
                <a:tc rowSpan="2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结构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开孔尺寸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192mm×138mm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260mm×202mm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380mm×245mm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47650">
                <a:tc vMerge="1"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机械结构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工程塑料</a:t>
                      </a: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工程塑料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0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铝合金</a:t>
                      </a:r>
                      <a:endParaRPr lang="en-US" altLang="en-US" sz="1000" dirty="0" err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12725">
                <a:tc rowSpan="2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环境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工作温度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0~50℃</a:t>
                      </a:r>
                      <a:endParaRPr 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0-50℃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0-50℃</a:t>
                      </a:r>
                      <a:endParaRPr lang="en-US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48285">
                <a:tc vMerge="1"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存储温度</a:t>
                      </a: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-20~60℃</a:t>
                      </a:r>
                      <a:endParaRPr 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-20-60℃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-20-60℃</a:t>
                      </a:r>
                      <a:endParaRPr lang="en-US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6675" y="808990"/>
            <a:ext cx="4375150" cy="4622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0" y="5431790"/>
            <a:ext cx="4381500" cy="793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105" y="1531620"/>
            <a:ext cx="3971290" cy="27698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490" y="4403090"/>
            <a:ext cx="2371725" cy="154876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695960" y="777875"/>
            <a:ext cx="57315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LCT-</a:t>
            </a:r>
            <a:r>
              <a:rPr lang="en-US" altLang="zh-CN" sz="2000" b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HMI</a:t>
            </a:r>
            <a:r>
              <a:rPr lang="en-US" alt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-</a:t>
            </a:r>
            <a:r>
              <a:rPr 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硬件规格</a:t>
            </a:r>
            <a:endParaRPr lang="zh-CN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688465" y="2718435"/>
            <a:ext cx="25850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noProof="1">
                <a:solidFill>
                  <a:srgbClr val="226BB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目录</a:t>
            </a:r>
            <a:endParaRPr lang="zh-CN" altLang="en-US" sz="7200" b="1" noProof="1">
              <a:solidFill>
                <a:srgbClr val="226BB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741670" y="2477135"/>
            <a:ext cx="4839970" cy="1841764"/>
            <a:chOff x="9497" y="2172"/>
            <a:chExt cx="5561" cy="2109"/>
          </a:xfrm>
        </p:grpSpPr>
        <p:sp>
          <p:nvSpPr>
            <p:cNvPr id="4" name="文本框 3"/>
            <p:cNvSpPr txBox="1"/>
            <p:nvPr>
              <p:custDataLst>
                <p:tags r:id="rId1"/>
              </p:custDataLst>
            </p:nvPr>
          </p:nvSpPr>
          <p:spPr>
            <a:xfrm>
              <a:off x="11276" y="2172"/>
              <a:ext cx="3691" cy="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226BBC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公司简介</a:t>
              </a:r>
              <a:endParaRPr lang="zh-CN" altLang="en-US" sz="2800" b="1" dirty="0">
                <a:solidFill>
                  <a:srgbClr val="226BB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"/>
              </p:custDataLst>
            </p:nvPr>
          </p:nvSpPr>
          <p:spPr>
            <a:xfrm>
              <a:off x="11276" y="3567"/>
              <a:ext cx="3782" cy="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BFBFC3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公司产品</a:t>
              </a:r>
              <a:endParaRPr lang="zh-CN" altLang="en-US" sz="2800" b="1" dirty="0">
                <a:solidFill>
                  <a:srgbClr val="BFBFC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Pentagon 25"/>
            <p:cNvSpPr/>
            <p:nvPr>
              <p:custDataLst>
                <p:tags r:id="rId3"/>
              </p:custDataLst>
            </p:nvPr>
          </p:nvSpPr>
          <p:spPr>
            <a:xfrm>
              <a:off x="9497" y="2280"/>
              <a:ext cx="1009" cy="605"/>
            </a:xfrm>
            <a:prstGeom prst="homePlate">
              <a:avLst/>
            </a:prstGeom>
            <a:solidFill>
              <a:srgbClr val="226BBC"/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6" rIns="96430" bIns="48216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11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US" sz="211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Pentagon 25"/>
            <p:cNvSpPr/>
            <p:nvPr>
              <p:custDataLst>
                <p:tags r:id="rId4"/>
              </p:custDataLst>
            </p:nvPr>
          </p:nvSpPr>
          <p:spPr>
            <a:xfrm>
              <a:off x="9497" y="3676"/>
              <a:ext cx="1009" cy="605"/>
            </a:xfrm>
            <a:prstGeom prst="homePlate">
              <a:avLst/>
            </a:prstGeom>
            <a:solidFill>
              <a:srgbClr val="BFBFC3"/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6" rIns="96430" bIns="48216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11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US" sz="211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矩形 9"/>
          <p:cNvSpPr/>
          <p:nvPr/>
        </p:nvSpPr>
        <p:spPr>
          <a:xfrm>
            <a:off x="1146810" y="2289175"/>
            <a:ext cx="9897745" cy="2096770"/>
          </a:xfrm>
          <a:prstGeom prst="rect">
            <a:avLst/>
          </a:prstGeom>
          <a:noFill/>
          <a:ln w="12700">
            <a:noFill/>
          </a:ln>
        </p:spPr>
        <p:txBody>
          <a:bodyPr tIns="46800"/>
          <a:lstStyle/>
          <a:p>
            <a:pPr algn="ctr"/>
            <a:r>
              <a:rPr lang="zh-CN" altLang="en-US" sz="4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多功能</a:t>
            </a:r>
            <a:r>
              <a:rPr lang="en-US" altLang="zh-CN" sz="4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+</a:t>
            </a:r>
            <a:r>
              <a:rPr lang="zh-CN" altLang="en-US" sz="4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高性能</a:t>
            </a:r>
            <a:endParaRPr lang="zh-CN" altLang="en-US" sz="4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zh-CN" sz="4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组态软件</a:t>
            </a:r>
            <a:endParaRPr lang="zh-CN" altLang="zh-CN" sz="4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4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LCT-STUDIO Tools</a:t>
            </a:r>
            <a:endParaRPr lang="en-US" altLang="zh-CN" sz="4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458595" y="911225"/>
            <a:ext cx="4962525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2229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468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高效的</a:t>
            </a:r>
            <a:r>
              <a:rPr kumimoji="0" lang="en-US" altLang="zh-CN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kumimoji="0" lang="zh-CN" altLang="en-US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通讯</a:t>
            </a:r>
            <a:endParaRPr kumimoji="0" lang="zh-CN" altLang="en-US" sz="3600" b="1" i="0" u="none" strike="noStrike" kern="1200" cap="none" spc="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436" name="TextBox 105"/>
          <p:cNvSpPr>
            <a:spLocks noChangeArrowheads="1"/>
          </p:cNvSpPr>
          <p:nvPr/>
        </p:nvSpPr>
        <p:spPr bwMode="auto">
          <a:xfrm>
            <a:off x="911225" y="1681163"/>
            <a:ext cx="52990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marL="3429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关键词：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37" name="TextBox 105"/>
          <p:cNvSpPr>
            <a:spLocks noChangeArrowheads="1"/>
          </p:cNvSpPr>
          <p:nvPr/>
        </p:nvSpPr>
        <p:spPr bwMode="auto">
          <a:xfrm>
            <a:off x="977900" y="2335530"/>
            <a:ext cx="5001895" cy="291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marL="28575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西门子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1200/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欧姆龙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倍福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基恩士标签驱动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支持导入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万以上标签，标签数据类型丰富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双网口可省交换机，减少故障点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三菱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CoDeSys标签/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罗克韦尔标签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网口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串口的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Modbus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标准协议或自定义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定制开发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13550" y="911225"/>
            <a:ext cx="3368040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2229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46800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流畅处理能力</a:t>
            </a:r>
            <a:endParaRPr kumimoji="0" lang="zh-CN" altLang="en-US" sz="3600" b="1" i="0" u="none" strike="noStrike" kern="1200" cap="none" spc="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105"/>
          <p:cNvSpPr>
            <a:spLocks noChangeArrowheads="1"/>
          </p:cNvSpPr>
          <p:nvPr/>
        </p:nvSpPr>
        <p:spPr bwMode="auto">
          <a:xfrm>
            <a:off x="6915150" y="2335530"/>
            <a:ext cx="5001895" cy="19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marL="28575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2000+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画面流畅切换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后台报警条数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10000+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单画面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1000+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变量同时通讯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lvl="2" indent="-28575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软硬件平台共同保证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368425" y="1054100"/>
            <a:ext cx="3964940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2229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468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丰富的基础控件</a:t>
            </a:r>
            <a:endParaRPr kumimoji="0" lang="zh-CN" sz="3600" b="1" i="0" u="none" strike="noStrike" kern="1200" cap="none" spc="2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77" name="TextBox 105"/>
          <p:cNvSpPr txBox="1"/>
          <p:nvPr/>
        </p:nvSpPr>
        <p:spPr>
          <a:xfrm>
            <a:off x="1257300" y="1986543"/>
            <a:ext cx="5299075" cy="581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2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关键词：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105"/>
          <p:cNvSpPr txBox="1"/>
          <p:nvPr/>
        </p:nvSpPr>
        <p:spPr>
          <a:xfrm>
            <a:off x="1323975" y="2765821"/>
            <a:ext cx="4646613" cy="30460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丰富的按钮开关等向量图，位图等图库，支持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GIF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动画，动态图形，图形旋转等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2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defRPr/>
            </a:pP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XY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棒图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趋势图，数据报表曲线等便利图表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2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defRPr/>
            </a:pP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采样通道最大可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64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通道，本地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外设存储均可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周期，触发，边沿等多种采样方式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25920" y="1087755"/>
            <a:ext cx="4076065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2229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46800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齐全的报警功能</a:t>
            </a:r>
            <a:endParaRPr kumimoji="0" lang="zh-CN" sz="3600" b="1" i="0" u="none" strike="noStrike" kern="1200" cap="none" spc="2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105"/>
          <p:cNvSpPr txBox="1"/>
          <p:nvPr/>
        </p:nvSpPr>
        <p:spPr>
          <a:xfrm>
            <a:off x="6725920" y="2765821"/>
            <a:ext cx="4646613" cy="2306955"/>
          </a:xfrm>
          <a:prstGeom prst="rect">
            <a:avLst/>
          </a:prstGeom>
          <a:noFill/>
        </p:spPr>
        <p:txBody>
          <a:bodyPr>
            <a:spAutoFit/>
          </a:bodyPr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EXCEL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导入上万条报警，高效编程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可分类别，触发时间，恢复时间，累计时间等丰富的分类，支持按类别，按次数等条件排序，一目了然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历史报警可存储到外部存储设备，生成表格导出等，可随时追溯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575435" y="1502410"/>
            <a:ext cx="2771140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2229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468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便利的配方</a:t>
            </a:r>
            <a:endParaRPr kumimoji="0" lang="zh-CN" sz="3600" b="1" i="0" u="none" strike="noStrike" kern="1200" cap="none" spc="2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77" name="TextBox 105"/>
          <p:cNvSpPr txBox="1"/>
          <p:nvPr/>
        </p:nvSpPr>
        <p:spPr>
          <a:xfrm>
            <a:off x="1257300" y="2199903"/>
            <a:ext cx="5299075" cy="581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2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关键词：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105"/>
          <p:cNvSpPr txBox="1"/>
          <p:nvPr/>
        </p:nvSpPr>
        <p:spPr>
          <a:xfrm>
            <a:off x="1323975" y="2979420"/>
            <a:ext cx="480885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EXCEL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编辑导入配方，高效便利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单个配方最大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512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个数据，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配方组数软件无限制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Future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系列支持真正无擦写次数限制配方存储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配方可外部存储，生成表格，可单独上下载配方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37705" y="1502410"/>
            <a:ext cx="3883025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2229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46800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便捷的数据归档</a:t>
            </a:r>
            <a:endParaRPr kumimoji="0" lang="zh-CN" sz="3600" b="1" i="0" u="none" strike="noStrike" kern="1200" cap="none" spc="2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105"/>
          <p:cNvSpPr txBox="1"/>
          <p:nvPr/>
        </p:nvSpPr>
        <p:spPr>
          <a:xfrm>
            <a:off x="7009130" y="2326903"/>
            <a:ext cx="5299075" cy="581025"/>
          </a:xfrm>
          <a:prstGeom prst="rect">
            <a:avLst/>
          </a:prstGeom>
          <a:noFill/>
        </p:spPr>
        <p:txBody>
          <a:bodyPr>
            <a:spAutoFit/>
          </a:bodyPr>
          <a:p>
            <a:pPr marL="342900" marR="0" lvl="2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关键词：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TextBox 105"/>
          <p:cNvSpPr txBox="1"/>
          <p:nvPr/>
        </p:nvSpPr>
        <p:spPr>
          <a:xfrm>
            <a:off x="6948805" y="2979420"/>
            <a:ext cx="4808855" cy="15684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支持数据库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.OPC UA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等各种途径对接管理系统，数据上传（详见后续物联功能）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多种表格，库等方便数据归档，可多维度查询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支持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SQL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语句对数据整合加工处理等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41655" y="1417320"/>
            <a:ext cx="3846830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2229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4680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完善的用户权限</a:t>
            </a:r>
            <a:endParaRPr kumimoji="0" lang="zh-CN" sz="3600" b="1" i="0" u="none" strike="noStrike" kern="1200" cap="none" spc="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777" name="TextBox 105"/>
          <p:cNvSpPr txBox="1"/>
          <p:nvPr/>
        </p:nvSpPr>
        <p:spPr>
          <a:xfrm>
            <a:off x="541655" y="2228478"/>
            <a:ext cx="5299075" cy="581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2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关键词：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105"/>
          <p:cNvSpPr txBox="1"/>
          <p:nvPr/>
        </p:nvSpPr>
        <p:spPr>
          <a:xfrm>
            <a:off x="608330" y="3007995"/>
            <a:ext cx="6188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支持与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RFID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关联权限，刷卡即显示权限，无记录则在线增加用户等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EXCEL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编辑导入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32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级用户权限，简单便利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多屏组网时可单屏设置或全网一次设置权限</a:t>
            </a:r>
            <a:endParaRPr lang="en-US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用户信息与工程文件独立，更新工程不影响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003415" y="1417320"/>
            <a:ext cx="3775710" cy="69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2229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46800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sz="3600" b="1" i="0" u="none" strike="noStrike" kern="1200" cap="none" spc="2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安全的操作日志</a:t>
            </a:r>
            <a:endParaRPr kumimoji="0" lang="zh-CN" sz="3600" b="1" i="0" u="none" strike="noStrike" kern="1200" cap="none" spc="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105"/>
          <p:cNvSpPr txBox="1"/>
          <p:nvPr/>
        </p:nvSpPr>
        <p:spPr>
          <a:xfrm>
            <a:off x="6878320" y="2114813"/>
            <a:ext cx="5299075" cy="581025"/>
          </a:xfrm>
          <a:prstGeom prst="rect">
            <a:avLst/>
          </a:prstGeom>
          <a:noFill/>
        </p:spPr>
        <p:txBody>
          <a:bodyPr>
            <a:spAutoFit/>
          </a:bodyPr>
          <a:p>
            <a:pPr marL="342900" marR="0" lvl="2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关键词：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Box 105"/>
          <p:cNvSpPr txBox="1"/>
          <p:nvPr/>
        </p:nvSpPr>
        <p:spPr>
          <a:xfrm>
            <a:off x="6944995" y="2894091"/>
            <a:ext cx="4646613" cy="1568450"/>
          </a:xfrm>
          <a:prstGeom prst="rect">
            <a:avLst/>
          </a:prstGeom>
          <a:noFill/>
        </p:spPr>
        <p:txBody>
          <a:bodyPr>
            <a:spAutoFit/>
          </a:bodyPr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可记录画面操作，控件操作，用户信息等记录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可按日期，文件顺序等查询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marR="0" lvl="2" indent="-28575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可存储到外部存储设备，生成表格导出等，可随时追溯，保证生产安全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5165" y="1323975"/>
            <a:ext cx="1941195" cy="626745"/>
          </a:xfrm>
          <a:prstGeom prst="rect">
            <a:avLst/>
          </a:prstGeom>
          <a:noFill/>
          <a:ln w="25400">
            <a:noFill/>
            <a:miter/>
          </a:ln>
        </p:spPr>
        <p:txBody>
          <a:bodyPr/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zh-CN" altLang="en-US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客户关心点：</a:t>
            </a:r>
            <a:endParaRPr lang="zh-CN" altLang="en-US" sz="2400" kern="100" dirty="0" smtClean="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0215" y="1841500"/>
            <a:ext cx="8549005" cy="3006090"/>
          </a:xfrm>
          <a:prstGeom prst="rect">
            <a:avLst/>
          </a:prstGeom>
          <a:noFill/>
          <a:ln w="25400">
            <a:noFill/>
            <a:miter/>
          </a:ln>
        </p:spPr>
        <p:txBody>
          <a:bodyPr/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en-US" altLang="zh-CN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1</a:t>
            </a:r>
            <a:r>
              <a:rPr lang="zh-CN" altLang="en-US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、驱动协议是否支持：</a:t>
            </a:r>
            <a:r>
              <a:rPr lang="en-US" altLang="zh-CN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PLC</a:t>
            </a:r>
            <a:r>
              <a:rPr lang="zh-CN" altLang="en-US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、变频器、仪表、扫码枪</a:t>
            </a:r>
            <a:endParaRPr lang="zh-CN" altLang="en-US" sz="2400" kern="100" dirty="0" smtClean="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en-US" altLang="zh-CN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2</a:t>
            </a:r>
            <a:r>
              <a:rPr lang="zh-CN" altLang="en-US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、尺寸上是否能替换</a:t>
            </a:r>
            <a:endParaRPr lang="zh-CN" altLang="en-US" sz="2400" kern="100" dirty="0" smtClean="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en-US" altLang="zh-CN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3</a:t>
            </a:r>
            <a:r>
              <a:rPr lang="zh-CN" altLang="en-US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、功能上是否满足、接口是否能满足需要</a:t>
            </a:r>
            <a:endParaRPr lang="zh-CN" altLang="en-US" sz="2400" kern="100" dirty="0" smtClean="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Font typeface="+mj-lt"/>
              <a:buNone/>
            </a:pPr>
            <a:r>
              <a:rPr lang="en-US" altLang="zh-CN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4</a:t>
            </a:r>
            <a:r>
              <a:rPr lang="zh-CN" altLang="en-US" sz="2400" kern="100" dirty="0" smtClean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、是否支持标签变量</a:t>
            </a:r>
            <a:endParaRPr lang="zh-CN" altLang="en-US" sz="2400" kern="100" dirty="0" smtClean="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" name="文本框 60"/>
          <p:cNvSpPr txBox="1"/>
          <p:nvPr/>
        </p:nvSpPr>
        <p:spPr>
          <a:xfrm>
            <a:off x="4735830" y="2530475"/>
            <a:ext cx="2969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应用案例</a:t>
            </a:r>
            <a:endParaRPr lang="zh-CN" sz="4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155" y="1283970"/>
            <a:ext cx="10501630" cy="471995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695960" y="777875"/>
            <a:ext cx="1490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智能楼宇</a:t>
            </a:r>
            <a:endParaRPr lang="zh-CN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object 3"/>
          <p:cNvSpPr/>
          <p:nvPr/>
        </p:nvSpPr>
        <p:spPr>
          <a:xfrm>
            <a:off x="1002665" y="1229995"/>
            <a:ext cx="4225925" cy="263334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15" y="1229995"/>
            <a:ext cx="4088130" cy="26339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65" y="4032250"/>
            <a:ext cx="4226560" cy="2178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15" y="4032250"/>
            <a:ext cx="4088130" cy="2171700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695960" y="777875"/>
            <a:ext cx="19983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水处理和航机</a:t>
            </a:r>
            <a:endParaRPr lang="zh-CN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962025"/>
            <a:ext cx="10808970" cy="52584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3792480" y="2622395"/>
            <a:ext cx="5432209" cy="441960"/>
          </a:xfrm>
          <a:prstGeom prst="rect">
            <a:avLst/>
          </a:prstGeom>
        </p:spPr>
        <p:txBody>
          <a:bodyPr vert="horz" wrap="square" lIns="0" tIns="12042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人机发展历程与趋势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45" y="1183640"/>
            <a:ext cx="11123295" cy="420052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695960" y="777875"/>
            <a:ext cx="1490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智能楼宇</a:t>
            </a:r>
            <a:endParaRPr lang="zh-CN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845" y="1127125"/>
            <a:ext cx="5977890" cy="2938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720" y="3246120"/>
            <a:ext cx="6103620" cy="297624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695960" y="777875"/>
            <a:ext cx="1490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智慧水务</a:t>
            </a:r>
            <a:endParaRPr lang="zh-CN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1415" y="1195705"/>
            <a:ext cx="6193155" cy="2994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310" y="2987040"/>
            <a:ext cx="6943725" cy="333819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695960" y="777875"/>
            <a:ext cx="1490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智慧水务</a:t>
            </a:r>
            <a:endParaRPr lang="zh-CN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2375" y="1235075"/>
            <a:ext cx="6179820" cy="2821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520" y="3187065"/>
            <a:ext cx="6692265" cy="3108960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695960" y="777875"/>
            <a:ext cx="1490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 noProof="1">
                <a:solidFill>
                  <a:srgbClr val="226B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智慧农业</a:t>
            </a:r>
            <a:endParaRPr lang="zh-CN" sz="2000" b="1" noProof="1">
              <a:solidFill>
                <a:srgbClr val="226B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583055" y="2716530"/>
            <a:ext cx="93687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noProof="1">
                <a:solidFill>
                  <a:srgbClr val="226AB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lt"/>
              </a:rPr>
              <a:t>谢谢！</a:t>
            </a:r>
            <a:endParaRPr lang="zh-CN" altLang="en-US" sz="4000" b="1" noProof="1">
              <a:solidFill>
                <a:srgbClr val="226AB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648613" y="4282440"/>
            <a:ext cx="2284307" cy="585047"/>
          </a:xfrm>
          <a:prstGeom prst="rect">
            <a:avLst/>
          </a:prstGeom>
          <a:solidFill>
            <a:srgbClr val="02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6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335280" y="644313"/>
            <a:ext cx="10725573" cy="153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30000"/>
              </a:lnSpc>
              <a:buClr>
                <a:srgbClr val="008CCF"/>
              </a:buClr>
              <a:defRPr/>
            </a:pPr>
            <a:r>
              <a:rPr lang="zh-CN" altLang="en-US" sz="2400" b="1" dirty="0">
                <a:solidFill>
                  <a:srgbClr val="78C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中国工业控制技术和解决方案领导者</a:t>
            </a:r>
            <a:endParaRPr lang="zh-CN" altLang="en-US" sz="2400" b="1" dirty="0">
              <a:solidFill>
                <a:srgbClr val="78C04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>
              <a:lnSpc>
                <a:spcPct val="130000"/>
              </a:lnSpc>
              <a:buClr>
                <a:srgbClr val="008CCF"/>
              </a:buClr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成立于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2001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年，现在拥有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名员工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>
              <a:lnSpc>
                <a:spcPct val="130000"/>
              </a:lnSpc>
              <a:buClr>
                <a:srgbClr val="008CCF"/>
              </a:buClr>
              <a:buSzTx/>
              <a:buFontTx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苏州凌臣采集计算机有限公司总部位于苏州高新区，目前规模300余人，涵盖5家子公司及研究所，公司致力于打造产学研一体化的团队，为3C、半导体、新能源、智能制造提供整体解决方案的服务商。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648613" y="2085340"/>
            <a:ext cx="2284307" cy="217932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54321" y="4872147"/>
            <a:ext cx="1964527" cy="8840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AutoShape 4"/>
          <p:cNvSpPr/>
          <p:nvPr/>
        </p:nvSpPr>
        <p:spPr bwMode="auto">
          <a:xfrm>
            <a:off x="604159" y="3627596"/>
            <a:ext cx="1945911" cy="88005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00000">
                <a:alpha val="0"/>
              </a:srgbClr>
            </a:solidFill>
            <a:miter lim="0"/>
          </a:ln>
        </p:spPr>
        <p:txBody>
          <a:bodyPr lIns="96000" tIns="0" rIns="96000" bIns="0"/>
          <a:lstStyle>
            <a:lvl1pPr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苏州凌臣采集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计算机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有限公司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成立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(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前身为苏州嘉臣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)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AutoShape 4"/>
          <p:cNvSpPr/>
          <p:nvPr/>
        </p:nvSpPr>
        <p:spPr bwMode="auto">
          <a:xfrm>
            <a:off x="5040841" y="3627596"/>
            <a:ext cx="1990404" cy="88005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00000">
                <a:alpha val="0"/>
              </a:srgbClr>
            </a:solidFill>
            <a:miter lim="0"/>
          </a:ln>
        </p:spPr>
        <p:txBody>
          <a:bodyPr lIns="96000" tIns="0" rIns="96000" bIns="0"/>
          <a:lstStyle>
            <a:lvl1pPr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成立凌臣科技研究中心，研发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LCT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机器视觉软件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AutoShape 4"/>
          <p:cNvSpPr/>
          <p:nvPr/>
        </p:nvSpPr>
        <p:spPr bwMode="auto">
          <a:xfrm>
            <a:off x="7291825" y="3627596"/>
            <a:ext cx="1994607" cy="88005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00000">
                <a:alpha val="0"/>
              </a:srgbClr>
            </a:solidFill>
            <a:miter lim="0"/>
          </a:ln>
        </p:spPr>
        <p:txBody>
          <a:bodyPr lIns="96000" tIns="0" rIns="96000" bIns="0"/>
          <a:lstStyle>
            <a:lvl1pPr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成立授人渔培训中心，为苏州当地公司输送人才</a:t>
            </a:r>
            <a:endParaRPr 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AutoShape 4"/>
          <p:cNvSpPr/>
          <p:nvPr/>
        </p:nvSpPr>
        <p:spPr bwMode="auto">
          <a:xfrm>
            <a:off x="3058160" y="5848773"/>
            <a:ext cx="2143760" cy="52493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00000">
                <a:alpha val="0"/>
              </a:srgbClr>
            </a:solidFill>
            <a:miter lim="0"/>
          </a:ln>
        </p:spPr>
        <p:txBody>
          <a:bodyPr lIns="96000" tIns="0" rIns="96000" bIns="0"/>
          <a:lstStyle>
            <a:lvl1pPr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确立以LCT自主品牌，研制LCT运动控制相关产品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AutoShape 4"/>
          <p:cNvSpPr/>
          <p:nvPr/>
        </p:nvSpPr>
        <p:spPr bwMode="auto">
          <a:xfrm>
            <a:off x="566420" y="5830147"/>
            <a:ext cx="2079413" cy="51646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00000">
                <a:alpha val="0"/>
              </a:srgbClr>
            </a:solidFill>
            <a:miter lim="0"/>
          </a:ln>
        </p:spPr>
        <p:txBody>
          <a:bodyPr lIns="96000" tIns="0" rIns="96000" bIns="0"/>
          <a:lstStyle>
            <a:lvl1pPr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algn="just">
              <a:lnSpc>
                <a:spcPct val="130000"/>
              </a:lnSpc>
              <a:buClrTx/>
              <a:buSzTx/>
              <a:buFontTx/>
              <a:buNone/>
            </a:pPr>
            <a:r>
              <a:rPr 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ABB、基恩士、ACS中国区最具价值合作伙伴</a:t>
            </a:r>
            <a:endParaRPr 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AutoShape 4"/>
          <p:cNvSpPr/>
          <p:nvPr/>
        </p:nvSpPr>
        <p:spPr bwMode="auto">
          <a:xfrm>
            <a:off x="2815735" y="3627596"/>
            <a:ext cx="1964527" cy="88005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00000">
                <a:alpha val="0"/>
              </a:srgbClr>
            </a:solidFill>
            <a:miter lim="0"/>
          </a:ln>
        </p:spPr>
        <p:txBody>
          <a:bodyPr lIns="96000" tIns="0" rIns="96000" bIns="0"/>
          <a:lstStyle>
            <a:lvl1pPr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2002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年，凌臣科技和台湾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ADLINK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多方面开展商业合作。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AutoShape 4"/>
          <p:cNvSpPr/>
          <p:nvPr/>
        </p:nvSpPr>
        <p:spPr bwMode="auto">
          <a:xfrm>
            <a:off x="5312833" y="5848773"/>
            <a:ext cx="2020147" cy="58504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00000">
                <a:alpha val="0"/>
              </a:srgbClr>
            </a:solidFill>
            <a:miter lim="0"/>
          </a:ln>
        </p:spPr>
        <p:txBody>
          <a:bodyPr lIns="96000" tIns="0" rIns="96000" bIns="0"/>
          <a:lstStyle>
            <a:lvl1pPr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2018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月，凌臣科技被评定为国家高新技术企业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458893" y="2586567"/>
            <a:ext cx="9048327" cy="847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458893" y="4582160"/>
            <a:ext cx="9093200" cy="2540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1082533" y="2080201"/>
            <a:ext cx="1104123" cy="518795"/>
            <a:chOff x="791580" y="1111206"/>
            <a:chExt cx="828092" cy="389096"/>
          </a:xfrm>
        </p:grpSpPr>
        <p:cxnSp>
          <p:nvCxnSpPr>
            <p:cNvPr id="27" name="直接连接符 26"/>
            <p:cNvCxnSpPr/>
            <p:nvPr/>
          </p:nvCxnSpPr>
          <p:spPr>
            <a:xfrm flipV="1">
              <a:off x="827584" y="1308482"/>
              <a:ext cx="0" cy="18181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/>
            <p:cNvSpPr/>
            <p:nvPr/>
          </p:nvSpPr>
          <p:spPr>
            <a:xfrm>
              <a:off x="791580" y="1265835"/>
              <a:ext cx="72008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58"/>
            <p:cNvSpPr txBox="1"/>
            <p:nvPr/>
          </p:nvSpPr>
          <p:spPr>
            <a:xfrm>
              <a:off x="843356" y="1111206"/>
              <a:ext cx="776316" cy="38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135" b="1" kern="0" dirty="0">
                  <a:solidFill>
                    <a:srgbClr val="028DC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2001</a:t>
              </a:r>
              <a:endParaRPr lang="en-US" altLang="zh-CN" sz="2135" b="1" kern="0" dirty="0">
                <a:solidFill>
                  <a:srgbClr val="028DC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396537" y="2080201"/>
            <a:ext cx="1104123" cy="518795"/>
            <a:chOff x="2685035" y="1111206"/>
            <a:chExt cx="828092" cy="389096"/>
          </a:xfrm>
        </p:grpSpPr>
        <p:cxnSp>
          <p:nvCxnSpPr>
            <p:cNvPr id="35" name="直接连接符 34"/>
            <p:cNvCxnSpPr/>
            <p:nvPr/>
          </p:nvCxnSpPr>
          <p:spPr>
            <a:xfrm flipV="1">
              <a:off x="2721039" y="1308482"/>
              <a:ext cx="0" cy="18181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椭圆 40"/>
            <p:cNvSpPr/>
            <p:nvPr/>
          </p:nvSpPr>
          <p:spPr>
            <a:xfrm>
              <a:off x="2685035" y="1265835"/>
              <a:ext cx="72008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TextBox 58"/>
            <p:cNvSpPr txBox="1"/>
            <p:nvPr/>
          </p:nvSpPr>
          <p:spPr>
            <a:xfrm>
              <a:off x="2736811" y="1111206"/>
              <a:ext cx="776316" cy="38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135" b="1" kern="0" dirty="0">
                  <a:solidFill>
                    <a:srgbClr val="028DC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2002</a:t>
              </a:r>
              <a:endParaRPr lang="en-US" altLang="zh-CN" sz="2135" b="1" kern="0" dirty="0">
                <a:solidFill>
                  <a:srgbClr val="028DC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710541" y="2080201"/>
            <a:ext cx="1104123" cy="518795"/>
            <a:chOff x="4425020" y="1111206"/>
            <a:chExt cx="828092" cy="389096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4461024" y="1308482"/>
              <a:ext cx="0" cy="18181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椭圆 44"/>
            <p:cNvSpPr/>
            <p:nvPr/>
          </p:nvSpPr>
          <p:spPr>
            <a:xfrm>
              <a:off x="4425020" y="1265835"/>
              <a:ext cx="72008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TextBox 58"/>
            <p:cNvSpPr txBox="1"/>
            <p:nvPr/>
          </p:nvSpPr>
          <p:spPr>
            <a:xfrm>
              <a:off x="4476796" y="1111206"/>
              <a:ext cx="776316" cy="38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135" b="1" kern="0" dirty="0">
                  <a:solidFill>
                    <a:srgbClr val="028DC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en-US" altLang="zh-CN" sz="2135" b="1" kern="0" dirty="0">
                <a:solidFill>
                  <a:srgbClr val="028DC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024545" y="2080201"/>
            <a:ext cx="1104123" cy="518795"/>
            <a:chOff x="6032392" y="1111206"/>
            <a:chExt cx="828092" cy="389096"/>
          </a:xfrm>
        </p:grpSpPr>
        <p:cxnSp>
          <p:nvCxnSpPr>
            <p:cNvPr id="47" name="直接连接符 46"/>
            <p:cNvCxnSpPr/>
            <p:nvPr/>
          </p:nvCxnSpPr>
          <p:spPr>
            <a:xfrm flipV="1">
              <a:off x="6068396" y="1308482"/>
              <a:ext cx="0" cy="18181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48"/>
            <p:cNvSpPr/>
            <p:nvPr/>
          </p:nvSpPr>
          <p:spPr>
            <a:xfrm>
              <a:off x="6032392" y="1265835"/>
              <a:ext cx="72008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TextBox 58"/>
            <p:cNvSpPr txBox="1"/>
            <p:nvPr/>
          </p:nvSpPr>
          <p:spPr>
            <a:xfrm>
              <a:off x="6084168" y="1111206"/>
              <a:ext cx="776316" cy="38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135" b="1" kern="0" dirty="0">
                  <a:solidFill>
                    <a:srgbClr val="028DC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en-US" altLang="zh-CN" sz="2135" b="1" kern="0" dirty="0">
                <a:solidFill>
                  <a:srgbClr val="028DC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84391" y="4094421"/>
            <a:ext cx="1104123" cy="518795"/>
            <a:chOff x="7733593" y="1111206"/>
            <a:chExt cx="828092" cy="389096"/>
          </a:xfrm>
        </p:grpSpPr>
        <p:cxnSp>
          <p:nvCxnSpPr>
            <p:cNvPr id="51" name="直接连接符 50"/>
            <p:cNvCxnSpPr/>
            <p:nvPr/>
          </p:nvCxnSpPr>
          <p:spPr>
            <a:xfrm flipV="1">
              <a:off x="7769597" y="1308482"/>
              <a:ext cx="0" cy="18181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椭圆 55"/>
            <p:cNvSpPr/>
            <p:nvPr/>
          </p:nvSpPr>
          <p:spPr>
            <a:xfrm>
              <a:off x="7733593" y="1265835"/>
              <a:ext cx="72008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TextBox 58"/>
            <p:cNvSpPr txBox="1"/>
            <p:nvPr/>
          </p:nvSpPr>
          <p:spPr>
            <a:xfrm>
              <a:off x="7785369" y="1111206"/>
              <a:ext cx="776316" cy="38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135" b="1" kern="0" dirty="0">
                  <a:solidFill>
                    <a:srgbClr val="028DC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en-US" altLang="zh-CN" sz="2135" b="1" kern="0" dirty="0">
                <a:solidFill>
                  <a:srgbClr val="028DC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570040" y="4097775"/>
            <a:ext cx="1104123" cy="518795"/>
            <a:chOff x="791580" y="1111206"/>
            <a:chExt cx="828092" cy="389096"/>
          </a:xfrm>
        </p:grpSpPr>
        <p:cxnSp>
          <p:nvCxnSpPr>
            <p:cNvPr id="59" name="直接连接符 58"/>
            <p:cNvCxnSpPr/>
            <p:nvPr/>
          </p:nvCxnSpPr>
          <p:spPr>
            <a:xfrm flipV="1">
              <a:off x="827584" y="1308482"/>
              <a:ext cx="0" cy="18181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椭圆 59"/>
            <p:cNvSpPr/>
            <p:nvPr/>
          </p:nvSpPr>
          <p:spPr>
            <a:xfrm>
              <a:off x="791580" y="1265835"/>
              <a:ext cx="72008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TextBox 58"/>
            <p:cNvSpPr txBox="1"/>
            <p:nvPr/>
          </p:nvSpPr>
          <p:spPr>
            <a:xfrm>
              <a:off x="843356" y="1111206"/>
              <a:ext cx="776316" cy="38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135" b="1" kern="0" dirty="0">
                  <a:solidFill>
                    <a:srgbClr val="028DC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en-US" altLang="zh-CN" sz="2135" b="1" kern="0" dirty="0">
                <a:solidFill>
                  <a:srgbClr val="028DC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884044" y="4097775"/>
            <a:ext cx="1104123" cy="518795"/>
            <a:chOff x="2685035" y="1111206"/>
            <a:chExt cx="828092" cy="389096"/>
          </a:xfrm>
        </p:grpSpPr>
        <p:cxnSp>
          <p:nvCxnSpPr>
            <p:cNvPr id="63" name="直接连接符 62"/>
            <p:cNvCxnSpPr/>
            <p:nvPr/>
          </p:nvCxnSpPr>
          <p:spPr>
            <a:xfrm flipV="1">
              <a:off x="2721039" y="1308482"/>
              <a:ext cx="0" cy="18181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椭圆 64"/>
            <p:cNvSpPr/>
            <p:nvPr/>
          </p:nvSpPr>
          <p:spPr>
            <a:xfrm>
              <a:off x="2685035" y="1265835"/>
              <a:ext cx="72008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TextBox 58"/>
            <p:cNvSpPr txBox="1"/>
            <p:nvPr/>
          </p:nvSpPr>
          <p:spPr>
            <a:xfrm>
              <a:off x="2736811" y="1111206"/>
              <a:ext cx="776316" cy="38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135" b="1" kern="0" dirty="0">
                  <a:solidFill>
                    <a:srgbClr val="028DC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endParaRPr lang="en-US" altLang="zh-CN" sz="2135" b="1" kern="0" dirty="0">
                <a:solidFill>
                  <a:srgbClr val="028DC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9818793" y="4308687"/>
            <a:ext cx="1907540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6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凌臣科技新基地</a:t>
            </a:r>
            <a:endParaRPr lang="zh-CN" altLang="en-US" sz="1865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8062517" y="4075761"/>
            <a:ext cx="1104123" cy="518795"/>
            <a:chOff x="2685035" y="1111206"/>
            <a:chExt cx="828092" cy="389096"/>
          </a:xfrm>
        </p:grpSpPr>
        <p:cxnSp>
          <p:nvCxnSpPr>
            <p:cNvPr id="82" name="直接连接符 81"/>
            <p:cNvCxnSpPr/>
            <p:nvPr/>
          </p:nvCxnSpPr>
          <p:spPr>
            <a:xfrm flipV="1">
              <a:off x="2721039" y="1308482"/>
              <a:ext cx="0" cy="18181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椭圆 82"/>
            <p:cNvSpPr/>
            <p:nvPr/>
          </p:nvSpPr>
          <p:spPr>
            <a:xfrm>
              <a:off x="2685035" y="1265835"/>
              <a:ext cx="72008" cy="7200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TextBox 58"/>
            <p:cNvSpPr txBox="1"/>
            <p:nvPr/>
          </p:nvSpPr>
          <p:spPr>
            <a:xfrm>
              <a:off x="2736811" y="1111206"/>
              <a:ext cx="776316" cy="38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135" b="1" kern="0" dirty="0">
                  <a:solidFill>
                    <a:srgbClr val="028DC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2021</a:t>
              </a:r>
              <a:endParaRPr lang="en-US" altLang="zh-CN" sz="2135" b="1" kern="0" dirty="0">
                <a:solidFill>
                  <a:srgbClr val="028DC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6" name="图片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953" y="4886960"/>
            <a:ext cx="1940560" cy="899160"/>
          </a:xfrm>
          <a:prstGeom prst="rect">
            <a:avLst/>
          </a:prstGeom>
        </p:spPr>
      </p:pic>
      <p:sp>
        <p:nvSpPr>
          <p:cNvPr id="87" name="AutoShape 4"/>
          <p:cNvSpPr/>
          <p:nvPr/>
        </p:nvSpPr>
        <p:spPr bwMode="auto">
          <a:xfrm>
            <a:off x="7440507" y="5857240"/>
            <a:ext cx="2020147" cy="787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000000">
                <a:alpha val="0"/>
              </a:srgbClr>
            </a:solidFill>
            <a:miter lim="0"/>
          </a:ln>
        </p:spPr>
        <p:txBody>
          <a:bodyPr lIns="96000" tIns="0" rIns="96000" bIns="0"/>
          <a:lstStyle>
            <a:lvl1pPr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21907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algn="just">
              <a:lnSpc>
                <a:spcPct val="130000"/>
              </a:lnSpc>
              <a:buClrTx/>
              <a:buSzTx/>
              <a:buFontTx/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凌臣集团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25000</a:t>
            </a:r>
            <a:r>
              <a:rPr lang="zh-CN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平厂房于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望亭生产基地奠基，计划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2022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月投入使用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493" y="2681393"/>
            <a:ext cx="1938020" cy="854287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600" y="2681393"/>
            <a:ext cx="1964267" cy="854287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20" y="4870027"/>
            <a:ext cx="2018453" cy="887307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013" y="4870027"/>
            <a:ext cx="2019300" cy="886460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2373" y="4907280"/>
            <a:ext cx="1188720" cy="812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147" y="2682240"/>
            <a:ext cx="2053167" cy="8974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6013" y="2681393"/>
            <a:ext cx="2019300" cy="8542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22300" y="1921511"/>
            <a:ext cx="10953751" cy="3382011"/>
          </a:xfrm>
        </p:spPr>
        <p:txBody>
          <a:bodyPr>
            <a:normAutofit lnSpcReduction="10000"/>
          </a:bodyPr>
          <a:lstStyle/>
          <a:p>
            <a:pPr marL="171450" indent="-171450" algn="l" eaLnBrk="1" hangingPunct="1">
              <a:lnSpc>
                <a:spcPct val="130000"/>
              </a:lnSpc>
              <a:buClr>
                <a:srgbClr val="008CCF"/>
              </a:buClr>
              <a:buSzTx/>
              <a:defRPr/>
            </a:pP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凌臣科技成立于2001年，目前积极</a:t>
            </a:r>
            <a:r>
              <a:rPr lang="en-US" altLang="zh-CN" sz="21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筹备2025年科创板上市</a:t>
            </a: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</a:t>
            </a:r>
            <a:endParaRPr lang="zh-CN" altLang="en-US" sz="21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 algn="l" eaLnBrk="1" hangingPunct="1">
              <a:lnSpc>
                <a:spcPct val="130000"/>
              </a:lnSpc>
              <a:buClr>
                <a:srgbClr val="008CCF"/>
              </a:buClr>
              <a:buSzTx/>
              <a:defRPr/>
            </a:pP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企业现有员工2</a:t>
            </a:r>
            <a:r>
              <a:rPr lang="en-US" altLang="zh-CN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0余人，研发和技术人员占比</a:t>
            </a:r>
            <a:r>
              <a:rPr lang="en-US" altLang="zh-CN" sz="21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超过6成</a:t>
            </a: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</a:t>
            </a:r>
            <a:endParaRPr lang="zh-CN" altLang="en-US" sz="21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 algn="l" eaLnBrk="1" hangingPunct="1">
              <a:lnSpc>
                <a:spcPct val="130000"/>
              </a:lnSpc>
              <a:buClr>
                <a:srgbClr val="008CCF"/>
              </a:buClr>
              <a:buSzTx/>
              <a:defRPr/>
            </a:pP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自动化核心零部件和方案供应商，</a:t>
            </a:r>
            <a:r>
              <a:rPr lang="en-US" altLang="zh-CN" sz="21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ABB机器人</a:t>
            </a: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在大中华区最大的生态合作伙伴、</a:t>
            </a:r>
            <a:r>
              <a:rPr lang="en-US" altLang="zh-CN" sz="21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台湾凌华</a:t>
            </a: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大陆最大的合作伙伴、</a:t>
            </a:r>
            <a:r>
              <a:rPr lang="en-US" altLang="zh-CN" sz="21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TOYO</a:t>
            </a: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在大陆最大的战略伙伴；</a:t>
            </a:r>
            <a:endParaRPr lang="zh-CN" altLang="en-US" sz="21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 algn="l" eaLnBrk="1" hangingPunct="1">
              <a:lnSpc>
                <a:spcPct val="130000"/>
              </a:lnSpc>
              <a:buClr>
                <a:srgbClr val="008CCF"/>
              </a:buClr>
              <a:buSzTx/>
              <a:defRPr/>
            </a:pP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积极进行全国化和全球化布局，今年完成</a:t>
            </a:r>
            <a:r>
              <a:rPr lang="en-US" altLang="zh-CN" sz="21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华东、华南、华中、华北、西南</a:t>
            </a: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布局，海外完善</a:t>
            </a:r>
            <a:r>
              <a:rPr lang="en-US" altLang="zh-CN" sz="21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越南</a:t>
            </a: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区域布局（跟随产业进行布局）</a:t>
            </a:r>
            <a:endParaRPr lang="zh-CN" altLang="en-US" sz="21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 algn="l" eaLnBrk="1" hangingPunct="1">
              <a:lnSpc>
                <a:spcPct val="130000"/>
              </a:lnSpc>
              <a:buClr>
                <a:srgbClr val="008CCF"/>
              </a:buClr>
              <a:buSzTx/>
              <a:defRPr/>
            </a:pPr>
            <a:r>
              <a:rPr lang="zh-CN" altLang="en-US" sz="21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凌臣产业两大事业部：</a:t>
            </a:r>
            <a:r>
              <a:rPr lang="en-US" altLang="zh-CN" sz="21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工控控制事业部、智能传动事业部</a:t>
            </a:r>
            <a:endParaRPr lang="zh-CN" altLang="en-US" sz="21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 algn="l" eaLnBrk="1" hangingPunct="1">
              <a:lnSpc>
                <a:spcPct val="130000"/>
              </a:lnSpc>
              <a:buClr>
                <a:srgbClr val="008CCF"/>
              </a:buClr>
              <a:buSzTx/>
              <a:defRPr/>
            </a:pPr>
            <a:endParaRPr lang="zh-CN" altLang="en-US" sz="21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 algn="l" eaLnBrk="1" hangingPunct="1">
              <a:lnSpc>
                <a:spcPct val="130000"/>
              </a:lnSpc>
              <a:buClr>
                <a:srgbClr val="008CCF"/>
              </a:buClr>
              <a:buSzTx/>
              <a:defRPr/>
            </a:pPr>
            <a:endParaRPr lang="zh-CN" altLang="en-US" sz="21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848225" y="1124373"/>
            <a:ext cx="1539240" cy="62547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R="0" algn="l">
              <a:lnSpc>
                <a:spcPct val="130000"/>
              </a:lnSpc>
              <a:buClr>
                <a:srgbClr val="008CCF"/>
              </a:buClr>
              <a:buSzTx/>
              <a:buFontTx/>
              <a:buNone/>
              <a:defRPr/>
            </a:pPr>
            <a:r>
              <a:rPr kumimoji="0" lang="zh-CN" altLang="en-US" sz="2665" b="1" kern="1200" cap="none" spc="0" normalizeH="0" baseline="0" dirty="0">
                <a:solidFill>
                  <a:srgbClr val="78C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企业简述</a:t>
            </a:r>
            <a:endParaRPr kumimoji="0" lang="zh-CN" altLang="en-US" sz="2665" b="1" kern="1200" cap="none" spc="0" normalizeH="0" baseline="0" dirty="0">
              <a:solidFill>
                <a:srgbClr val="78C04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74"/>
          <p:cNvSpPr/>
          <p:nvPr/>
        </p:nvSpPr>
        <p:spPr>
          <a:xfrm>
            <a:off x="4213013" y="2691553"/>
            <a:ext cx="2686473" cy="22377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40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모서리가 둥근 직사각형 74"/>
          <p:cNvSpPr/>
          <p:nvPr/>
        </p:nvSpPr>
        <p:spPr>
          <a:xfrm>
            <a:off x="807720" y="2691553"/>
            <a:ext cx="2686473" cy="27465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40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모서리가 둥근 직사각형 74"/>
          <p:cNvSpPr/>
          <p:nvPr/>
        </p:nvSpPr>
        <p:spPr>
          <a:xfrm>
            <a:off x="7700433" y="2691553"/>
            <a:ext cx="2948093" cy="27465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40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양쪽 모서리가 잘린 사각형 75"/>
          <p:cNvSpPr/>
          <p:nvPr/>
        </p:nvSpPr>
        <p:spPr>
          <a:xfrm>
            <a:off x="7700433" y="2603500"/>
            <a:ext cx="2954867" cy="364067"/>
          </a:xfrm>
          <a:prstGeom prst="snip2Same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Tx/>
              <a:buSzTx/>
              <a:buFontTx/>
            </a:pPr>
            <a:r>
              <a:rPr lang="zh-CN" altLang="zh-CN" sz="16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技术服务</a:t>
            </a:r>
            <a:r>
              <a:rPr lang="en-US" altLang="zh-CN" sz="16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事业部</a:t>
            </a:r>
            <a:endParaRPr kumimoji="0" lang="en-US" altLang="zh-CN" sz="16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양쪽 모서리가 잘린 사각형 75"/>
          <p:cNvSpPr/>
          <p:nvPr/>
        </p:nvSpPr>
        <p:spPr>
          <a:xfrm>
            <a:off x="807720" y="2603500"/>
            <a:ext cx="2686473" cy="364067"/>
          </a:xfrm>
          <a:prstGeom prst="snip2Same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Tx/>
              <a:buSzTx/>
              <a:buFontTx/>
            </a:pPr>
            <a:r>
              <a:rPr kumimoji="0" lang="zh-CN" altLang="en-US" sz="16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凌臣</a:t>
            </a:r>
            <a:r>
              <a:rPr lang="en-US" altLang="zh-CN" sz="16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工业控制事业部</a:t>
            </a:r>
            <a:endParaRPr kumimoji="0" lang="en-US" altLang="zh-CN" sz="16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420" y="4564380"/>
            <a:ext cx="862753" cy="498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" y="3945467"/>
            <a:ext cx="1402080" cy="3539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373" y="3141980"/>
            <a:ext cx="992293" cy="53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5500" y="3848100"/>
            <a:ext cx="1292860" cy="450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2847" y="4630420"/>
            <a:ext cx="1355513" cy="4326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17" descr="凌华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" y="3313007"/>
            <a:ext cx="1281853" cy="3826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迅亚透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5640" y="1935480"/>
            <a:ext cx="2057400" cy="5604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9460" y="3099647"/>
            <a:ext cx="878840" cy="391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7953" y="3098800"/>
            <a:ext cx="939800" cy="3920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 descr="遨博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0973" y="3566160"/>
            <a:ext cx="1139613" cy="458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 descr="汇川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1180" y="3376507"/>
            <a:ext cx="1060027" cy="7501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42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9207" y="4196927"/>
            <a:ext cx="649393" cy="5071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양쪽 모서리가 잘린 사각형 75"/>
          <p:cNvSpPr/>
          <p:nvPr/>
        </p:nvSpPr>
        <p:spPr>
          <a:xfrm>
            <a:off x="4213013" y="2603500"/>
            <a:ext cx="2686473" cy="364067"/>
          </a:xfrm>
          <a:prstGeom prst="snip2Same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buClrTx/>
              <a:buSzTx/>
              <a:buFontTx/>
            </a:pPr>
            <a:r>
              <a:rPr kumimoji="0" lang="zh-CN" sz="16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运动执行</a:t>
            </a:r>
            <a:r>
              <a:rPr lang="en-US" altLang="zh-CN" sz="16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事业部</a:t>
            </a:r>
            <a:endParaRPr kumimoji="0" lang="en-US" altLang="zh-CN" sz="16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40"/>
          <p:cNvSpPr txBox="1"/>
          <p:nvPr/>
        </p:nvSpPr>
        <p:spPr>
          <a:xfrm>
            <a:off x="7880773" y="2041313"/>
            <a:ext cx="2340187" cy="4203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技术服务事业部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00432" y="3086947"/>
            <a:ext cx="31961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ABB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机械手服务事业部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控制软件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服务事业部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Keyence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视觉技术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服务事业部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AutoShape 4"/>
          <p:cNvSpPr/>
          <p:nvPr/>
        </p:nvSpPr>
        <p:spPr bwMode="auto">
          <a:xfrm>
            <a:off x="459077" y="737825"/>
            <a:ext cx="6015189" cy="7852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35718" tIns="35718" rIns="35718" bIns="35718" anchor="ctr"/>
          <a:lstStyle/>
          <a:p>
            <a:r>
              <a:rPr lang="zh-CN" altLang="en-US" sz="32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凌臣科技事业部</a:t>
            </a:r>
            <a:endParaRPr lang="zh-CN" altLang="zh-CN" sz="32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 descr="WechatIMG342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6447" y="1792183"/>
            <a:ext cx="2053009" cy="541155"/>
          </a:xfrm>
          <a:prstGeom prst="rect">
            <a:avLst/>
          </a:prstGeom>
        </p:spPr>
      </p:pic>
      <p:pic>
        <p:nvPicPr>
          <p:cNvPr id="5" name="图片 4" descr="WechatIMG342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0267" y="4299373"/>
            <a:ext cx="1146387" cy="3022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333587" y="855980"/>
            <a:ext cx="5415280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30000"/>
              </a:lnSpc>
              <a:buClr>
                <a:srgbClr val="008CCF"/>
              </a:buClr>
              <a:defRPr/>
            </a:pPr>
            <a:r>
              <a:rPr lang="zh-CN" altLang="en-US" sz="2400" b="1" dirty="0">
                <a:solidFill>
                  <a:srgbClr val="78C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中国工业控制技术和解决方案领导者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4879" y="1845167"/>
            <a:ext cx="1541780" cy="42037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1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</a:t>
            </a:r>
            <a:endParaRPr lang="zh-CN" altLang="en-US" sz="213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0953" y="2170853"/>
            <a:ext cx="4274820" cy="3999230"/>
          </a:xfrm>
          <a:prstGeom prst="rect">
            <a:avLst/>
          </a:prstGeom>
        </p:spPr>
        <p:txBody>
          <a:bodyPr wrap="square">
            <a:spAutoFit/>
          </a:bodyPr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优秀研发的能力：</a:t>
            </a:r>
            <a:r>
              <a:rPr lang="zh-CN" altLang="en-US" sz="13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长期和哈尔滨工业大学、浙江大学、南京理工等著名院校合作和人才培养，团队具备先进的自主设计和算法能力</a:t>
            </a:r>
            <a:endParaRPr lang="zh-CN" altLang="en-US" sz="1335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卓越的销售能力：</a:t>
            </a:r>
            <a:endParaRPr lang="zh-CN" altLang="en-US" sz="1335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工控机累计销售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50万台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2021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销售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133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运动控制卡累计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10万张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2021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销售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1万+张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altLang="en-US" sz="133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远程</a:t>
            </a:r>
            <a:r>
              <a:rPr lang="en-US" altLang="zh-CN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IO</a:t>
            </a:r>
            <a:r>
              <a:rPr lang="zh-CN" altLang="en-US" sz="13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销售累计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100万片</a:t>
            </a: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2021</a:t>
            </a: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销售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20万+片</a:t>
            </a: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zh-CN" altLang="en-US" sz="1335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高效的生产能力：</a:t>
            </a:r>
            <a:endParaRPr lang="en-US" altLang="zh-CN" sz="1335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工控机</a:t>
            </a:r>
            <a:r>
              <a:rPr lang="zh-CN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月产能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8000套</a:t>
            </a: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的生产配套</a:t>
            </a:r>
            <a:endParaRPr lang="zh-CN" altLang="en-US" sz="1335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运动控制卡</a:t>
            </a:r>
            <a:r>
              <a:rPr lang="zh-CN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月产能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7000张</a:t>
            </a: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的生产配套</a:t>
            </a:r>
            <a:endParaRPr lang="zh-CN" altLang="en-US" sz="133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远程</a:t>
            </a:r>
            <a:r>
              <a:rPr lang="en-US" altLang="zh-CN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IO</a:t>
            </a:r>
            <a:r>
              <a:rPr lang="zh-CN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月产能</a:t>
            </a:r>
            <a:r>
              <a:rPr lang="en-US" altLang="zh-CN" sz="133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万片</a:t>
            </a:r>
            <a:r>
              <a:rPr lang="zh-CN" altLang="en-US" sz="13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的生产配套</a:t>
            </a:r>
            <a:endParaRPr lang="zh-CN" altLang="en-US" sz="1335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endParaRPr lang="zh-CN" altLang="en-US" sz="16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30000"/>
              </a:lnSpc>
              <a:buClr>
                <a:srgbClr val="008CC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凌臣科技坚持高水准研发设计、制造，为客户提供可定制化的整体解决方案。</a:t>
            </a:r>
            <a:endParaRPr lang="en-US" altLang="zh-CN" sz="16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3027" y="4283287"/>
            <a:ext cx="2333413" cy="15434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327" y="4283287"/>
            <a:ext cx="2326640" cy="15587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627" y="4297680"/>
            <a:ext cx="2324100" cy="15307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53" y="2170853"/>
            <a:ext cx="2327487" cy="15443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793" y="2170853"/>
            <a:ext cx="2318173" cy="15443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627" y="2160693"/>
            <a:ext cx="2324947" cy="1555327"/>
          </a:xfrm>
          <a:prstGeom prst="rect">
            <a:avLst/>
          </a:prstGeom>
        </p:spPr>
      </p:pic>
      <p:sp>
        <p:nvSpPr>
          <p:cNvPr id="18" name="AutoShape 30"/>
          <p:cNvSpPr/>
          <p:nvPr/>
        </p:nvSpPr>
        <p:spPr bwMode="auto">
          <a:xfrm>
            <a:off x="5083387" y="3793913"/>
            <a:ext cx="1658620" cy="393700"/>
          </a:xfrm>
          <a:custGeom>
            <a:avLst/>
            <a:gdLst>
              <a:gd name="T0" fmla="*/ 47252930 w 21600"/>
              <a:gd name="T1" fmla="*/ 1752534 h 21600"/>
              <a:gd name="T2" fmla="*/ 47252930 w 21600"/>
              <a:gd name="T3" fmla="*/ 1752534 h 21600"/>
              <a:gd name="T4" fmla="*/ 47252930 w 21600"/>
              <a:gd name="T5" fmla="*/ 1752534 h 21600"/>
              <a:gd name="T6" fmla="*/ 47252930 w 21600"/>
              <a:gd name="T7" fmla="*/ 175253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008CC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</p:spPr>
        <p:txBody>
          <a:bodyPr lIns="0" tIns="0" rIns="0" bIns="0"/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66"/>
          <p:cNvSpPr txBox="1">
            <a:spLocks noChangeArrowheads="1"/>
          </p:cNvSpPr>
          <p:nvPr/>
        </p:nvSpPr>
        <p:spPr bwMode="auto">
          <a:xfrm>
            <a:off x="5030893" y="3803227"/>
            <a:ext cx="1720427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44" tIns="60972" rIns="121944" bIns="60972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研发中心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AutoShape 30"/>
          <p:cNvSpPr/>
          <p:nvPr/>
        </p:nvSpPr>
        <p:spPr bwMode="auto">
          <a:xfrm>
            <a:off x="7388013" y="3793913"/>
            <a:ext cx="1658620" cy="393700"/>
          </a:xfrm>
          <a:custGeom>
            <a:avLst/>
            <a:gdLst>
              <a:gd name="T0" fmla="*/ 47252930 w 21600"/>
              <a:gd name="T1" fmla="*/ 1752534 h 21600"/>
              <a:gd name="T2" fmla="*/ 47252930 w 21600"/>
              <a:gd name="T3" fmla="*/ 1752534 h 21600"/>
              <a:gd name="T4" fmla="*/ 47252930 w 21600"/>
              <a:gd name="T5" fmla="*/ 1752534 h 21600"/>
              <a:gd name="T6" fmla="*/ 47252930 w 21600"/>
              <a:gd name="T7" fmla="*/ 175253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008CC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</p:spPr>
        <p:txBody>
          <a:bodyPr lIns="0" tIns="0" rIns="0" bIns="0"/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66"/>
          <p:cNvSpPr txBox="1">
            <a:spLocks noChangeArrowheads="1"/>
          </p:cNvSpPr>
          <p:nvPr/>
        </p:nvSpPr>
        <p:spPr bwMode="auto">
          <a:xfrm>
            <a:off x="7335520" y="3803227"/>
            <a:ext cx="1720427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44" tIns="60972" rIns="121944" bIns="60972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技术服务中心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AutoShape 30"/>
          <p:cNvSpPr/>
          <p:nvPr/>
        </p:nvSpPr>
        <p:spPr bwMode="auto">
          <a:xfrm>
            <a:off x="9788313" y="3810847"/>
            <a:ext cx="1658620" cy="393700"/>
          </a:xfrm>
          <a:custGeom>
            <a:avLst/>
            <a:gdLst>
              <a:gd name="T0" fmla="*/ 47252930 w 21600"/>
              <a:gd name="T1" fmla="*/ 1752534 h 21600"/>
              <a:gd name="T2" fmla="*/ 47252930 w 21600"/>
              <a:gd name="T3" fmla="*/ 1752534 h 21600"/>
              <a:gd name="T4" fmla="*/ 47252930 w 21600"/>
              <a:gd name="T5" fmla="*/ 1752534 h 21600"/>
              <a:gd name="T6" fmla="*/ 47252930 w 21600"/>
              <a:gd name="T7" fmla="*/ 175253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008CC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</p:spPr>
        <p:txBody>
          <a:bodyPr lIns="0" tIns="0" rIns="0" bIns="0"/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66"/>
          <p:cNvSpPr txBox="1">
            <a:spLocks noChangeArrowheads="1"/>
          </p:cNvSpPr>
          <p:nvPr/>
        </p:nvSpPr>
        <p:spPr bwMode="auto">
          <a:xfrm>
            <a:off x="9735820" y="3820160"/>
            <a:ext cx="1720427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44" tIns="60972" rIns="121944" bIns="60972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校企合作大赛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AutoShape 30"/>
          <p:cNvSpPr/>
          <p:nvPr/>
        </p:nvSpPr>
        <p:spPr bwMode="auto">
          <a:xfrm>
            <a:off x="5135880" y="5930053"/>
            <a:ext cx="1658620" cy="393700"/>
          </a:xfrm>
          <a:custGeom>
            <a:avLst/>
            <a:gdLst>
              <a:gd name="T0" fmla="*/ 47252930 w 21600"/>
              <a:gd name="T1" fmla="*/ 1752534 h 21600"/>
              <a:gd name="T2" fmla="*/ 47252930 w 21600"/>
              <a:gd name="T3" fmla="*/ 1752534 h 21600"/>
              <a:gd name="T4" fmla="*/ 47252930 w 21600"/>
              <a:gd name="T5" fmla="*/ 1752534 h 21600"/>
              <a:gd name="T6" fmla="*/ 47252930 w 21600"/>
              <a:gd name="T7" fmla="*/ 175253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008CC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</p:spPr>
        <p:txBody>
          <a:bodyPr lIns="0" tIns="0" rIns="0" bIns="0"/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66"/>
          <p:cNvSpPr txBox="1">
            <a:spLocks noChangeArrowheads="1"/>
          </p:cNvSpPr>
          <p:nvPr/>
        </p:nvSpPr>
        <p:spPr bwMode="auto">
          <a:xfrm>
            <a:off x="5083387" y="5939367"/>
            <a:ext cx="1720427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44" tIns="60972" rIns="121944" bIns="60972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研讨活动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AutoShape 30"/>
          <p:cNvSpPr/>
          <p:nvPr/>
        </p:nvSpPr>
        <p:spPr bwMode="auto">
          <a:xfrm>
            <a:off x="7440507" y="5930053"/>
            <a:ext cx="1658620" cy="393700"/>
          </a:xfrm>
          <a:custGeom>
            <a:avLst/>
            <a:gdLst>
              <a:gd name="T0" fmla="*/ 47252930 w 21600"/>
              <a:gd name="T1" fmla="*/ 1752534 h 21600"/>
              <a:gd name="T2" fmla="*/ 47252930 w 21600"/>
              <a:gd name="T3" fmla="*/ 1752534 h 21600"/>
              <a:gd name="T4" fmla="*/ 47252930 w 21600"/>
              <a:gd name="T5" fmla="*/ 1752534 h 21600"/>
              <a:gd name="T6" fmla="*/ 47252930 w 21600"/>
              <a:gd name="T7" fmla="*/ 175253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008CC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</p:spPr>
        <p:txBody>
          <a:bodyPr lIns="0" tIns="0" rIns="0" bIns="0"/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66"/>
          <p:cNvSpPr txBox="1">
            <a:spLocks noChangeArrowheads="1"/>
          </p:cNvSpPr>
          <p:nvPr/>
        </p:nvSpPr>
        <p:spPr bwMode="auto">
          <a:xfrm>
            <a:off x="7388013" y="5939367"/>
            <a:ext cx="1720427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44" tIns="60972" rIns="121944" bIns="60972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媒体活动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AutoShape 30"/>
          <p:cNvSpPr/>
          <p:nvPr/>
        </p:nvSpPr>
        <p:spPr bwMode="auto">
          <a:xfrm>
            <a:off x="9840807" y="5946987"/>
            <a:ext cx="1658620" cy="393700"/>
          </a:xfrm>
          <a:custGeom>
            <a:avLst/>
            <a:gdLst>
              <a:gd name="T0" fmla="*/ 47252930 w 21600"/>
              <a:gd name="T1" fmla="*/ 1752534 h 21600"/>
              <a:gd name="T2" fmla="*/ 47252930 w 21600"/>
              <a:gd name="T3" fmla="*/ 1752534 h 21600"/>
              <a:gd name="T4" fmla="*/ 47252930 w 21600"/>
              <a:gd name="T5" fmla="*/ 1752534 h 21600"/>
              <a:gd name="T6" fmla="*/ 47252930 w 21600"/>
              <a:gd name="T7" fmla="*/ 175253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008CCF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</p:spPr>
        <p:txBody>
          <a:bodyPr lIns="0" tIns="0" rIns="0" bIns="0"/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66"/>
          <p:cNvSpPr txBox="1">
            <a:spLocks noChangeArrowheads="1"/>
          </p:cNvSpPr>
          <p:nvPr/>
        </p:nvSpPr>
        <p:spPr bwMode="auto">
          <a:xfrm>
            <a:off x="9788313" y="5956300"/>
            <a:ext cx="1720427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44" tIns="60972" rIns="121944" bIns="60972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新品发布会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4" name="图片 33" descr="c64cb6d0a008129aec619a1b72cd2c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607" y="2085340"/>
            <a:ext cx="580813" cy="580813"/>
          </a:xfrm>
          <a:prstGeom prst="rect">
            <a:avLst/>
          </a:prstGeom>
        </p:spPr>
      </p:pic>
      <p:pic>
        <p:nvPicPr>
          <p:cNvPr id="35" name="图片 34" descr="3365e16aa83c331d8f3e0e0c3f768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345440" y="2853267"/>
            <a:ext cx="369147" cy="369147"/>
          </a:xfrm>
          <a:prstGeom prst="rect">
            <a:avLst/>
          </a:prstGeom>
        </p:spPr>
      </p:pic>
      <p:pic>
        <p:nvPicPr>
          <p:cNvPr id="37" name="图片 36" descr="999e6a68b06690ba594818241f942b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" y="3870113"/>
            <a:ext cx="289560" cy="2895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śľi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ṡḷïḓe"/>
          <p:cNvSpPr/>
          <p:nvPr/>
        </p:nvSpPr>
        <p:spPr>
          <a:xfrm>
            <a:off x="1778424" y="1629833"/>
            <a:ext cx="3994151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40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ï$lîdé"/>
          <p:cNvSpPr/>
          <p:nvPr/>
        </p:nvSpPr>
        <p:spPr>
          <a:xfrm>
            <a:off x="530648" y="1629833"/>
            <a:ext cx="1247775" cy="495300"/>
          </a:xfrm>
          <a:prstGeom prst="rect">
            <a:avLst/>
          </a:prstGeom>
          <a:solidFill>
            <a:srgbClr val="527294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r>
              <a:rPr lang="zh-CN" sz="12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工业控制</a:t>
            </a:r>
            <a:r>
              <a:rPr lang="zh-CN" altLang="en-US" sz="12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事业部</a:t>
            </a:r>
            <a:endParaRPr lang="zh-CN" altLang="en-US" sz="12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iṩlíḋe"/>
          <p:cNvSpPr txBox="1"/>
          <p:nvPr/>
        </p:nvSpPr>
        <p:spPr>
          <a:xfrm>
            <a:off x="1941407" y="1712807"/>
            <a:ext cx="36703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1065" b="1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工控机、嵌入式、触摸一体机</a:t>
            </a:r>
            <a:endParaRPr lang="zh-CN" altLang="en-US" sz="1065" b="1" spc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išḻiḍe"/>
          <p:cNvSpPr/>
          <p:nvPr/>
        </p:nvSpPr>
        <p:spPr>
          <a:xfrm>
            <a:off x="1786044" y="3346027"/>
            <a:ext cx="3912235" cy="49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40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işḷíḋe"/>
          <p:cNvSpPr/>
          <p:nvPr/>
        </p:nvSpPr>
        <p:spPr>
          <a:xfrm>
            <a:off x="6235700" y="1630680"/>
            <a:ext cx="1247775" cy="495935"/>
          </a:xfrm>
          <a:prstGeom prst="rect">
            <a:avLst/>
          </a:prstGeom>
          <a:solidFill>
            <a:schemeClr val="accent5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r>
              <a:rPr lang="zh-CN" altLang="en-US" sz="1200" b="1" spc="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智能传动</a:t>
            </a:r>
            <a:endParaRPr lang="en-US" altLang="zh-CN" sz="1200" b="1" spc="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/>
            <a:r>
              <a:rPr lang="zh-CN" altLang="en-US" sz="1200" b="1" spc="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事业部</a:t>
            </a:r>
            <a:endParaRPr lang="zh-CN" altLang="en-US" sz="1200" b="1" spc="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îş1íďê"/>
          <p:cNvSpPr txBox="1"/>
          <p:nvPr/>
        </p:nvSpPr>
        <p:spPr>
          <a:xfrm>
            <a:off x="1839807" y="3447627"/>
            <a:ext cx="3858260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b="1" spc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运动控制卡、采集卡、伺服驱动</a:t>
            </a:r>
            <a:endParaRPr lang="zh-CN" altLang="en-US" b="1" spc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îšḷíḍe"/>
          <p:cNvSpPr/>
          <p:nvPr/>
        </p:nvSpPr>
        <p:spPr>
          <a:xfrm>
            <a:off x="7483475" y="1631315"/>
            <a:ext cx="3590925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40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îs1iḋè"/>
          <p:cNvSpPr/>
          <p:nvPr/>
        </p:nvSpPr>
        <p:spPr>
          <a:xfrm>
            <a:off x="538268" y="3346661"/>
            <a:ext cx="1247775" cy="495300"/>
          </a:xfrm>
          <a:prstGeom prst="rect">
            <a:avLst/>
          </a:prstGeom>
          <a:solidFill>
            <a:srgbClr val="527294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r>
              <a:rPr lang="zh-CN" sz="12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工业控制</a:t>
            </a:r>
            <a:r>
              <a:rPr lang="zh-CN" altLang="en-US" sz="12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事业部</a:t>
            </a:r>
            <a:endParaRPr lang="zh-CN" altLang="en-US" sz="12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íṥlïďê"/>
          <p:cNvSpPr txBox="1"/>
          <p:nvPr/>
        </p:nvSpPr>
        <p:spPr>
          <a:xfrm>
            <a:off x="7499351" y="1623695"/>
            <a:ext cx="3187700" cy="53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1105" spc="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凌臣自主品牌直线传动产品</a:t>
            </a:r>
            <a:r>
              <a:rPr lang="en-US" altLang="zh-CN" sz="1105" spc="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TOYO/ABB</a:t>
            </a:r>
            <a:r>
              <a:rPr lang="zh-CN" altLang="en-US" sz="1105" spc="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品牌代理</a:t>
            </a:r>
            <a:endParaRPr lang="zh-CN" altLang="en-US" sz="1105" spc="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151" name="图片 6" descr="C:/Users/user/AppData/Local/Temp/kaimatting/20220415223553/output_aiMatting_20220415223618.pngoutput_aiMatting_202204152236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687" y="2306320"/>
            <a:ext cx="1082040" cy="4707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3" name="object 22"/>
          <p:cNvSpPr/>
          <p:nvPr/>
        </p:nvSpPr>
        <p:spPr>
          <a:xfrm>
            <a:off x="806980" y="2908512"/>
            <a:ext cx="890587" cy="195263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64" name="文本框 82"/>
          <p:cNvSpPr txBox="1"/>
          <p:nvPr/>
        </p:nvSpPr>
        <p:spPr>
          <a:xfrm>
            <a:off x="772372" y="2883112"/>
            <a:ext cx="97980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工控机产品线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15640" y="2276687"/>
            <a:ext cx="832273" cy="484293"/>
          </a:xfrm>
          <a:prstGeom prst="rect">
            <a:avLst/>
          </a:prstGeom>
        </p:spPr>
      </p:pic>
      <p:sp>
        <p:nvSpPr>
          <p:cNvPr id="21" name="object 22"/>
          <p:cNvSpPr/>
          <p:nvPr/>
        </p:nvSpPr>
        <p:spPr>
          <a:xfrm>
            <a:off x="3178704" y="2907877"/>
            <a:ext cx="890587" cy="195263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82"/>
          <p:cNvSpPr txBox="1"/>
          <p:nvPr/>
        </p:nvSpPr>
        <p:spPr>
          <a:xfrm>
            <a:off x="3172672" y="2882477"/>
            <a:ext cx="10674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嵌入式工控机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600" y="2197947"/>
            <a:ext cx="625687" cy="592667"/>
          </a:xfrm>
          <a:prstGeom prst="rect">
            <a:avLst/>
          </a:prstGeom>
        </p:spPr>
      </p:pic>
      <p:sp>
        <p:nvSpPr>
          <p:cNvPr id="25" name="object 22"/>
          <p:cNvSpPr/>
          <p:nvPr/>
        </p:nvSpPr>
        <p:spPr>
          <a:xfrm>
            <a:off x="4296940" y="2920577"/>
            <a:ext cx="890587" cy="195263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82"/>
          <p:cNvSpPr txBox="1"/>
          <p:nvPr/>
        </p:nvSpPr>
        <p:spPr>
          <a:xfrm>
            <a:off x="4318847" y="2895600"/>
            <a:ext cx="99568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触控一体机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8" name="图片 14" descr="xc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67" y="3944620"/>
            <a:ext cx="635847" cy="6112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5" name="图片 2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40" y="4869180"/>
            <a:ext cx="629073" cy="6722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3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47" y="5792047"/>
            <a:ext cx="521547" cy="390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图片 3" descr="X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3127" y="4903893"/>
            <a:ext cx="607907" cy="52154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262" name="对象 8"/>
          <p:cNvGraphicFramePr/>
          <p:nvPr/>
        </p:nvGraphicFramePr>
        <p:xfrm>
          <a:off x="723900" y="4915747"/>
          <a:ext cx="233680" cy="541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9" imgW="4572000" imgH="9184640" progId="Photoshop.Image.12">
                  <p:embed/>
                </p:oleObj>
              </mc:Choice>
              <mc:Fallback>
                <p:oleObj name="" r:id="rId9" imgW="4572000" imgH="9184640" progId="Photoshop.Image.12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3900" y="4915747"/>
                        <a:ext cx="233680" cy="5410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17" name="图片 33" descr="M60"/>
          <p:cNvPicPr>
            <a:picLocks noChangeAspect="1"/>
          </p:cNvPicPr>
          <p:nvPr/>
        </p:nvPicPr>
        <p:blipFill>
          <a:blip r:embed="rId11"/>
          <a:srcRect b="54475"/>
          <a:stretch>
            <a:fillRect/>
          </a:stretch>
        </p:blipFill>
        <p:spPr>
          <a:xfrm>
            <a:off x="1202267" y="4041140"/>
            <a:ext cx="845820" cy="4715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02" name="图片 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9613" y="4777740"/>
            <a:ext cx="248073" cy="6917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0" name="图片 8" descr="C:/Users/user/AppData/Local/Temp/kaimatting/20220415224740/output_aiMatting_20220415224804.pngoutput_aiMatting_2022041522480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7173" y="4087707"/>
            <a:ext cx="628227" cy="372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9" descr="C:/Users/user/AppData/Local/Temp/kaimatting/20220415224823/output_aiMatting_20220415224838.pngoutput_aiMatting_202204152248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1120" y="4091093"/>
            <a:ext cx="507153" cy="43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2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6727" y="5767493"/>
            <a:ext cx="560493" cy="408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30307" y="5671820"/>
            <a:ext cx="662093" cy="483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object 22"/>
          <p:cNvSpPr/>
          <p:nvPr/>
        </p:nvSpPr>
        <p:spPr>
          <a:xfrm>
            <a:off x="711941" y="6271684"/>
            <a:ext cx="890587" cy="195263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82"/>
          <p:cNvSpPr txBox="1"/>
          <p:nvPr/>
        </p:nvSpPr>
        <p:spPr>
          <a:xfrm>
            <a:off x="723900" y="6232313"/>
            <a:ext cx="116332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触摸屏系列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bject 22"/>
          <p:cNvSpPr/>
          <p:nvPr/>
        </p:nvSpPr>
        <p:spPr>
          <a:xfrm>
            <a:off x="734167" y="5506297"/>
            <a:ext cx="890587" cy="195263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82"/>
          <p:cNvSpPr txBox="1"/>
          <p:nvPr/>
        </p:nvSpPr>
        <p:spPr>
          <a:xfrm>
            <a:off x="756392" y="5480897"/>
            <a:ext cx="865187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系列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object 22"/>
          <p:cNvSpPr/>
          <p:nvPr/>
        </p:nvSpPr>
        <p:spPr>
          <a:xfrm>
            <a:off x="737341" y="4653492"/>
            <a:ext cx="890587" cy="195263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82"/>
          <p:cNvSpPr txBox="1"/>
          <p:nvPr/>
        </p:nvSpPr>
        <p:spPr>
          <a:xfrm>
            <a:off x="759567" y="4628092"/>
            <a:ext cx="865187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控制卡系列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55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2933" y="4285827"/>
            <a:ext cx="474980" cy="261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6" name="图片 30"/>
          <p:cNvPicPr>
            <a:picLocks noChangeAspect="1"/>
          </p:cNvPicPr>
          <p:nvPr/>
        </p:nvPicPr>
        <p:blipFill>
          <a:blip r:embed="rId17"/>
          <a:srcRect r="46689"/>
          <a:stretch>
            <a:fillRect/>
          </a:stretch>
        </p:blipFill>
        <p:spPr>
          <a:xfrm>
            <a:off x="4047913" y="3808307"/>
            <a:ext cx="270933" cy="680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7" name="图片 31"/>
          <p:cNvPicPr>
            <a:picLocks noChangeAspect="1"/>
          </p:cNvPicPr>
          <p:nvPr/>
        </p:nvPicPr>
        <p:blipFill>
          <a:blip r:embed="rId17"/>
          <a:srcRect r="46689"/>
          <a:stretch>
            <a:fillRect/>
          </a:stretch>
        </p:blipFill>
        <p:spPr>
          <a:xfrm>
            <a:off x="4647353" y="3808307"/>
            <a:ext cx="270933" cy="680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8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8527" y="4343400"/>
            <a:ext cx="474980" cy="261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object 22"/>
          <p:cNvSpPr/>
          <p:nvPr/>
        </p:nvSpPr>
        <p:spPr>
          <a:xfrm>
            <a:off x="3626803" y="4759537"/>
            <a:ext cx="890587" cy="195263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82"/>
          <p:cNvSpPr txBox="1"/>
          <p:nvPr/>
        </p:nvSpPr>
        <p:spPr>
          <a:xfrm>
            <a:off x="3649028" y="4734137"/>
            <a:ext cx="865187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伺服系列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0" name="图片 7" descr="LCTE-MINI-IN32 (01)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422" t="1704" r="34843" b="5632"/>
          <a:stretch>
            <a:fillRect/>
          </a:stretch>
        </p:blipFill>
        <p:spPr>
          <a:xfrm>
            <a:off x="4458547" y="5071533"/>
            <a:ext cx="313267" cy="459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object 22"/>
          <p:cNvSpPr/>
          <p:nvPr/>
        </p:nvSpPr>
        <p:spPr>
          <a:xfrm>
            <a:off x="3629977" y="5712037"/>
            <a:ext cx="890587" cy="195263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82"/>
          <p:cNvSpPr txBox="1"/>
          <p:nvPr/>
        </p:nvSpPr>
        <p:spPr>
          <a:xfrm>
            <a:off x="3652203" y="5686637"/>
            <a:ext cx="865187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IO</a:t>
            </a: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系列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1700" y="2250440"/>
            <a:ext cx="735753" cy="502920"/>
          </a:xfrm>
          <a:prstGeom prst="rect">
            <a:avLst/>
          </a:prstGeom>
        </p:spPr>
      </p:pic>
      <p:sp>
        <p:nvSpPr>
          <p:cNvPr id="44" name="object 22"/>
          <p:cNvSpPr/>
          <p:nvPr/>
        </p:nvSpPr>
        <p:spPr>
          <a:xfrm>
            <a:off x="2014749" y="2921212"/>
            <a:ext cx="890587" cy="195263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82"/>
          <p:cNvSpPr txBox="1"/>
          <p:nvPr/>
        </p:nvSpPr>
        <p:spPr>
          <a:xfrm>
            <a:off x="1980141" y="2895812"/>
            <a:ext cx="97980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视觉控制器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" name="图片 45" descr="C:/Users/user/AppData/Local/Temp/kaimatting/20220415230713/output_aiMatting_20220415230721.pngoutput_aiMatting_202204152307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7987" y="2473113"/>
            <a:ext cx="532553" cy="459740"/>
          </a:xfrm>
          <a:prstGeom prst="rect">
            <a:avLst/>
          </a:prstGeom>
        </p:spPr>
      </p:pic>
      <p:pic>
        <p:nvPicPr>
          <p:cNvPr id="47" name="图片 46" descr="C:/Users/user/AppData/Local/Temp/kaimatting/20220415230846/output_aiMatting_20220415230909.pngoutput_aiMatting_2022041523090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180000">
            <a:off x="7440507" y="3200400"/>
            <a:ext cx="686647" cy="54694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566" b="94749" l="5757" r="94408">
                        <a14:foregroundMark x1="5921" y1="69178" x2="5921" y2="69178"/>
                        <a14:foregroundMark x1="8388" y1="63927" x2="8388" y2="63927"/>
                        <a14:foregroundMark x1="28947" y1="77169" x2="28947" y2="77169"/>
                        <a14:foregroundMark x1="28618" y1="94749" x2="28618" y2="94749"/>
                        <a14:foregroundMark x1="90789" y1="22831" x2="90789" y2="22831"/>
                        <a14:foregroundMark x1="94408" y1="18721" x2="94408" y2="18721"/>
                        <a14:foregroundMark x1="93586" y1="11416" x2="93586" y2="11416"/>
                        <a14:foregroundMark x1="75493" y1="7991" x2="75493" y2="7991"/>
                        <a14:foregroundMark x1="75164" y1="4566" x2="75164" y2="4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7053" y="3828627"/>
            <a:ext cx="861060" cy="70442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000">
            <a:off x="6117167" y="3597487"/>
            <a:ext cx="891540" cy="1013460"/>
          </a:xfrm>
          <a:prstGeom prst="rect">
            <a:avLst/>
          </a:prstGeom>
        </p:spPr>
      </p:pic>
      <p:pic>
        <p:nvPicPr>
          <p:cNvPr id="50" name="图片 49" descr="C:/Users/user/AppData/Local/Temp/kaimatting/20220415230805/output_aiMatting_20220415230817.pngoutput_aiMatting_2022041523081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604052">
            <a:off x="6374553" y="3071707"/>
            <a:ext cx="582507" cy="724747"/>
          </a:xfrm>
          <a:prstGeom prst="rect">
            <a:avLst/>
          </a:prstGeom>
        </p:spPr>
      </p:pic>
      <p:pic>
        <p:nvPicPr>
          <p:cNvPr id="51" name="图片 50" descr="C:/Users/user/AppData/Local/Temp/kaimatting/20220415230742/output_aiMatting_20220415230758.pngoutput_aiMatting_2022041523075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0796017" flipH="1">
            <a:off x="6207760" y="2570480"/>
            <a:ext cx="807720" cy="47244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70" b="90541" l="9921" r="89683">
                        <a14:foregroundMark x1="21825" y1="8108" x2="21825" y2="8108"/>
                        <a14:foregroundMark x1="29365" y1="90541" x2="48810" y2="89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8553" y="2535767"/>
            <a:ext cx="743373" cy="873760"/>
          </a:xfrm>
          <a:prstGeom prst="rect">
            <a:avLst/>
          </a:prstGeom>
        </p:spPr>
      </p:pic>
      <p:pic>
        <p:nvPicPr>
          <p:cNvPr id="55" name="图片 54" descr="C:/Users/user/AppData/Local/Temp/kaimatting/20220415231327/output_aiMatting_20220415231356.pngoutput_aiMatting_2022041523135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52727" y="4698153"/>
            <a:ext cx="711200" cy="477520"/>
          </a:xfrm>
          <a:prstGeom prst="rect">
            <a:avLst/>
          </a:prstGeom>
        </p:spPr>
      </p:pic>
      <p:pic>
        <p:nvPicPr>
          <p:cNvPr id="56" name="图片 55" descr="C:/Users/HP/AppData/Local/Temp/kaimatting_20191212171905/output_20191212171907..pngoutput_20191212171907.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311813" y="4710853"/>
            <a:ext cx="761153" cy="606213"/>
          </a:xfrm>
          <a:prstGeom prst="rect">
            <a:avLst/>
          </a:prstGeom>
        </p:spPr>
      </p:pic>
      <p:pic>
        <p:nvPicPr>
          <p:cNvPr id="57" name="图片 56" descr="C:/Users/user/AppData/Local/Temp/kaimatting/20220415231544/output_aiMatting_20220415231608.pngoutput_aiMatting_2022041523160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131213" y="2377440"/>
            <a:ext cx="618067" cy="1051560"/>
          </a:xfrm>
          <a:prstGeom prst="rect">
            <a:avLst/>
          </a:prstGeom>
        </p:spPr>
      </p:pic>
      <p:pic>
        <p:nvPicPr>
          <p:cNvPr id="58" name="图片 57" descr="C:/Users/user/AppData/Local/Temp/kaimatting/20220415231731/output_aiMatting_20220415231751.pngoutput_aiMatting_2022041523175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264227" y="3442547"/>
            <a:ext cx="554567" cy="756920"/>
          </a:xfrm>
          <a:prstGeom prst="rect">
            <a:avLst/>
          </a:prstGeom>
        </p:spPr>
      </p:pic>
      <p:pic>
        <p:nvPicPr>
          <p:cNvPr id="59" name="图片 58" descr="C:/Users/user/AppData/Local/Temp/kaimatting/20220415231922/output_aiMatting_20220415231950.pngoutput_aiMatting_2022041523195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131213" y="3676227"/>
            <a:ext cx="736600" cy="514773"/>
          </a:xfrm>
          <a:prstGeom prst="rect">
            <a:avLst/>
          </a:prstGeom>
        </p:spPr>
      </p:pic>
      <p:pic>
        <p:nvPicPr>
          <p:cNvPr id="60" name="图片 59" descr="C:/Users/user/AppData/Local/Temp/kaimatting/20220415232043/output_aiMatting_20220415232106.pngoutput_aiMatting_2022041523210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233747" y="4545753"/>
            <a:ext cx="560493" cy="641773"/>
          </a:xfrm>
          <a:prstGeom prst="rect">
            <a:avLst/>
          </a:prstGeom>
        </p:spPr>
      </p:pic>
      <p:sp>
        <p:nvSpPr>
          <p:cNvPr id="61" name="object 22"/>
          <p:cNvSpPr/>
          <p:nvPr/>
        </p:nvSpPr>
        <p:spPr>
          <a:xfrm>
            <a:off x="6243320" y="5587365"/>
            <a:ext cx="1664335" cy="177165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82"/>
          <p:cNvSpPr txBox="1"/>
          <p:nvPr/>
        </p:nvSpPr>
        <p:spPr>
          <a:xfrm>
            <a:off x="6311265" y="5537835"/>
            <a:ext cx="1611631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直线电机</a:t>
            </a: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模组、平台类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" name="object 22"/>
          <p:cNvSpPr/>
          <p:nvPr/>
        </p:nvSpPr>
        <p:spPr>
          <a:xfrm>
            <a:off x="9264015" y="5561965"/>
            <a:ext cx="1664335" cy="177165"/>
          </a:xfrm>
          <a:custGeom>
            <a:avLst/>
            <a:gdLst/>
            <a:ahLst/>
            <a:cxnLst/>
            <a:pathLst>
              <a:path w="939164" h="509270">
                <a:moveTo>
                  <a:pt x="0" y="509015"/>
                </a:moveTo>
                <a:lnTo>
                  <a:pt x="938784" y="509015"/>
                </a:lnTo>
                <a:lnTo>
                  <a:pt x="938784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 sz="1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82"/>
          <p:cNvSpPr txBox="1"/>
          <p:nvPr/>
        </p:nvSpPr>
        <p:spPr>
          <a:xfrm>
            <a:off x="9256607" y="5513493"/>
            <a:ext cx="1679787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机器人及附件</a:t>
            </a: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/TOYO</a:t>
            </a: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67" name="直接连接符 66"/>
          <p:cNvCxnSpPr/>
          <p:nvPr/>
        </p:nvCxnSpPr>
        <p:spPr>
          <a:xfrm flipH="1">
            <a:off x="3375660" y="3853180"/>
            <a:ext cx="12700" cy="230378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4"/>
          <p:cNvSpPr/>
          <p:nvPr/>
        </p:nvSpPr>
        <p:spPr bwMode="auto">
          <a:xfrm>
            <a:off x="3533140" y="739987"/>
            <a:ext cx="4969087" cy="7857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35718" tIns="35718" rIns="35718" bIns="35718" anchor="ctr"/>
          <a:p>
            <a:r>
              <a:rPr lang="zh-CN" altLang="en-US" sz="32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凌臣科技事业部产品分布</a:t>
            </a:r>
            <a:endParaRPr lang="zh-CN" altLang="zh-CN" sz="32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572933" y="5071533"/>
            <a:ext cx="698500" cy="480907"/>
          </a:xfrm>
          <a:prstGeom prst="rect">
            <a:avLst/>
          </a:prstGeom>
        </p:spPr>
      </p:pic>
      <p:pic>
        <p:nvPicPr>
          <p:cNvPr id="8" name="图片 7" descr="音圈电机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247207" y="4460240"/>
            <a:ext cx="386927" cy="748453"/>
          </a:xfrm>
          <a:prstGeom prst="rect">
            <a:avLst/>
          </a:prstGeom>
        </p:spPr>
      </p:pic>
    </p:spTree>
    <p:custDataLst>
      <p:tags r:id="rId3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/>
          <p:nvPr/>
        </p:nvSpPr>
        <p:spPr bwMode="auto">
          <a:xfrm>
            <a:off x="431371" y="752996"/>
            <a:ext cx="4667251" cy="7852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35718" tIns="35718" rIns="35718" bIns="35718" anchor="ctr"/>
          <a:lstStyle/>
          <a:p>
            <a:pPr eaLnBrk="1">
              <a:defRPr/>
            </a:pPr>
            <a:r>
              <a:rPr lang="zh-CN" altLang="en-US" sz="32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凌臣企业分布</a:t>
            </a:r>
            <a:endParaRPr lang="zh-CN" altLang="zh-CN" sz="32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552197" y="1518841"/>
            <a:ext cx="2992916" cy="852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b="1" dirty="0">
                <a:solidFill>
                  <a:srgbClr val="008CC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苏州</a:t>
            </a:r>
            <a:endParaRPr lang="zh-CN" altLang="en-US" sz="1335" b="1" dirty="0">
              <a:solidFill>
                <a:srgbClr val="008CC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苏州市凌臣采集</a:t>
            </a:r>
            <a:r>
              <a:rPr lang="zh-CN" altLang="en-US" sz="13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计算机</a:t>
            </a:r>
            <a:r>
              <a:rPr lang="zh-CN" altLang="en-US" sz="1335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有限公司</a:t>
            </a:r>
            <a:endParaRPr lang="zh-CN" altLang="en-US" sz="1335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苏州迅亚科技有限公司</a:t>
            </a:r>
            <a:endParaRPr lang="zh-CN" altLang="en-US" sz="1335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30667" y="1633951"/>
            <a:ext cx="190501" cy="190501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思源黑体 CN Normal" panose="020B0400000000000000" pitchFamily="34" charset="-122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70653" y="2587413"/>
            <a:ext cx="1422400" cy="543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buClr>
                <a:srgbClr val="0774F9"/>
              </a:buClr>
              <a:buSzPct val="75000"/>
            </a:pPr>
            <a:r>
              <a:rPr lang="zh-CN" altLang="en-US" sz="1335" b="1" dirty="0">
                <a:solidFill>
                  <a:srgbClr val="008CC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南京</a:t>
            </a:r>
            <a:endParaRPr lang="zh-CN" altLang="en-US" sz="1335" b="1" dirty="0">
              <a:solidFill>
                <a:srgbClr val="008CC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南京分公司</a:t>
            </a:r>
            <a:endParaRPr lang="zh-CN" altLang="en-US" sz="1335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30667" y="2707167"/>
            <a:ext cx="190501" cy="190501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5" dirty="0">
              <a:ea typeface="思源黑体 CN Normal" panose="020B0400000000000000" pitchFamily="34" charset="-122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70653" y="3118273"/>
            <a:ext cx="1422400" cy="543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b="1" dirty="0">
                <a:solidFill>
                  <a:srgbClr val="008CC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武汉</a:t>
            </a:r>
            <a:endParaRPr lang="zh-CN" altLang="en-US" sz="1335" b="1" dirty="0">
              <a:solidFill>
                <a:srgbClr val="008CC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武汉分公司</a:t>
            </a:r>
            <a:endParaRPr lang="zh-CN" altLang="en-US" sz="1335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0667" y="3238329"/>
            <a:ext cx="190501" cy="190501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35" dirty="0">
              <a:ea typeface="思源黑体 CN Normal" panose="020B0400000000000000" pitchFamily="34" charset="-12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70653" y="3652520"/>
            <a:ext cx="1423247" cy="66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b="1" dirty="0">
                <a:solidFill>
                  <a:srgbClr val="008CC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长沙</a:t>
            </a:r>
            <a:endParaRPr lang="en-US" altLang="zh-CN" sz="1335" b="1" dirty="0">
              <a:solidFill>
                <a:srgbClr val="008CC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长沙分公司</a:t>
            </a:r>
            <a:endParaRPr lang="en-US" altLang="zh-CN" sz="1335" dirty="0">
              <a:solidFill>
                <a:schemeClr val="tx1">
                  <a:lumMod val="85000"/>
                  <a:lumOff val="15000"/>
                </a:schemeClr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0667" y="3776217"/>
            <a:ext cx="190501" cy="190501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35" dirty="0">
              <a:ea typeface="思源黑体 CN Normal" panose="020B0400000000000000" pitchFamily="34" charset="-12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70653" y="4262967"/>
            <a:ext cx="1496060" cy="66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sz="1335" b="1" dirty="0">
                <a:solidFill>
                  <a:srgbClr val="008CC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郑州</a:t>
            </a:r>
            <a:endParaRPr lang="zh-CN" sz="1335" b="1" dirty="0">
              <a:solidFill>
                <a:srgbClr val="008CC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郑州分公司</a:t>
            </a:r>
            <a:endParaRPr lang="en-US" altLang="zh-CN" sz="1335" dirty="0">
              <a:solidFill>
                <a:schemeClr val="tx1">
                  <a:lumMod val="85000"/>
                  <a:lumOff val="15000"/>
                </a:schemeClr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0667" y="4386664"/>
            <a:ext cx="190501" cy="190501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35" dirty="0">
              <a:ea typeface="思源黑体 CN Normal" panose="020B0400000000000000" pitchFamily="34" charset="-122"/>
            </a:endParaRPr>
          </a:p>
        </p:txBody>
      </p:sp>
      <p:grpSp>
        <p:nvGrpSpPr>
          <p:cNvPr id="245" name="组合 184"/>
          <p:cNvGrpSpPr/>
          <p:nvPr/>
        </p:nvGrpSpPr>
        <p:grpSpPr bwMode="auto">
          <a:xfrm>
            <a:off x="2414669" y="1253609"/>
            <a:ext cx="6198103" cy="4833367"/>
            <a:chOff x="0" y="0"/>
            <a:chExt cx="5407191" cy="4756567"/>
          </a:xfrm>
          <a:solidFill>
            <a:schemeClr val="bg1">
              <a:lumMod val="8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6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47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48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49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0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1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2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3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4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5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0"/>
            </a:gradFill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6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7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8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9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0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1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2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chemeClr val="bg2"/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3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4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2700000" scaled="0"/>
            </a:gradFill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5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6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7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2700000" scaled="0"/>
            </a:gradFill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8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2700000" scaled="0"/>
            </a:gradFill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9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0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0" scaled="0"/>
            </a:gradFill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1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2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3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4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5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6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7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p>
              <a:pPr>
                <a:defRPr/>
              </a:pPr>
              <a:endParaRPr lang="zh-CN" altLang="zh-CN" sz="16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254240" y="3503507"/>
            <a:ext cx="1150620" cy="441960"/>
            <a:chOff x="9581" y="4196"/>
            <a:chExt cx="1910" cy="700"/>
          </a:xfrm>
        </p:grpSpPr>
        <p:sp>
          <p:nvSpPr>
            <p:cNvPr id="418" name="Oval 499"/>
            <p:cNvSpPr>
              <a:spLocks noChangeArrowheads="1"/>
            </p:cNvSpPr>
            <p:nvPr/>
          </p:nvSpPr>
          <p:spPr bwMode="auto">
            <a:xfrm>
              <a:off x="9744" y="4838"/>
              <a:ext cx="110" cy="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419" name="Rectangle 483"/>
            <p:cNvSpPr>
              <a:spLocks noChangeArrowheads="1"/>
            </p:cNvSpPr>
            <p:nvPr/>
          </p:nvSpPr>
          <p:spPr bwMode="auto">
            <a:xfrm>
              <a:off x="9799" y="4207"/>
              <a:ext cx="1684" cy="432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27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420" name="Freeform 484"/>
            <p:cNvSpPr/>
            <p:nvPr/>
          </p:nvSpPr>
          <p:spPr bwMode="auto">
            <a:xfrm>
              <a:off x="9581" y="4198"/>
              <a:ext cx="445" cy="678"/>
            </a:xfrm>
            <a:custGeom>
              <a:avLst/>
              <a:gdLst>
                <a:gd name="T0" fmla="*/ 334 w 334"/>
                <a:gd name="T1" fmla="*/ 167 h 515"/>
                <a:gd name="T2" fmla="*/ 167 w 334"/>
                <a:gd name="T3" fmla="*/ 0 h 515"/>
                <a:gd name="T4" fmla="*/ 0 w 334"/>
                <a:gd name="T5" fmla="*/ 167 h 515"/>
                <a:gd name="T6" fmla="*/ 130 w 334"/>
                <a:gd name="T7" fmla="*/ 330 h 515"/>
                <a:gd name="T8" fmla="*/ 165 w 334"/>
                <a:gd name="T9" fmla="*/ 515 h 515"/>
                <a:gd name="T10" fmla="*/ 200 w 334"/>
                <a:gd name="T11" fmla="*/ 331 h 515"/>
                <a:gd name="T12" fmla="*/ 334 w 334"/>
                <a:gd name="T13" fmla="*/ 167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515">
                  <a:moveTo>
                    <a:pt x="334" y="167"/>
                  </a:moveTo>
                  <a:cubicBezTo>
                    <a:pt x="334" y="75"/>
                    <a:pt x="259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47"/>
                    <a:pt x="56" y="313"/>
                    <a:pt x="130" y="330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200" y="331"/>
                    <a:pt x="200" y="331"/>
                    <a:pt x="200" y="331"/>
                  </a:cubicBezTo>
                  <a:cubicBezTo>
                    <a:pt x="276" y="315"/>
                    <a:pt x="334" y="248"/>
                    <a:pt x="334" y="167"/>
                  </a:cubicBezTo>
                  <a:close/>
                </a:path>
              </a:pathLst>
            </a:cu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421" name="Freeform 485"/>
            <p:cNvSpPr/>
            <p:nvPr/>
          </p:nvSpPr>
          <p:spPr bwMode="auto">
            <a:xfrm>
              <a:off x="9799" y="4196"/>
              <a:ext cx="228" cy="679"/>
            </a:xfrm>
            <a:custGeom>
              <a:avLst/>
              <a:gdLst>
                <a:gd name="T0" fmla="*/ 0 w 171"/>
                <a:gd name="T1" fmla="*/ 2 h 516"/>
                <a:gd name="T2" fmla="*/ 2 w 171"/>
                <a:gd name="T3" fmla="*/ 516 h 516"/>
                <a:gd name="T4" fmla="*/ 37 w 171"/>
                <a:gd name="T5" fmla="*/ 333 h 516"/>
                <a:gd name="T6" fmla="*/ 171 w 171"/>
                <a:gd name="T7" fmla="*/ 171 h 516"/>
                <a:gd name="T8" fmla="*/ 0 w 171"/>
                <a:gd name="T9" fmla="*/ 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516">
                  <a:moveTo>
                    <a:pt x="0" y="2"/>
                  </a:moveTo>
                  <a:cubicBezTo>
                    <a:pt x="0" y="2"/>
                    <a:pt x="2" y="516"/>
                    <a:pt x="2" y="516"/>
                  </a:cubicBezTo>
                  <a:cubicBezTo>
                    <a:pt x="37" y="333"/>
                    <a:pt x="37" y="333"/>
                    <a:pt x="37" y="333"/>
                  </a:cubicBezTo>
                  <a:cubicBezTo>
                    <a:pt x="113" y="317"/>
                    <a:pt x="171" y="251"/>
                    <a:pt x="171" y="171"/>
                  </a:cubicBezTo>
                  <a:cubicBezTo>
                    <a:pt x="171" y="78"/>
                    <a:pt x="96" y="0"/>
                    <a:pt x="0" y="2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422" name="Freeform 486"/>
            <p:cNvSpPr>
              <a:spLocks noEditPoints="1"/>
            </p:cNvSpPr>
            <p:nvPr/>
          </p:nvSpPr>
          <p:spPr bwMode="auto">
            <a:xfrm>
              <a:off x="9624" y="4241"/>
              <a:ext cx="357" cy="353"/>
            </a:xfrm>
            <a:custGeom>
              <a:avLst/>
              <a:gdLst>
                <a:gd name="T0" fmla="*/ 134 w 268"/>
                <a:gd name="T1" fmla="*/ 268 h 268"/>
                <a:gd name="T2" fmla="*/ 0 w 268"/>
                <a:gd name="T3" fmla="*/ 134 h 268"/>
                <a:gd name="T4" fmla="*/ 134 w 268"/>
                <a:gd name="T5" fmla="*/ 0 h 268"/>
                <a:gd name="T6" fmla="*/ 268 w 268"/>
                <a:gd name="T7" fmla="*/ 134 h 268"/>
                <a:gd name="T8" fmla="*/ 134 w 268"/>
                <a:gd name="T9" fmla="*/ 268 h 268"/>
                <a:gd name="T10" fmla="*/ 134 w 268"/>
                <a:gd name="T11" fmla="*/ 10 h 268"/>
                <a:gd name="T12" fmla="*/ 11 w 268"/>
                <a:gd name="T13" fmla="*/ 134 h 268"/>
                <a:gd name="T14" fmla="*/ 134 w 268"/>
                <a:gd name="T15" fmla="*/ 257 h 268"/>
                <a:gd name="T16" fmla="*/ 258 w 268"/>
                <a:gd name="T17" fmla="*/ 134 h 268"/>
                <a:gd name="T18" fmla="*/ 134 w 268"/>
                <a:gd name="T19" fmla="*/ 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268"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ubicBezTo>
                    <a:pt x="268" y="208"/>
                    <a:pt x="208" y="268"/>
                    <a:pt x="134" y="268"/>
                  </a:cubicBezTo>
                  <a:close/>
                  <a:moveTo>
                    <a:pt x="134" y="10"/>
                  </a:moveTo>
                  <a:cubicBezTo>
                    <a:pt x="66" y="10"/>
                    <a:pt x="11" y="65"/>
                    <a:pt x="11" y="134"/>
                  </a:cubicBezTo>
                  <a:cubicBezTo>
                    <a:pt x="11" y="202"/>
                    <a:pt x="66" y="257"/>
                    <a:pt x="134" y="257"/>
                  </a:cubicBezTo>
                  <a:cubicBezTo>
                    <a:pt x="202" y="257"/>
                    <a:pt x="258" y="202"/>
                    <a:pt x="258" y="134"/>
                  </a:cubicBezTo>
                  <a:cubicBezTo>
                    <a:pt x="258" y="65"/>
                    <a:pt x="202" y="10"/>
                    <a:pt x="134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423" name="Oval 487"/>
            <p:cNvSpPr>
              <a:spLocks noChangeArrowheads="1"/>
            </p:cNvSpPr>
            <p:nvPr/>
          </p:nvSpPr>
          <p:spPr bwMode="auto">
            <a:xfrm>
              <a:off x="9653" y="4266"/>
              <a:ext cx="299" cy="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408" name="文本框 622"/>
            <p:cNvSpPr txBox="1"/>
            <p:nvPr/>
          </p:nvSpPr>
          <p:spPr>
            <a:xfrm>
              <a:off x="10053" y="4206"/>
              <a:ext cx="1438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苏州总部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9" name="组合 408"/>
            <p:cNvGrpSpPr/>
            <p:nvPr/>
          </p:nvGrpSpPr>
          <p:grpSpPr>
            <a:xfrm rot="0">
              <a:off x="9705" y="4317"/>
              <a:ext cx="177" cy="179"/>
              <a:chOff x="7385050" y="3114675"/>
              <a:chExt cx="560388" cy="571500"/>
            </a:xfrm>
          </p:grpSpPr>
          <p:sp>
            <p:nvSpPr>
              <p:cNvPr id="410" name="Freeform 524"/>
              <p:cNvSpPr/>
              <p:nvPr/>
            </p:nvSpPr>
            <p:spPr bwMode="auto">
              <a:xfrm>
                <a:off x="7553325" y="3114675"/>
                <a:ext cx="227013" cy="114300"/>
              </a:xfrm>
              <a:custGeom>
                <a:avLst/>
                <a:gdLst>
                  <a:gd name="T0" fmla="*/ 59 w 59"/>
                  <a:gd name="T1" fmla="*/ 30 h 30"/>
                  <a:gd name="T2" fmla="*/ 31 w 59"/>
                  <a:gd name="T3" fmla="*/ 12 h 30"/>
                  <a:gd name="T4" fmla="*/ 31 w 59"/>
                  <a:gd name="T5" fmla="*/ 0 h 30"/>
                  <a:gd name="T6" fmla="*/ 25 w 59"/>
                  <a:gd name="T7" fmla="*/ 0 h 30"/>
                  <a:gd name="T8" fmla="*/ 25 w 59"/>
                  <a:gd name="T9" fmla="*/ 12 h 30"/>
                  <a:gd name="T10" fmla="*/ 0 w 59"/>
                  <a:gd name="T11" fmla="*/ 30 h 30"/>
                  <a:gd name="T12" fmla="*/ 30 w 59"/>
                  <a:gd name="T13" fmla="*/ 22 h 30"/>
                  <a:gd name="T14" fmla="*/ 59 w 59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cubicBezTo>
                      <a:pt x="59" y="20"/>
                      <a:pt x="47" y="13"/>
                      <a:pt x="31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3" y="13"/>
                      <a:pt x="0" y="21"/>
                      <a:pt x="0" y="30"/>
                    </a:cubicBezTo>
                    <a:cubicBezTo>
                      <a:pt x="9" y="25"/>
                      <a:pt x="19" y="22"/>
                      <a:pt x="30" y="22"/>
                    </a:cubicBezTo>
                    <a:cubicBezTo>
                      <a:pt x="41" y="22"/>
                      <a:pt x="51" y="25"/>
                      <a:pt x="59" y="30"/>
                    </a:cubicBez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11" name="Freeform 525"/>
              <p:cNvSpPr/>
              <p:nvPr/>
            </p:nvSpPr>
            <p:spPr bwMode="auto">
              <a:xfrm>
                <a:off x="7791450" y="3160713"/>
                <a:ext cx="34925" cy="30163"/>
              </a:xfrm>
              <a:custGeom>
                <a:avLst/>
                <a:gdLst>
                  <a:gd name="T0" fmla="*/ 10 w 22"/>
                  <a:gd name="T1" fmla="*/ 14 h 19"/>
                  <a:gd name="T2" fmla="*/ 12 w 22"/>
                  <a:gd name="T3" fmla="*/ 19 h 19"/>
                  <a:gd name="T4" fmla="*/ 14 w 22"/>
                  <a:gd name="T5" fmla="*/ 12 h 19"/>
                  <a:gd name="T6" fmla="*/ 22 w 22"/>
                  <a:gd name="T7" fmla="*/ 12 h 19"/>
                  <a:gd name="T8" fmla="*/ 17 w 22"/>
                  <a:gd name="T9" fmla="*/ 7 h 19"/>
                  <a:gd name="T10" fmla="*/ 17 w 22"/>
                  <a:gd name="T11" fmla="*/ 0 h 19"/>
                  <a:gd name="T12" fmla="*/ 10 w 22"/>
                  <a:gd name="T13" fmla="*/ 2 h 19"/>
                  <a:gd name="T14" fmla="*/ 5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10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14"/>
                    </a:moveTo>
                    <a:lnTo>
                      <a:pt x="12" y="19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12" name="Freeform 526"/>
              <p:cNvSpPr/>
              <p:nvPr/>
            </p:nvSpPr>
            <p:spPr bwMode="auto">
              <a:xfrm>
                <a:off x="7840663" y="3176588"/>
                <a:ext cx="104775" cy="98425"/>
              </a:xfrm>
              <a:custGeom>
                <a:avLst/>
                <a:gdLst>
                  <a:gd name="T0" fmla="*/ 25 w 66"/>
                  <a:gd name="T1" fmla="*/ 43 h 62"/>
                  <a:gd name="T2" fmla="*/ 37 w 66"/>
                  <a:gd name="T3" fmla="*/ 62 h 62"/>
                  <a:gd name="T4" fmla="*/ 44 w 66"/>
                  <a:gd name="T5" fmla="*/ 41 h 62"/>
                  <a:gd name="T6" fmla="*/ 66 w 66"/>
                  <a:gd name="T7" fmla="*/ 36 h 62"/>
                  <a:gd name="T8" fmla="*/ 49 w 66"/>
                  <a:gd name="T9" fmla="*/ 21 h 62"/>
                  <a:gd name="T10" fmla="*/ 49 w 66"/>
                  <a:gd name="T11" fmla="*/ 0 h 62"/>
                  <a:gd name="T12" fmla="*/ 29 w 66"/>
                  <a:gd name="T13" fmla="*/ 12 h 62"/>
                  <a:gd name="T14" fmla="*/ 10 w 66"/>
                  <a:gd name="T15" fmla="*/ 4 h 62"/>
                  <a:gd name="T16" fmla="*/ 15 w 66"/>
                  <a:gd name="T17" fmla="*/ 26 h 62"/>
                  <a:gd name="T18" fmla="*/ 0 w 66"/>
                  <a:gd name="T19" fmla="*/ 43 h 62"/>
                  <a:gd name="T20" fmla="*/ 25 w 66"/>
                  <a:gd name="T21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2">
                    <a:moveTo>
                      <a:pt x="25" y="43"/>
                    </a:moveTo>
                    <a:lnTo>
                      <a:pt x="37" y="62"/>
                    </a:lnTo>
                    <a:lnTo>
                      <a:pt x="44" y="41"/>
                    </a:lnTo>
                    <a:lnTo>
                      <a:pt x="66" y="36"/>
                    </a:lnTo>
                    <a:lnTo>
                      <a:pt x="49" y="21"/>
                    </a:lnTo>
                    <a:lnTo>
                      <a:pt x="49" y="0"/>
                    </a:lnTo>
                    <a:lnTo>
                      <a:pt x="29" y="12"/>
                    </a:lnTo>
                    <a:lnTo>
                      <a:pt x="10" y="4"/>
                    </a:lnTo>
                    <a:lnTo>
                      <a:pt x="15" y="26"/>
                    </a:lnTo>
                    <a:lnTo>
                      <a:pt x="0" y="43"/>
                    </a:lnTo>
                    <a:lnTo>
                      <a:pt x="25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13" name="Freeform 527"/>
              <p:cNvSpPr/>
              <p:nvPr/>
            </p:nvSpPr>
            <p:spPr bwMode="auto">
              <a:xfrm>
                <a:off x="7493000" y="3144838"/>
                <a:ext cx="49213" cy="46038"/>
              </a:xfrm>
              <a:custGeom>
                <a:avLst/>
                <a:gdLst>
                  <a:gd name="T0" fmla="*/ 12 w 31"/>
                  <a:gd name="T1" fmla="*/ 20 h 29"/>
                  <a:gd name="T2" fmla="*/ 17 w 31"/>
                  <a:gd name="T3" fmla="*/ 29 h 29"/>
                  <a:gd name="T4" fmla="*/ 21 w 31"/>
                  <a:gd name="T5" fmla="*/ 20 h 29"/>
                  <a:gd name="T6" fmla="*/ 31 w 31"/>
                  <a:gd name="T7" fmla="*/ 17 h 29"/>
                  <a:gd name="T8" fmla="*/ 21 w 31"/>
                  <a:gd name="T9" fmla="*/ 10 h 29"/>
                  <a:gd name="T10" fmla="*/ 21 w 31"/>
                  <a:gd name="T11" fmla="*/ 0 h 29"/>
                  <a:gd name="T12" fmla="*/ 14 w 31"/>
                  <a:gd name="T13" fmla="*/ 5 h 29"/>
                  <a:gd name="T14" fmla="*/ 4 w 31"/>
                  <a:gd name="T15" fmla="*/ 3 h 29"/>
                  <a:gd name="T16" fmla="*/ 7 w 31"/>
                  <a:gd name="T17" fmla="*/ 12 h 29"/>
                  <a:gd name="T18" fmla="*/ 0 w 31"/>
                  <a:gd name="T19" fmla="*/ 20 h 29"/>
                  <a:gd name="T20" fmla="*/ 12 w 31"/>
                  <a:gd name="T21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12" y="20"/>
                    </a:moveTo>
                    <a:lnTo>
                      <a:pt x="17" y="29"/>
                    </a:lnTo>
                    <a:lnTo>
                      <a:pt x="21" y="20"/>
                    </a:lnTo>
                    <a:lnTo>
                      <a:pt x="31" y="17"/>
                    </a:lnTo>
                    <a:lnTo>
                      <a:pt x="21" y="10"/>
                    </a:lnTo>
                    <a:lnTo>
                      <a:pt x="21" y="0"/>
                    </a:lnTo>
                    <a:lnTo>
                      <a:pt x="14" y="5"/>
                    </a:lnTo>
                    <a:lnTo>
                      <a:pt x="4" y="3"/>
                    </a:lnTo>
                    <a:lnTo>
                      <a:pt x="7" y="12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14" name="Freeform 528"/>
              <p:cNvSpPr>
                <a:spLocks noEditPoints="1"/>
              </p:cNvSpPr>
              <p:nvPr/>
            </p:nvSpPr>
            <p:spPr bwMode="auto">
              <a:xfrm>
                <a:off x="7431088" y="3209925"/>
                <a:ext cx="479425" cy="476250"/>
              </a:xfrm>
              <a:custGeom>
                <a:avLst/>
                <a:gdLst>
                  <a:gd name="T0" fmla="*/ 0 w 125"/>
                  <a:gd name="T1" fmla="*/ 62 h 124"/>
                  <a:gd name="T2" fmla="*/ 125 w 125"/>
                  <a:gd name="T3" fmla="*/ 62 h 124"/>
                  <a:gd name="T4" fmla="*/ 19 w 125"/>
                  <a:gd name="T5" fmla="*/ 44 h 124"/>
                  <a:gd name="T6" fmla="*/ 44 w 125"/>
                  <a:gd name="T7" fmla="*/ 19 h 124"/>
                  <a:gd name="T8" fmla="*/ 19 w 125"/>
                  <a:gd name="T9" fmla="*/ 44 h 124"/>
                  <a:gd name="T10" fmla="*/ 18 w 125"/>
                  <a:gd name="T11" fmla="*/ 76 h 124"/>
                  <a:gd name="T12" fmla="*/ 38 w 125"/>
                  <a:gd name="T13" fmla="*/ 64 h 124"/>
                  <a:gd name="T14" fmla="*/ 30 w 125"/>
                  <a:gd name="T15" fmla="*/ 20 h 124"/>
                  <a:gd name="T16" fmla="*/ 46 w 125"/>
                  <a:gd name="T17" fmla="*/ 15 h 124"/>
                  <a:gd name="T18" fmla="*/ 37 w 125"/>
                  <a:gd name="T19" fmla="*/ 9 h 124"/>
                  <a:gd name="T20" fmla="*/ 9 w 125"/>
                  <a:gd name="T21" fmla="*/ 37 h 124"/>
                  <a:gd name="T22" fmla="*/ 15 w 125"/>
                  <a:gd name="T23" fmla="*/ 50 h 124"/>
                  <a:gd name="T24" fmla="*/ 4 w 125"/>
                  <a:gd name="T25" fmla="*/ 61 h 124"/>
                  <a:gd name="T26" fmla="*/ 14 w 125"/>
                  <a:gd name="T27" fmla="*/ 64 h 124"/>
                  <a:gd name="T28" fmla="*/ 3 w 125"/>
                  <a:gd name="T29" fmla="*/ 64 h 124"/>
                  <a:gd name="T30" fmla="*/ 15 w 125"/>
                  <a:gd name="T31" fmla="*/ 78 h 124"/>
                  <a:gd name="T32" fmla="*/ 5 w 125"/>
                  <a:gd name="T33" fmla="*/ 72 h 124"/>
                  <a:gd name="T34" fmla="*/ 9 w 125"/>
                  <a:gd name="T35" fmla="*/ 87 h 124"/>
                  <a:gd name="T36" fmla="*/ 37 w 125"/>
                  <a:gd name="T37" fmla="*/ 115 h 124"/>
                  <a:gd name="T38" fmla="*/ 30 w 125"/>
                  <a:gd name="T39" fmla="*/ 104 h 124"/>
                  <a:gd name="T40" fmla="*/ 53 w 125"/>
                  <a:gd name="T41" fmla="*/ 120 h 124"/>
                  <a:gd name="T42" fmla="*/ 60 w 125"/>
                  <a:gd name="T43" fmla="*/ 107 h 124"/>
                  <a:gd name="T44" fmla="*/ 43 w 125"/>
                  <a:gd name="T45" fmla="*/ 86 h 124"/>
                  <a:gd name="T46" fmla="*/ 60 w 125"/>
                  <a:gd name="T47" fmla="*/ 107 h 124"/>
                  <a:gd name="T48" fmla="*/ 42 w 125"/>
                  <a:gd name="T49" fmla="*/ 82 h 124"/>
                  <a:gd name="T50" fmla="*/ 60 w 125"/>
                  <a:gd name="T51" fmla="*/ 64 h 124"/>
                  <a:gd name="T52" fmla="*/ 60 w 125"/>
                  <a:gd name="T53" fmla="*/ 61 h 124"/>
                  <a:gd name="T54" fmla="*/ 42 w 125"/>
                  <a:gd name="T55" fmla="*/ 42 h 124"/>
                  <a:gd name="T56" fmla="*/ 60 w 125"/>
                  <a:gd name="T57" fmla="*/ 61 h 124"/>
                  <a:gd name="T58" fmla="*/ 50 w 125"/>
                  <a:gd name="T59" fmla="*/ 14 h 124"/>
                  <a:gd name="T60" fmla="*/ 60 w 125"/>
                  <a:gd name="T61" fmla="*/ 13 h 124"/>
                  <a:gd name="T62" fmla="*/ 86 w 125"/>
                  <a:gd name="T63" fmla="*/ 43 h 124"/>
                  <a:gd name="T64" fmla="*/ 108 w 125"/>
                  <a:gd name="T65" fmla="*/ 61 h 124"/>
                  <a:gd name="T66" fmla="*/ 108 w 125"/>
                  <a:gd name="T67" fmla="*/ 64 h 124"/>
                  <a:gd name="T68" fmla="*/ 86 w 125"/>
                  <a:gd name="T69" fmla="*/ 82 h 124"/>
                  <a:gd name="T70" fmla="*/ 108 w 125"/>
                  <a:gd name="T71" fmla="*/ 64 h 124"/>
                  <a:gd name="T72" fmla="*/ 80 w 125"/>
                  <a:gd name="T73" fmla="*/ 19 h 124"/>
                  <a:gd name="T74" fmla="*/ 105 w 125"/>
                  <a:gd name="T75" fmla="*/ 44 h 124"/>
                  <a:gd name="T76" fmla="*/ 63 w 125"/>
                  <a:gd name="T77" fmla="*/ 3 h 124"/>
                  <a:gd name="T78" fmla="*/ 63 w 125"/>
                  <a:gd name="T79" fmla="*/ 13 h 124"/>
                  <a:gd name="T80" fmla="*/ 63 w 125"/>
                  <a:gd name="T81" fmla="*/ 17 h 124"/>
                  <a:gd name="T82" fmla="*/ 82 w 125"/>
                  <a:gd name="T83" fmla="*/ 38 h 124"/>
                  <a:gd name="T84" fmla="*/ 63 w 125"/>
                  <a:gd name="T85" fmla="*/ 17 h 124"/>
                  <a:gd name="T86" fmla="*/ 82 w 125"/>
                  <a:gd name="T87" fmla="*/ 42 h 124"/>
                  <a:gd name="T88" fmla="*/ 63 w 125"/>
                  <a:gd name="T89" fmla="*/ 61 h 124"/>
                  <a:gd name="T90" fmla="*/ 63 w 125"/>
                  <a:gd name="T91" fmla="*/ 121 h 124"/>
                  <a:gd name="T92" fmla="*/ 74 w 125"/>
                  <a:gd name="T93" fmla="*/ 110 h 124"/>
                  <a:gd name="T94" fmla="*/ 63 w 125"/>
                  <a:gd name="T95" fmla="*/ 107 h 124"/>
                  <a:gd name="T96" fmla="*/ 82 w 125"/>
                  <a:gd name="T97" fmla="*/ 86 h 124"/>
                  <a:gd name="T98" fmla="*/ 63 w 125"/>
                  <a:gd name="T99" fmla="*/ 107 h 124"/>
                  <a:gd name="T100" fmla="*/ 105 w 125"/>
                  <a:gd name="T101" fmla="*/ 80 h 124"/>
                  <a:gd name="T102" fmla="*/ 80 w 125"/>
                  <a:gd name="T103" fmla="*/ 105 h 124"/>
                  <a:gd name="T104" fmla="*/ 87 w 125"/>
                  <a:gd name="T105" fmla="*/ 115 h 124"/>
                  <a:gd name="T106" fmla="*/ 116 w 125"/>
                  <a:gd name="T107" fmla="*/ 87 h 124"/>
                  <a:gd name="T108" fmla="*/ 110 w 125"/>
                  <a:gd name="T109" fmla="*/ 75 h 124"/>
                  <a:gd name="T110" fmla="*/ 121 w 125"/>
                  <a:gd name="T111" fmla="*/ 64 h 124"/>
                  <a:gd name="T112" fmla="*/ 111 w 125"/>
                  <a:gd name="T113" fmla="*/ 61 h 124"/>
                  <a:gd name="T114" fmla="*/ 121 w 125"/>
                  <a:gd name="T115" fmla="*/ 61 h 124"/>
                  <a:gd name="T116" fmla="*/ 109 w 125"/>
                  <a:gd name="T117" fmla="*/ 45 h 124"/>
                  <a:gd name="T118" fmla="*/ 120 w 125"/>
                  <a:gd name="T119" fmla="*/ 52 h 124"/>
                  <a:gd name="T120" fmla="*/ 101 w 125"/>
                  <a:gd name="T121" fmla="*/ 24 h 124"/>
                  <a:gd name="T122" fmla="*/ 116 w 125"/>
                  <a:gd name="T123" fmla="*/ 3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5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7" y="124"/>
                      <a:pt x="125" y="96"/>
                      <a:pt x="125" y="62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  <a:moveTo>
                      <a:pt x="19" y="44"/>
                    </a:moveTo>
                    <a:cubicBezTo>
                      <a:pt x="21" y="37"/>
                      <a:pt x="23" y="31"/>
                      <a:pt x="26" y="26"/>
                    </a:cubicBezTo>
                    <a:cubicBezTo>
                      <a:pt x="32" y="23"/>
                      <a:pt x="38" y="20"/>
                      <a:pt x="44" y="19"/>
                    </a:cubicBezTo>
                    <a:cubicBezTo>
                      <a:pt x="42" y="25"/>
                      <a:pt x="40" y="31"/>
                      <a:pt x="39" y="39"/>
                    </a:cubicBezTo>
                    <a:cubicBezTo>
                      <a:pt x="32" y="40"/>
                      <a:pt x="25" y="42"/>
                      <a:pt x="19" y="44"/>
                    </a:cubicBezTo>
                    <a:close/>
                    <a:moveTo>
                      <a:pt x="39" y="82"/>
                    </a:moveTo>
                    <a:cubicBezTo>
                      <a:pt x="31" y="80"/>
                      <a:pt x="24" y="79"/>
                      <a:pt x="18" y="76"/>
                    </a:cubicBezTo>
                    <a:cubicBezTo>
                      <a:pt x="18" y="72"/>
                      <a:pt x="17" y="67"/>
                      <a:pt x="1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70"/>
                      <a:pt x="38" y="76"/>
                      <a:pt x="39" y="82"/>
                    </a:cubicBezTo>
                    <a:close/>
                    <a:moveTo>
                      <a:pt x="30" y="20"/>
                    </a:moveTo>
                    <a:cubicBezTo>
                      <a:pt x="36" y="12"/>
                      <a:pt x="44" y="7"/>
                      <a:pt x="53" y="4"/>
                    </a:cubicBezTo>
                    <a:cubicBezTo>
                      <a:pt x="50" y="7"/>
                      <a:pt x="48" y="11"/>
                      <a:pt x="46" y="15"/>
                    </a:cubicBezTo>
                    <a:cubicBezTo>
                      <a:pt x="40" y="16"/>
                      <a:pt x="35" y="18"/>
                      <a:pt x="30" y="20"/>
                    </a:cubicBezTo>
                    <a:close/>
                    <a:moveTo>
                      <a:pt x="37" y="9"/>
                    </a:moveTo>
                    <a:cubicBezTo>
                      <a:pt x="32" y="12"/>
                      <a:pt x="28" y="18"/>
                      <a:pt x="24" y="24"/>
                    </a:cubicBezTo>
                    <a:cubicBezTo>
                      <a:pt x="18" y="27"/>
                      <a:pt x="13" y="32"/>
                      <a:pt x="9" y="37"/>
                    </a:cubicBezTo>
                    <a:cubicBezTo>
                      <a:pt x="15" y="24"/>
                      <a:pt x="25" y="14"/>
                      <a:pt x="37" y="9"/>
                    </a:cubicBezTo>
                    <a:close/>
                    <a:moveTo>
                      <a:pt x="15" y="50"/>
                    </a:moveTo>
                    <a:cubicBezTo>
                      <a:pt x="14" y="53"/>
                      <a:pt x="14" y="57"/>
                      <a:pt x="1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57"/>
                      <a:pt x="9" y="53"/>
                      <a:pt x="15" y="50"/>
                    </a:cubicBezTo>
                    <a:close/>
                    <a:moveTo>
                      <a:pt x="14" y="64"/>
                    </a:moveTo>
                    <a:cubicBezTo>
                      <a:pt x="14" y="67"/>
                      <a:pt x="14" y="71"/>
                      <a:pt x="15" y="75"/>
                    </a:cubicBezTo>
                    <a:cubicBezTo>
                      <a:pt x="8" y="72"/>
                      <a:pt x="4" y="67"/>
                      <a:pt x="3" y="64"/>
                    </a:cubicBezTo>
                    <a:lnTo>
                      <a:pt x="14" y="64"/>
                    </a:lnTo>
                    <a:close/>
                    <a:moveTo>
                      <a:pt x="15" y="78"/>
                    </a:moveTo>
                    <a:cubicBezTo>
                      <a:pt x="17" y="84"/>
                      <a:pt x="18" y="89"/>
                      <a:pt x="21" y="94"/>
                    </a:cubicBezTo>
                    <a:cubicBezTo>
                      <a:pt x="13" y="88"/>
                      <a:pt x="7" y="80"/>
                      <a:pt x="5" y="72"/>
                    </a:cubicBezTo>
                    <a:cubicBezTo>
                      <a:pt x="7" y="74"/>
                      <a:pt x="11" y="76"/>
                      <a:pt x="15" y="78"/>
                    </a:cubicBezTo>
                    <a:close/>
                    <a:moveTo>
                      <a:pt x="9" y="87"/>
                    </a:moveTo>
                    <a:cubicBezTo>
                      <a:pt x="13" y="92"/>
                      <a:pt x="18" y="97"/>
                      <a:pt x="24" y="100"/>
                    </a:cubicBezTo>
                    <a:cubicBezTo>
                      <a:pt x="28" y="106"/>
                      <a:pt x="32" y="111"/>
                      <a:pt x="37" y="115"/>
                    </a:cubicBezTo>
                    <a:cubicBezTo>
                      <a:pt x="25" y="109"/>
                      <a:pt x="15" y="99"/>
                      <a:pt x="9" y="87"/>
                    </a:cubicBezTo>
                    <a:close/>
                    <a:moveTo>
                      <a:pt x="30" y="104"/>
                    </a:moveTo>
                    <a:cubicBezTo>
                      <a:pt x="35" y="106"/>
                      <a:pt x="40" y="108"/>
                      <a:pt x="46" y="109"/>
                    </a:cubicBezTo>
                    <a:cubicBezTo>
                      <a:pt x="48" y="113"/>
                      <a:pt x="50" y="117"/>
                      <a:pt x="53" y="120"/>
                    </a:cubicBezTo>
                    <a:cubicBezTo>
                      <a:pt x="44" y="117"/>
                      <a:pt x="36" y="111"/>
                      <a:pt x="30" y="104"/>
                    </a:cubicBezTo>
                    <a:close/>
                    <a:moveTo>
                      <a:pt x="60" y="107"/>
                    </a:moveTo>
                    <a:cubicBezTo>
                      <a:pt x="57" y="107"/>
                      <a:pt x="52" y="107"/>
                      <a:pt x="48" y="106"/>
                    </a:cubicBezTo>
                    <a:cubicBezTo>
                      <a:pt x="46" y="100"/>
                      <a:pt x="44" y="93"/>
                      <a:pt x="43" y="86"/>
                    </a:cubicBezTo>
                    <a:cubicBezTo>
                      <a:pt x="48" y="86"/>
                      <a:pt x="54" y="87"/>
                      <a:pt x="60" y="87"/>
                    </a:cubicBezTo>
                    <a:lnTo>
                      <a:pt x="60" y="107"/>
                    </a:lnTo>
                    <a:close/>
                    <a:moveTo>
                      <a:pt x="60" y="83"/>
                    </a:moveTo>
                    <a:cubicBezTo>
                      <a:pt x="54" y="83"/>
                      <a:pt x="48" y="83"/>
                      <a:pt x="42" y="82"/>
                    </a:cubicBezTo>
                    <a:cubicBezTo>
                      <a:pt x="41" y="76"/>
                      <a:pt x="41" y="70"/>
                      <a:pt x="41" y="64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0" y="83"/>
                    </a:lnTo>
                    <a:close/>
                    <a:moveTo>
                      <a:pt x="60" y="61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54"/>
                      <a:pt x="41" y="48"/>
                      <a:pt x="42" y="42"/>
                    </a:cubicBezTo>
                    <a:cubicBezTo>
                      <a:pt x="48" y="41"/>
                      <a:pt x="54" y="41"/>
                      <a:pt x="60" y="40"/>
                    </a:cubicBezTo>
                    <a:lnTo>
                      <a:pt x="60" y="61"/>
                    </a:lnTo>
                    <a:close/>
                    <a:moveTo>
                      <a:pt x="60" y="13"/>
                    </a:moveTo>
                    <a:cubicBezTo>
                      <a:pt x="57" y="13"/>
                      <a:pt x="53" y="14"/>
                      <a:pt x="50" y="14"/>
                    </a:cubicBezTo>
                    <a:cubicBezTo>
                      <a:pt x="53" y="8"/>
                      <a:pt x="57" y="4"/>
                      <a:pt x="60" y="3"/>
                    </a:cubicBezTo>
                    <a:lnTo>
                      <a:pt x="60" y="13"/>
                    </a:lnTo>
                    <a:close/>
                    <a:moveTo>
                      <a:pt x="87" y="61"/>
                    </a:moveTo>
                    <a:cubicBezTo>
                      <a:pt x="87" y="54"/>
                      <a:pt x="87" y="48"/>
                      <a:pt x="86" y="43"/>
                    </a:cubicBezTo>
                    <a:cubicBezTo>
                      <a:pt x="94" y="44"/>
                      <a:pt x="101" y="46"/>
                      <a:pt x="106" y="48"/>
                    </a:cubicBezTo>
                    <a:cubicBezTo>
                      <a:pt x="107" y="52"/>
                      <a:pt x="107" y="57"/>
                      <a:pt x="108" y="61"/>
                    </a:cubicBezTo>
                    <a:lnTo>
                      <a:pt x="87" y="61"/>
                    </a:lnTo>
                    <a:close/>
                    <a:moveTo>
                      <a:pt x="108" y="64"/>
                    </a:moveTo>
                    <a:cubicBezTo>
                      <a:pt x="107" y="67"/>
                      <a:pt x="107" y="72"/>
                      <a:pt x="106" y="76"/>
                    </a:cubicBezTo>
                    <a:cubicBezTo>
                      <a:pt x="101" y="78"/>
                      <a:pt x="94" y="80"/>
                      <a:pt x="86" y="82"/>
                    </a:cubicBezTo>
                    <a:cubicBezTo>
                      <a:pt x="87" y="76"/>
                      <a:pt x="87" y="70"/>
                      <a:pt x="87" y="64"/>
                    </a:cubicBezTo>
                    <a:lnTo>
                      <a:pt x="108" y="64"/>
                    </a:lnTo>
                    <a:close/>
                    <a:moveTo>
                      <a:pt x="85" y="39"/>
                    </a:moveTo>
                    <a:cubicBezTo>
                      <a:pt x="84" y="31"/>
                      <a:pt x="83" y="25"/>
                      <a:pt x="80" y="19"/>
                    </a:cubicBezTo>
                    <a:cubicBezTo>
                      <a:pt x="87" y="20"/>
                      <a:pt x="93" y="23"/>
                      <a:pt x="98" y="26"/>
                    </a:cubicBezTo>
                    <a:cubicBezTo>
                      <a:pt x="101" y="31"/>
                      <a:pt x="104" y="37"/>
                      <a:pt x="105" y="44"/>
                    </a:cubicBezTo>
                    <a:cubicBezTo>
                      <a:pt x="100" y="42"/>
                      <a:pt x="93" y="40"/>
                      <a:pt x="85" y="39"/>
                    </a:cubicBezTo>
                    <a:close/>
                    <a:moveTo>
                      <a:pt x="63" y="3"/>
                    </a:moveTo>
                    <a:cubicBezTo>
                      <a:pt x="70" y="4"/>
                      <a:pt x="71" y="8"/>
                      <a:pt x="74" y="14"/>
                    </a:cubicBezTo>
                    <a:cubicBezTo>
                      <a:pt x="71" y="14"/>
                      <a:pt x="67" y="13"/>
                      <a:pt x="63" y="13"/>
                    </a:cubicBezTo>
                    <a:lnTo>
                      <a:pt x="63" y="3"/>
                    </a:lnTo>
                    <a:close/>
                    <a:moveTo>
                      <a:pt x="63" y="17"/>
                    </a:moveTo>
                    <a:cubicBezTo>
                      <a:pt x="70" y="17"/>
                      <a:pt x="72" y="17"/>
                      <a:pt x="76" y="18"/>
                    </a:cubicBezTo>
                    <a:cubicBezTo>
                      <a:pt x="79" y="24"/>
                      <a:pt x="80" y="31"/>
                      <a:pt x="82" y="38"/>
                    </a:cubicBezTo>
                    <a:cubicBezTo>
                      <a:pt x="76" y="38"/>
                      <a:pt x="70" y="37"/>
                      <a:pt x="63" y="37"/>
                    </a:cubicBezTo>
                    <a:lnTo>
                      <a:pt x="63" y="17"/>
                    </a:lnTo>
                    <a:close/>
                    <a:moveTo>
                      <a:pt x="63" y="40"/>
                    </a:moveTo>
                    <a:cubicBezTo>
                      <a:pt x="70" y="41"/>
                      <a:pt x="76" y="41"/>
                      <a:pt x="82" y="42"/>
                    </a:cubicBezTo>
                    <a:cubicBezTo>
                      <a:pt x="83" y="48"/>
                      <a:pt x="84" y="54"/>
                      <a:pt x="84" y="61"/>
                    </a:cubicBezTo>
                    <a:cubicBezTo>
                      <a:pt x="63" y="61"/>
                      <a:pt x="63" y="61"/>
                      <a:pt x="63" y="61"/>
                    </a:cubicBezTo>
                    <a:lnTo>
                      <a:pt x="63" y="40"/>
                    </a:lnTo>
                    <a:close/>
                    <a:moveTo>
                      <a:pt x="63" y="121"/>
                    </a:moveTo>
                    <a:cubicBezTo>
                      <a:pt x="63" y="110"/>
                      <a:pt x="63" y="110"/>
                      <a:pt x="63" y="110"/>
                    </a:cubicBezTo>
                    <a:cubicBezTo>
                      <a:pt x="67" y="110"/>
                      <a:pt x="71" y="110"/>
                      <a:pt x="74" y="110"/>
                    </a:cubicBezTo>
                    <a:cubicBezTo>
                      <a:pt x="71" y="116"/>
                      <a:pt x="70" y="120"/>
                      <a:pt x="63" y="121"/>
                    </a:cubicBezTo>
                    <a:close/>
                    <a:moveTo>
                      <a:pt x="63" y="107"/>
                    </a:moveTo>
                    <a:cubicBezTo>
                      <a:pt x="63" y="87"/>
                      <a:pt x="63" y="87"/>
                      <a:pt x="63" y="87"/>
                    </a:cubicBezTo>
                    <a:cubicBezTo>
                      <a:pt x="70" y="87"/>
                      <a:pt x="76" y="86"/>
                      <a:pt x="82" y="86"/>
                    </a:cubicBezTo>
                    <a:cubicBezTo>
                      <a:pt x="80" y="93"/>
                      <a:pt x="79" y="100"/>
                      <a:pt x="76" y="106"/>
                    </a:cubicBezTo>
                    <a:cubicBezTo>
                      <a:pt x="72" y="107"/>
                      <a:pt x="70" y="107"/>
                      <a:pt x="63" y="107"/>
                    </a:cubicBezTo>
                    <a:close/>
                    <a:moveTo>
                      <a:pt x="85" y="85"/>
                    </a:moveTo>
                    <a:cubicBezTo>
                      <a:pt x="93" y="84"/>
                      <a:pt x="100" y="82"/>
                      <a:pt x="105" y="80"/>
                    </a:cubicBezTo>
                    <a:cubicBezTo>
                      <a:pt x="104" y="86"/>
                      <a:pt x="101" y="92"/>
                      <a:pt x="98" y="98"/>
                    </a:cubicBezTo>
                    <a:cubicBezTo>
                      <a:pt x="93" y="101"/>
                      <a:pt x="87" y="103"/>
                      <a:pt x="80" y="105"/>
                    </a:cubicBezTo>
                    <a:cubicBezTo>
                      <a:pt x="83" y="99"/>
                      <a:pt x="84" y="93"/>
                      <a:pt x="85" y="85"/>
                    </a:cubicBezTo>
                    <a:close/>
                    <a:moveTo>
                      <a:pt x="87" y="115"/>
                    </a:moveTo>
                    <a:cubicBezTo>
                      <a:pt x="93" y="111"/>
                      <a:pt x="97" y="106"/>
                      <a:pt x="101" y="100"/>
                    </a:cubicBezTo>
                    <a:cubicBezTo>
                      <a:pt x="107" y="97"/>
                      <a:pt x="112" y="92"/>
                      <a:pt x="116" y="87"/>
                    </a:cubicBezTo>
                    <a:cubicBezTo>
                      <a:pt x="110" y="99"/>
                      <a:pt x="100" y="109"/>
                      <a:pt x="87" y="115"/>
                    </a:cubicBezTo>
                    <a:close/>
                    <a:moveTo>
                      <a:pt x="110" y="75"/>
                    </a:moveTo>
                    <a:cubicBezTo>
                      <a:pt x="111" y="71"/>
                      <a:pt x="111" y="67"/>
                      <a:pt x="111" y="64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7"/>
                      <a:pt x="116" y="72"/>
                      <a:pt x="110" y="75"/>
                    </a:cubicBezTo>
                    <a:close/>
                    <a:moveTo>
                      <a:pt x="111" y="61"/>
                    </a:moveTo>
                    <a:cubicBezTo>
                      <a:pt x="111" y="57"/>
                      <a:pt x="111" y="53"/>
                      <a:pt x="110" y="50"/>
                    </a:cubicBezTo>
                    <a:cubicBezTo>
                      <a:pt x="116" y="53"/>
                      <a:pt x="120" y="57"/>
                      <a:pt x="121" y="61"/>
                    </a:cubicBezTo>
                    <a:lnTo>
                      <a:pt x="111" y="61"/>
                    </a:lnTo>
                    <a:close/>
                    <a:moveTo>
                      <a:pt x="109" y="45"/>
                    </a:moveTo>
                    <a:cubicBezTo>
                      <a:pt x="108" y="40"/>
                      <a:pt x="106" y="35"/>
                      <a:pt x="104" y="30"/>
                    </a:cubicBezTo>
                    <a:cubicBezTo>
                      <a:pt x="112" y="36"/>
                      <a:pt x="117" y="44"/>
                      <a:pt x="120" y="52"/>
                    </a:cubicBezTo>
                    <a:cubicBezTo>
                      <a:pt x="117" y="50"/>
                      <a:pt x="114" y="47"/>
                      <a:pt x="109" y="45"/>
                    </a:cubicBezTo>
                    <a:close/>
                    <a:moveTo>
                      <a:pt x="101" y="24"/>
                    </a:moveTo>
                    <a:cubicBezTo>
                      <a:pt x="97" y="18"/>
                      <a:pt x="93" y="12"/>
                      <a:pt x="87" y="9"/>
                    </a:cubicBezTo>
                    <a:cubicBezTo>
                      <a:pt x="100" y="14"/>
                      <a:pt x="110" y="24"/>
                      <a:pt x="116" y="37"/>
                    </a:cubicBezTo>
                    <a:cubicBezTo>
                      <a:pt x="112" y="32"/>
                      <a:pt x="107" y="27"/>
                      <a:pt x="101" y="24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15" name="Freeform 529"/>
              <p:cNvSpPr/>
              <p:nvPr/>
            </p:nvSpPr>
            <p:spPr bwMode="auto">
              <a:xfrm>
                <a:off x="7407275" y="3141663"/>
                <a:ext cx="34925" cy="30163"/>
              </a:xfrm>
              <a:custGeom>
                <a:avLst/>
                <a:gdLst>
                  <a:gd name="T0" fmla="*/ 8 w 22"/>
                  <a:gd name="T1" fmla="*/ 14 h 19"/>
                  <a:gd name="T2" fmla="*/ 13 w 22"/>
                  <a:gd name="T3" fmla="*/ 19 h 19"/>
                  <a:gd name="T4" fmla="*/ 15 w 22"/>
                  <a:gd name="T5" fmla="*/ 12 h 19"/>
                  <a:gd name="T6" fmla="*/ 22 w 22"/>
                  <a:gd name="T7" fmla="*/ 9 h 19"/>
                  <a:gd name="T8" fmla="*/ 15 w 22"/>
                  <a:gd name="T9" fmla="*/ 7 h 19"/>
                  <a:gd name="T10" fmla="*/ 15 w 22"/>
                  <a:gd name="T11" fmla="*/ 0 h 19"/>
                  <a:gd name="T12" fmla="*/ 10 w 22"/>
                  <a:gd name="T13" fmla="*/ 2 h 19"/>
                  <a:gd name="T14" fmla="*/ 3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8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4"/>
                    </a:moveTo>
                    <a:lnTo>
                      <a:pt x="13" y="19"/>
                    </a:lnTo>
                    <a:lnTo>
                      <a:pt x="15" y="12"/>
                    </a:lnTo>
                    <a:lnTo>
                      <a:pt x="22" y="9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16" name="Freeform 530"/>
              <p:cNvSpPr/>
              <p:nvPr/>
            </p:nvSpPr>
            <p:spPr bwMode="auto">
              <a:xfrm>
                <a:off x="7899400" y="3294063"/>
                <a:ext cx="46038" cy="46038"/>
              </a:xfrm>
              <a:custGeom>
                <a:avLst/>
                <a:gdLst>
                  <a:gd name="T0" fmla="*/ 29 w 29"/>
                  <a:gd name="T1" fmla="*/ 12 h 29"/>
                  <a:gd name="T2" fmla="*/ 19 w 29"/>
                  <a:gd name="T3" fmla="*/ 10 h 29"/>
                  <a:gd name="T4" fmla="*/ 14 w 29"/>
                  <a:gd name="T5" fmla="*/ 0 h 29"/>
                  <a:gd name="T6" fmla="*/ 9 w 29"/>
                  <a:gd name="T7" fmla="*/ 10 h 29"/>
                  <a:gd name="T8" fmla="*/ 0 w 29"/>
                  <a:gd name="T9" fmla="*/ 10 h 29"/>
                  <a:gd name="T10" fmla="*/ 7 w 29"/>
                  <a:gd name="T11" fmla="*/ 17 h 29"/>
                  <a:gd name="T12" fmla="*/ 4 w 29"/>
                  <a:gd name="T13" fmla="*/ 29 h 29"/>
                  <a:gd name="T14" fmla="*/ 14 w 29"/>
                  <a:gd name="T15" fmla="*/ 25 h 29"/>
                  <a:gd name="T16" fmla="*/ 21 w 29"/>
                  <a:gd name="T17" fmla="*/ 29 h 29"/>
                  <a:gd name="T18" fmla="*/ 21 w 29"/>
                  <a:gd name="T19" fmla="*/ 20 h 29"/>
                  <a:gd name="T20" fmla="*/ 29 w 29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9" y="12"/>
                    </a:moveTo>
                    <a:lnTo>
                      <a:pt x="19" y="10"/>
                    </a:lnTo>
                    <a:lnTo>
                      <a:pt x="14" y="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7" y="17"/>
                    </a:lnTo>
                    <a:lnTo>
                      <a:pt x="4" y="29"/>
                    </a:lnTo>
                    <a:lnTo>
                      <a:pt x="14" y="25"/>
                    </a:lnTo>
                    <a:lnTo>
                      <a:pt x="21" y="29"/>
                    </a:lnTo>
                    <a:lnTo>
                      <a:pt x="21" y="2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17" name="Freeform 531"/>
              <p:cNvSpPr/>
              <p:nvPr/>
            </p:nvSpPr>
            <p:spPr bwMode="auto">
              <a:xfrm>
                <a:off x="7385050" y="3206750"/>
                <a:ext cx="103188" cy="100013"/>
              </a:xfrm>
              <a:custGeom>
                <a:avLst/>
                <a:gdLst>
                  <a:gd name="T0" fmla="*/ 43 w 65"/>
                  <a:gd name="T1" fmla="*/ 43 h 63"/>
                  <a:gd name="T2" fmla="*/ 65 w 65"/>
                  <a:gd name="T3" fmla="*/ 36 h 63"/>
                  <a:gd name="T4" fmla="*/ 46 w 65"/>
                  <a:gd name="T5" fmla="*/ 22 h 63"/>
                  <a:gd name="T6" fmla="*/ 48 w 65"/>
                  <a:gd name="T7" fmla="*/ 0 h 63"/>
                  <a:gd name="T8" fmla="*/ 29 w 65"/>
                  <a:gd name="T9" fmla="*/ 12 h 63"/>
                  <a:gd name="T10" fmla="*/ 7 w 65"/>
                  <a:gd name="T11" fmla="*/ 5 h 63"/>
                  <a:gd name="T12" fmla="*/ 14 w 65"/>
                  <a:gd name="T13" fmla="*/ 26 h 63"/>
                  <a:gd name="T14" fmla="*/ 0 w 65"/>
                  <a:gd name="T15" fmla="*/ 46 h 63"/>
                  <a:gd name="T16" fmla="*/ 24 w 65"/>
                  <a:gd name="T17" fmla="*/ 46 h 63"/>
                  <a:gd name="T18" fmla="*/ 36 w 65"/>
                  <a:gd name="T19" fmla="*/ 63 h 63"/>
                  <a:gd name="T20" fmla="*/ 43 w 65"/>
                  <a:gd name="T21" fmla="*/ 4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43" y="43"/>
                    </a:moveTo>
                    <a:lnTo>
                      <a:pt x="65" y="36"/>
                    </a:lnTo>
                    <a:lnTo>
                      <a:pt x="46" y="22"/>
                    </a:lnTo>
                    <a:lnTo>
                      <a:pt x="48" y="0"/>
                    </a:lnTo>
                    <a:lnTo>
                      <a:pt x="29" y="12"/>
                    </a:lnTo>
                    <a:lnTo>
                      <a:pt x="7" y="5"/>
                    </a:lnTo>
                    <a:lnTo>
                      <a:pt x="14" y="26"/>
                    </a:lnTo>
                    <a:lnTo>
                      <a:pt x="0" y="46"/>
                    </a:lnTo>
                    <a:lnTo>
                      <a:pt x="24" y="46"/>
                    </a:lnTo>
                    <a:lnTo>
                      <a:pt x="36" y="63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6542193" y="3341793"/>
            <a:ext cx="934352" cy="441960"/>
            <a:chOff x="9581" y="4196"/>
            <a:chExt cx="1551" cy="700"/>
          </a:xfrm>
        </p:grpSpPr>
        <p:sp>
          <p:nvSpPr>
            <p:cNvPr id="11" name="Oval 499"/>
            <p:cNvSpPr>
              <a:spLocks noChangeArrowheads="1"/>
            </p:cNvSpPr>
            <p:nvPr/>
          </p:nvSpPr>
          <p:spPr bwMode="auto">
            <a:xfrm>
              <a:off x="9744" y="4838"/>
              <a:ext cx="110" cy="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2" name="Rectangle 483"/>
            <p:cNvSpPr>
              <a:spLocks noChangeArrowheads="1"/>
            </p:cNvSpPr>
            <p:nvPr/>
          </p:nvSpPr>
          <p:spPr bwMode="auto">
            <a:xfrm>
              <a:off x="9799" y="4207"/>
              <a:ext cx="1122" cy="432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27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3" name="Freeform 484"/>
            <p:cNvSpPr/>
            <p:nvPr/>
          </p:nvSpPr>
          <p:spPr bwMode="auto">
            <a:xfrm>
              <a:off x="9581" y="4198"/>
              <a:ext cx="445" cy="678"/>
            </a:xfrm>
            <a:custGeom>
              <a:avLst/>
              <a:gdLst>
                <a:gd name="T0" fmla="*/ 334 w 334"/>
                <a:gd name="T1" fmla="*/ 167 h 515"/>
                <a:gd name="T2" fmla="*/ 167 w 334"/>
                <a:gd name="T3" fmla="*/ 0 h 515"/>
                <a:gd name="T4" fmla="*/ 0 w 334"/>
                <a:gd name="T5" fmla="*/ 167 h 515"/>
                <a:gd name="T6" fmla="*/ 130 w 334"/>
                <a:gd name="T7" fmla="*/ 330 h 515"/>
                <a:gd name="T8" fmla="*/ 165 w 334"/>
                <a:gd name="T9" fmla="*/ 515 h 515"/>
                <a:gd name="T10" fmla="*/ 200 w 334"/>
                <a:gd name="T11" fmla="*/ 331 h 515"/>
                <a:gd name="T12" fmla="*/ 334 w 334"/>
                <a:gd name="T13" fmla="*/ 167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515">
                  <a:moveTo>
                    <a:pt x="334" y="167"/>
                  </a:moveTo>
                  <a:cubicBezTo>
                    <a:pt x="334" y="75"/>
                    <a:pt x="259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47"/>
                    <a:pt x="56" y="313"/>
                    <a:pt x="130" y="330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200" y="331"/>
                    <a:pt x="200" y="331"/>
                    <a:pt x="200" y="331"/>
                  </a:cubicBezTo>
                  <a:cubicBezTo>
                    <a:pt x="276" y="315"/>
                    <a:pt x="334" y="248"/>
                    <a:pt x="334" y="167"/>
                  </a:cubicBezTo>
                  <a:close/>
                </a:path>
              </a:pathLst>
            </a:cu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4" name="Freeform 485"/>
            <p:cNvSpPr/>
            <p:nvPr/>
          </p:nvSpPr>
          <p:spPr bwMode="auto">
            <a:xfrm>
              <a:off x="9799" y="4196"/>
              <a:ext cx="228" cy="679"/>
            </a:xfrm>
            <a:custGeom>
              <a:avLst/>
              <a:gdLst>
                <a:gd name="T0" fmla="*/ 0 w 171"/>
                <a:gd name="T1" fmla="*/ 2 h 516"/>
                <a:gd name="T2" fmla="*/ 2 w 171"/>
                <a:gd name="T3" fmla="*/ 516 h 516"/>
                <a:gd name="T4" fmla="*/ 37 w 171"/>
                <a:gd name="T5" fmla="*/ 333 h 516"/>
                <a:gd name="T6" fmla="*/ 171 w 171"/>
                <a:gd name="T7" fmla="*/ 171 h 516"/>
                <a:gd name="T8" fmla="*/ 0 w 171"/>
                <a:gd name="T9" fmla="*/ 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516">
                  <a:moveTo>
                    <a:pt x="0" y="2"/>
                  </a:moveTo>
                  <a:cubicBezTo>
                    <a:pt x="0" y="2"/>
                    <a:pt x="2" y="516"/>
                    <a:pt x="2" y="516"/>
                  </a:cubicBezTo>
                  <a:cubicBezTo>
                    <a:pt x="37" y="333"/>
                    <a:pt x="37" y="333"/>
                    <a:pt x="37" y="333"/>
                  </a:cubicBezTo>
                  <a:cubicBezTo>
                    <a:pt x="113" y="317"/>
                    <a:pt x="171" y="251"/>
                    <a:pt x="171" y="171"/>
                  </a:cubicBezTo>
                  <a:cubicBezTo>
                    <a:pt x="171" y="78"/>
                    <a:pt x="96" y="0"/>
                    <a:pt x="0" y="2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5" name="Freeform 486"/>
            <p:cNvSpPr>
              <a:spLocks noEditPoints="1"/>
            </p:cNvSpPr>
            <p:nvPr/>
          </p:nvSpPr>
          <p:spPr bwMode="auto">
            <a:xfrm>
              <a:off x="9624" y="4241"/>
              <a:ext cx="357" cy="353"/>
            </a:xfrm>
            <a:custGeom>
              <a:avLst/>
              <a:gdLst>
                <a:gd name="T0" fmla="*/ 134 w 268"/>
                <a:gd name="T1" fmla="*/ 268 h 268"/>
                <a:gd name="T2" fmla="*/ 0 w 268"/>
                <a:gd name="T3" fmla="*/ 134 h 268"/>
                <a:gd name="T4" fmla="*/ 134 w 268"/>
                <a:gd name="T5" fmla="*/ 0 h 268"/>
                <a:gd name="T6" fmla="*/ 268 w 268"/>
                <a:gd name="T7" fmla="*/ 134 h 268"/>
                <a:gd name="T8" fmla="*/ 134 w 268"/>
                <a:gd name="T9" fmla="*/ 268 h 268"/>
                <a:gd name="T10" fmla="*/ 134 w 268"/>
                <a:gd name="T11" fmla="*/ 10 h 268"/>
                <a:gd name="T12" fmla="*/ 11 w 268"/>
                <a:gd name="T13" fmla="*/ 134 h 268"/>
                <a:gd name="T14" fmla="*/ 134 w 268"/>
                <a:gd name="T15" fmla="*/ 257 h 268"/>
                <a:gd name="T16" fmla="*/ 258 w 268"/>
                <a:gd name="T17" fmla="*/ 134 h 268"/>
                <a:gd name="T18" fmla="*/ 134 w 268"/>
                <a:gd name="T19" fmla="*/ 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268"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ubicBezTo>
                    <a:pt x="268" y="208"/>
                    <a:pt x="208" y="268"/>
                    <a:pt x="134" y="268"/>
                  </a:cubicBezTo>
                  <a:close/>
                  <a:moveTo>
                    <a:pt x="134" y="10"/>
                  </a:moveTo>
                  <a:cubicBezTo>
                    <a:pt x="66" y="10"/>
                    <a:pt x="11" y="65"/>
                    <a:pt x="11" y="134"/>
                  </a:cubicBezTo>
                  <a:cubicBezTo>
                    <a:pt x="11" y="202"/>
                    <a:pt x="66" y="257"/>
                    <a:pt x="134" y="257"/>
                  </a:cubicBezTo>
                  <a:cubicBezTo>
                    <a:pt x="202" y="257"/>
                    <a:pt x="258" y="202"/>
                    <a:pt x="258" y="134"/>
                  </a:cubicBezTo>
                  <a:cubicBezTo>
                    <a:pt x="258" y="65"/>
                    <a:pt x="202" y="10"/>
                    <a:pt x="134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16" name="Oval 487"/>
            <p:cNvSpPr>
              <a:spLocks noChangeArrowheads="1"/>
            </p:cNvSpPr>
            <p:nvPr/>
          </p:nvSpPr>
          <p:spPr bwMode="auto">
            <a:xfrm>
              <a:off x="9653" y="4266"/>
              <a:ext cx="299" cy="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17" name="文本框 622"/>
            <p:cNvSpPr txBox="1"/>
            <p:nvPr/>
          </p:nvSpPr>
          <p:spPr>
            <a:xfrm>
              <a:off x="10053" y="4205"/>
              <a:ext cx="1079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郑州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 rot="0">
              <a:off x="9705" y="4317"/>
              <a:ext cx="177" cy="179"/>
              <a:chOff x="7385050" y="3114675"/>
              <a:chExt cx="560388" cy="571500"/>
            </a:xfrm>
          </p:grpSpPr>
          <p:sp>
            <p:nvSpPr>
              <p:cNvPr id="19" name="Freeform 524"/>
              <p:cNvSpPr/>
              <p:nvPr/>
            </p:nvSpPr>
            <p:spPr bwMode="auto">
              <a:xfrm>
                <a:off x="7553325" y="3114675"/>
                <a:ext cx="227013" cy="114300"/>
              </a:xfrm>
              <a:custGeom>
                <a:avLst/>
                <a:gdLst>
                  <a:gd name="T0" fmla="*/ 59 w 59"/>
                  <a:gd name="T1" fmla="*/ 30 h 30"/>
                  <a:gd name="T2" fmla="*/ 31 w 59"/>
                  <a:gd name="T3" fmla="*/ 12 h 30"/>
                  <a:gd name="T4" fmla="*/ 31 w 59"/>
                  <a:gd name="T5" fmla="*/ 0 h 30"/>
                  <a:gd name="T6" fmla="*/ 25 w 59"/>
                  <a:gd name="T7" fmla="*/ 0 h 30"/>
                  <a:gd name="T8" fmla="*/ 25 w 59"/>
                  <a:gd name="T9" fmla="*/ 12 h 30"/>
                  <a:gd name="T10" fmla="*/ 0 w 59"/>
                  <a:gd name="T11" fmla="*/ 30 h 30"/>
                  <a:gd name="T12" fmla="*/ 30 w 59"/>
                  <a:gd name="T13" fmla="*/ 22 h 30"/>
                  <a:gd name="T14" fmla="*/ 59 w 59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cubicBezTo>
                      <a:pt x="59" y="20"/>
                      <a:pt x="47" y="13"/>
                      <a:pt x="31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3" y="13"/>
                      <a:pt x="0" y="21"/>
                      <a:pt x="0" y="30"/>
                    </a:cubicBezTo>
                    <a:cubicBezTo>
                      <a:pt x="9" y="25"/>
                      <a:pt x="19" y="22"/>
                      <a:pt x="30" y="22"/>
                    </a:cubicBezTo>
                    <a:cubicBezTo>
                      <a:pt x="41" y="22"/>
                      <a:pt x="51" y="25"/>
                      <a:pt x="59" y="30"/>
                    </a:cubicBez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" name="Freeform 525"/>
              <p:cNvSpPr/>
              <p:nvPr/>
            </p:nvSpPr>
            <p:spPr bwMode="auto">
              <a:xfrm>
                <a:off x="7791450" y="3160713"/>
                <a:ext cx="34925" cy="30163"/>
              </a:xfrm>
              <a:custGeom>
                <a:avLst/>
                <a:gdLst>
                  <a:gd name="T0" fmla="*/ 10 w 22"/>
                  <a:gd name="T1" fmla="*/ 14 h 19"/>
                  <a:gd name="T2" fmla="*/ 12 w 22"/>
                  <a:gd name="T3" fmla="*/ 19 h 19"/>
                  <a:gd name="T4" fmla="*/ 14 w 22"/>
                  <a:gd name="T5" fmla="*/ 12 h 19"/>
                  <a:gd name="T6" fmla="*/ 22 w 22"/>
                  <a:gd name="T7" fmla="*/ 12 h 19"/>
                  <a:gd name="T8" fmla="*/ 17 w 22"/>
                  <a:gd name="T9" fmla="*/ 7 h 19"/>
                  <a:gd name="T10" fmla="*/ 17 w 22"/>
                  <a:gd name="T11" fmla="*/ 0 h 19"/>
                  <a:gd name="T12" fmla="*/ 10 w 22"/>
                  <a:gd name="T13" fmla="*/ 2 h 19"/>
                  <a:gd name="T14" fmla="*/ 5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10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14"/>
                    </a:moveTo>
                    <a:lnTo>
                      <a:pt x="12" y="19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1" name="Freeform 526"/>
              <p:cNvSpPr/>
              <p:nvPr/>
            </p:nvSpPr>
            <p:spPr bwMode="auto">
              <a:xfrm>
                <a:off x="7840663" y="3176588"/>
                <a:ext cx="104775" cy="98425"/>
              </a:xfrm>
              <a:custGeom>
                <a:avLst/>
                <a:gdLst>
                  <a:gd name="T0" fmla="*/ 25 w 66"/>
                  <a:gd name="T1" fmla="*/ 43 h 62"/>
                  <a:gd name="T2" fmla="*/ 37 w 66"/>
                  <a:gd name="T3" fmla="*/ 62 h 62"/>
                  <a:gd name="T4" fmla="*/ 44 w 66"/>
                  <a:gd name="T5" fmla="*/ 41 h 62"/>
                  <a:gd name="T6" fmla="*/ 66 w 66"/>
                  <a:gd name="T7" fmla="*/ 36 h 62"/>
                  <a:gd name="T8" fmla="*/ 49 w 66"/>
                  <a:gd name="T9" fmla="*/ 21 h 62"/>
                  <a:gd name="T10" fmla="*/ 49 w 66"/>
                  <a:gd name="T11" fmla="*/ 0 h 62"/>
                  <a:gd name="T12" fmla="*/ 29 w 66"/>
                  <a:gd name="T13" fmla="*/ 12 h 62"/>
                  <a:gd name="T14" fmla="*/ 10 w 66"/>
                  <a:gd name="T15" fmla="*/ 4 h 62"/>
                  <a:gd name="T16" fmla="*/ 15 w 66"/>
                  <a:gd name="T17" fmla="*/ 26 h 62"/>
                  <a:gd name="T18" fmla="*/ 0 w 66"/>
                  <a:gd name="T19" fmla="*/ 43 h 62"/>
                  <a:gd name="T20" fmla="*/ 25 w 66"/>
                  <a:gd name="T21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2">
                    <a:moveTo>
                      <a:pt x="25" y="43"/>
                    </a:moveTo>
                    <a:lnTo>
                      <a:pt x="37" y="62"/>
                    </a:lnTo>
                    <a:lnTo>
                      <a:pt x="44" y="41"/>
                    </a:lnTo>
                    <a:lnTo>
                      <a:pt x="66" y="36"/>
                    </a:lnTo>
                    <a:lnTo>
                      <a:pt x="49" y="21"/>
                    </a:lnTo>
                    <a:lnTo>
                      <a:pt x="49" y="0"/>
                    </a:lnTo>
                    <a:lnTo>
                      <a:pt x="29" y="12"/>
                    </a:lnTo>
                    <a:lnTo>
                      <a:pt x="10" y="4"/>
                    </a:lnTo>
                    <a:lnTo>
                      <a:pt x="15" y="26"/>
                    </a:lnTo>
                    <a:lnTo>
                      <a:pt x="0" y="43"/>
                    </a:lnTo>
                    <a:lnTo>
                      <a:pt x="25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2" name="Freeform 527"/>
              <p:cNvSpPr/>
              <p:nvPr/>
            </p:nvSpPr>
            <p:spPr bwMode="auto">
              <a:xfrm>
                <a:off x="7493000" y="3144838"/>
                <a:ext cx="49213" cy="46038"/>
              </a:xfrm>
              <a:custGeom>
                <a:avLst/>
                <a:gdLst>
                  <a:gd name="T0" fmla="*/ 12 w 31"/>
                  <a:gd name="T1" fmla="*/ 20 h 29"/>
                  <a:gd name="T2" fmla="*/ 17 w 31"/>
                  <a:gd name="T3" fmla="*/ 29 h 29"/>
                  <a:gd name="T4" fmla="*/ 21 w 31"/>
                  <a:gd name="T5" fmla="*/ 20 h 29"/>
                  <a:gd name="T6" fmla="*/ 31 w 31"/>
                  <a:gd name="T7" fmla="*/ 17 h 29"/>
                  <a:gd name="T8" fmla="*/ 21 w 31"/>
                  <a:gd name="T9" fmla="*/ 10 h 29"/>
                  <a:gd name="T10" fmla="*/ 21 w 31"/>
                  <a:gd name="T11" fmla="*/ 0 h 29"/>
                  <a:gd name="T12" fmla="*/ 14 w 31"/>
                  <a:gd name="T13" fmla="*/ 5 h 29"/>
                  <a:gd name="T14" fmla="*/ 4 w 31"/>
                  <a:gd name="T15" fmla="*/ 3 h 29"/>
                  <a:gd name="T16" fmla="*/ 7 w 31"/>
                  <a:gd name="T17" fmla="*/ 12 h 29"/>
                  <a:gd name="T18" fmla="*/ 0 w 31"/>
                  <a:gd name="T19" fmla="*/ 20 h 29"/>
                  <a:gd name="T20" fmla="*/ 12 w 31"/>
                  <a:gd name="T21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12" y="20"/>
                    </a:moveTo>
                    <a:lnTo>
                      <a:pt x="17" y="29"/>
                    </a:lnTo>
                    <a:lnTo>
                      <a:pt x="21" y="20"/>
                    </a:lnTo>
                    <a:lnTo>
                      <a:pt x="31" y="17"/>
                    </a:lnTo>
                    <a:lnTo>
                      <a:pt x="21" y="10"/>
                    </a:lnTo>
                    <a:lnTo>
                      <a:pt x="21" y="0"/>
                    </a:lnTo>
                    <a:lnTo>
                      <a:pt x="14" y="5"/>
                    </a:lnTo>
                    <a:lnTo>
                      <a:pt x="4" y="3"/>
                    </a:lnTo>
                    <a:lnTo>
                      <a:pt x="7" y="12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3" name="Freeform 528"/>
              <p:cNvSpPr>
                <a:spLocks noEditPoints="1"/>
              </p:cNvSpPr>
              <p:nvPr/>
            </p:nvSpPr>
            <p:spPr bwMode="auto">
              <a:xfrm>
                <a:off x="7431088" y="3209925"/>
                <a:ext cx="479425" cy="476250"/>
              </a:xfrm>
              <a:custGeom>
                <a:avLst/>
                <a:gdLst>
                  <a:gd name="T0" fmla="*/ 0 w 125"/>
                  <a:gd name="T1" fmla="*/ 62 h 124"/>
                  <a:gd name="T2" fmla="*/ 125 w 125"/>
                  <a:gd name="T3" fmla="*/ 62 h 124"/>
                  <a:gd name="T4" fmla="*/ 19 w 125"/>
                  <a:gd name="T5" fmla="*/ 44 h 124"/>
                  <a:gd name="T6" fmla="*/ 44 w 125"/>
                  <a:gd name="T7" fmla="*/ 19 h 124"/>
                  <a:gd name="T8" fmla="*/ 19 w 125"/>
                  <a:gd name="T9" fmla="*/ 44 h 124"/>
                  <a:gd name="T10" fmla="*/ 18 w 125"/>
                  <a:gd name="T11" fmla="*/ 76 h 124"/>
                  <a:gd name="T12" fmla="*/ 38 w 125"/>
                  <a:gd name="T13" fmla="*/ 64 h 124"/>
                  <a:gd name="T14" fmla="*/ 30 w 125"/>
                  <a:gd name="T15" fmla="*/ 20 h 124"/>
                  <a:gd name="T16" fmla="*/ 46 w 125"/>
                  <a:gd name="T17" fmla="*/ 15 h 124"/>
                  <a:gd name="T18" fmla="*/ 37 w 125"/>
                  <a:gd name="T19" fmla="*/ 9 h 124"/>
                  <a:gd name="T20" fmla="*/ 9 w 125"/>
                  <a:gd name="T21" fmla="*/ 37 h 124"/>
                  <a:gd name="T22" fmla="*/ 15 w 125"/>
                  <a:gd name="T23" fmla="*/ 50 h 124"/>
                  <a:gd name="T24" fmla="*/ 4 w 125"/>
                  <a:gd name="T25" fmla="*/ 61 h 124"/>
                  <a:gd name="T26" fmla="*/ 14 w 125"/>
                  <a:gd name="T27" fmla="*/ 64 h 124"/>
                  <a:gd name="T28" fmla="*/ 3 w 125"/>
                  <a:gd name="T29" fmla="*/ 64 h 124"/>
                  <a:gd name="T30" fmla="*/ 15 w 125"/>
                  <a:gd name="T31" fmla="*/ 78 h 124"/>
                  <a:gd name="T32" fmla="*/ 5 w 125"/>
                  <a:gd name="T33" fmla="*/ 72 h 124"/>
                  <a:gd name="T34" fmla="*/ 9 w 125"/>
                  <a:gd name="T35" fmla="*/ 87 h 124"/>
                  <a:gd name="T36" fmla="*/ 37 w 125"/>
                  <a:gd name="T37" fmla="*/ 115 h 124"/>
                  <a:gd name="T38" fmla="*/ 30 w 125"/>
                  <a:gd name="T39" fmla="*/ 104 h 124"/>
                  <a:gd name="T40" fmla="*/ 53 w 125"/>
                  <a:gd name="T41" fmla="*/ 120 h 124"/>
                  <a:gd name="T42" fmla="*/ 60 w 125"/>
                  <a:gd name="T43" fmla="*/ 107 h 124"/>
                  <a:gd name="T44" fmla="*/ 43 w 125"/>
                  <a:gd name="T45" fmla="*/ 86 h 124"/>
                  <a:gd name="T46" fmla="*/ 60 w 125"/>
                  <a:gd name="T47" fmla="*/ 107 h 124"/>
                  <a:gd name="T48" fmla="*/ 42 w 125"/>
                  <a:gd name="T49" fmla="*/ 82 h 124"/>
                  <a:gd name="T50" fmla="*/ 60 w 125"/>
                  <a:gd name="T51" fmla="*/ 64 h 124"/>
                  <a:gd name="T52" fmla="*/ 60 w 125"/>
                  <a:gd name="T53" fmla="*/ 61 h 124"/>
                  <a:gd name="T54" fmla="*/ 42 w 125"/>
                  <a:gd name="T55" fmla="*/ 42 h 124"/>
                  <a:gd name="T56" fmla="*/ 60 w 125"/>
                  <a:gd name="T57" fmla="*/ 61 h 124"/>
                  <a:gd name="T58" fmla="*/ 50 w 125"/>
                  <a:gd name="T59" fmla="*/ 14 h 124"/>
                  <a:gd name="T60" fmla="*/ 60 w 125"/>
                  <a:gd name="T61" fmla="*/ 13 h 124"/>
                  <a:gd name="T62" fmla="*/ 86 w 125"/>
                  <a:gd name="T63" fmla="*/ 43 h 124"/>
                  <a:gd name="T64" fmla="*/ 108 w 125"/>
                  <a:gd name="T65" fmla="*/ 61 h 124"/>
                  <a:gd name="T66" fmla="*/ 108 w 125"/>
                  <a:gd name="T67" fmla="*/ 64 h 124"/>
                  <a:gd name="T68" fmla="*/ 86 w 125"/>
                  <a:gd name="T69" fmla="*/ 82 h 124"/>
                  <a:gd name="T70" fmla="*/ 108 w 125"/>
                  <a:gd name="T71" fmla="*/ 64 h 124"/>
                  <a:gd name="T72" fmla="*/ 80 w 125"/>
                  <a:gd name="T73" fmla="*/ 19 h 124"/>
                  <a:gd name="T74" fmla="*/ 105 w 125"/>
                  <a:gd name="T75" fmla="*/ 44 h 124"/>
                  <a:gd name="T76" fmla="*/ 63 w 125"/>
                  <a:gd name="T77" fmla="*/ 3 h 124"/>
                  <a:gd name="T78" fmla="*/ 63 w 125"/>
                  <a:gd name="T79" fmla="*/ 13 h 124"/>
                  <a:gd name="T80" fmla="*/ 63 w 125"/>
                  <a:gd name="T81" fmla="*/ 17 h 124"/>
                  <a:gd name="T82" fmla="*/ 82 w 125"/>
                  <a:gd name="T83" fmla="*/ 38 h 124"/>
                  <a:gd name="T84" fmla="*/ 63 w 125"/>
                  <a:gd name="T85" fmla="*/ 17 h 124"/>
                  <a:gd name="T86" fmla="*/ 82 w 125"/>
                  <a:gd name="T87" fmla="*/ 42 h 124"/>
                  <a:gd name="T88" fmla="*/ 63 w 125"/>
                  <a:gd name="T89" fmla="*/ 61 h 124"/>
                  <a:gd name="T90" fmla="*/ 63 w 125"/>
                  <a:gd name="T91" fmla="*/ 121 h 124"/>
                  <a:gd name="T92" fmla="*/ 74 w 125"/>
                  <a:gd name="T93" fmla="*/ 110 h 124"/>
                  <a:gd name="T94" fmla="*/ 63 w 125"/>
                  <a:gd name="T95" fmla="*/ 107 h 124"/>
                  <a:gd name="T96" fmla="*/ 82 w 125"/>
                  <a:gd name="T97" fmla="*/ 86 h 124"/>
                  <a:gd name="T98" fmla="*/ 63 w 125"/>
                  <a:gd name="T99" fmla="*/ 107 h 124"/>
                  <a:gd name="T100" fmla="*/ 105 w 125"/>
                  <a:gd name="T101" fmla="*/ 80 h 124"/>
                  <a:gd name="T102" fmla="*/ 80 w 125"/>
                  <a:gd name="T103" fmla="*/ 105 h 124"/>
                  <a:gd name="T104" fmla="*/ 87 w 125"/>
                  <a:gd name="T105" fmla="*/ 115 h 124"/>
                  <a:gd name="T106" fmla="*/ 116 w 125"/>
                  <a:gd name="T107" fmla="*/ 87 h 124"/>
                  <a:gd name="T108" fmla="*/ 110 w 125"/>
                  <a:gd name="T109" fmla="*/ 75 h 124"/>
                  <a:gd name="T110" fmla="*/ 121 w 125"/>
                  <a:gd name="T111" fmla="*/ 64 h 124"/>
                  <a:gd name="T112" fmla="*/ 111 w 125"/>
                  <a:gd name="T113" fmla="*/ 61 h 124"/>
                  <a:gd name="T114" fmla="*/ 121 w 125"/>
                  <a:gd name="T115" fmla="*/ 61 h 124"/>
                  <a:gd name="T116" fmla="*/ 109 w 125"/>
                  <a:gd name="T117" fmla="*/ 45 h 124"/>
                  <a:gd name="T118" fmla="*/ 120 w 125"/>
                  <a:gd name="T119" fmla="*/ 52 h 124"/>
                  <a:gd name="T120" fmla="*/ 101 w 125"/>
                  <a:gd name="T121" fmla="*/ 24 h 124"/>
                  <a:gd name="T122" fmla="*/ 116 w 125"/>
                  <a:gd name="T123" fmla="*/ 3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5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7" y="124"/>
                      <a:pt x="125" y="96"/>
                      <a:pt x="125" y="62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  <a:moveTo>
                      <a:pt x="19" y="44"/>
                    </a:moveTo>
                    <a:cubicBezTo>
                      <a:pt x="21" y="37"/>
                      <a:pt x="23" y="31"/>
                      <a:pt x="26" y="26"/>
                    </a:cubicBezTo>
                    <a:cubicBezTo>
                      <a:pt x="32" y="23"/>
                      <a:pt x="38" y="20"/>
                      <a:pt x="44" y="19"/>
                    </a:cubicBezTo>
                    <a:cubicBezTo>
                      <a:pt x="42" y="25"/>
                      <a:pt x="40" y="31"/>
                      <a:pt x="39" y="39"/>
                    </a:cubicBezTo>
                    <a:cubicBezTo>
                      <a:pt x="32" y="40"/>
                      <a:pt x="25" y="42"/>
                      <a:pt x="19" y="44"/>
                    </a:cubicBezTo>
                    <a:close/>
                    <a:moveTo>
                      <a:pt x="39" y="82"/>
                    </a:moveTo>
                    <a:cubicBezTo>
                      <a:pt x="31" y="80"/>
                      <a:pt x="24" y="79"/>
                      <a:pt x="18" y="76"/>
                    </a:cubicBezTo>
                    <a:cubicBezTo>
                      <a:pt x="18" y="72"/>
                      <a:pt x="17" y="67"/>
                      <a:pt x="1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70"/>
                      <a:pt x="38" y="76"/>
                      <a:pt x="39" y="82"/>
                    </a:cubicBezTo>
                    <a:close/>
                    <a:moveTo>
                      <a:pt x="30" y="20"/>
                    </a:moveTo>
                    <a:cubicBezTo>
                      <a:pt x="36" y="12"/>
                      <a:pt x="44" y="7"/>
                      <a:pt x="53" y="4"/>
                    </a:cubicBezTo>
                    <a:cubicBezTo>
                      <a:pt x="50" y="7"/>
                      <a:pt x="48" y="11"/>
                      <a:pt x="46" y="15"/>
                    </a:cubicBezTo>
                    <a:cubicBezTo>
                      <a:pt x="40" y="16"/>
                      <a:pt x="35" y="18"/>
                      <a:pt x="30" y="20"/>
                    </a:cubicBezTo>
                    <a:close/>
                    <a:moveTo>
                      <a:pt x="37" y="9"/>
                    </a:moveTo>
                    <a:cubicBezTo>
                      <a:pt x="32" y="12"/>
                      <a:pt x="28" y="18"/>
                      <a:pt x="24" y="24"/>
                    </a:cubicBezTo>
                    <a:cubicBezTo>
                      <a:pt x="18" y="27"/>
                      <a:pt x="13" y="32"/>
                      <a:pt x="9" y="37"/>
                    </a:cubicBezTo>
                    <a:cubicBezTo>
                      <a:pt x="15" y="24"/>
                      <a:pt x="25" y="14"/>
                      <a:pt x="37" y="9"/>
                    </a:cubicBezTo>
                    <a:close/>
                    <a:moveTo>
                      <a:pt x="15" y="50"/>
                    </a:moveTo>
                    <a:cubicBezTo>
                      <a:pt x="14" y="53"/>
                      <a:pt x="14" y="57"/>
                      <a:pt x="1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57"/>
                      <a:pt x="9" y="53"/>
                      <a:pt x="15" y="50"/>
                    </a:cubicBezTo>
                    <a:close/>
                    <a:moveTo>
                      <a:pt x="14" y="64"/>
                    </a:moveTo>
                    <a:cubicBezTo>
                      <a:pt x="14" y="67"/>
                      <a:pt x="14" y="71"/>
                      <a:pt x="15" y="75"/>
                    </a:cubicBezTo>
                    <a:cubicBezTo>
                      <a:pt x="8" y="72"/>
                      <a:pt x="4" y="67"/>
                      <a:pt x="3" y="64"/>
                    </a:cubicBezTo>
                    <a:lnTo>
                      <a:pt x="14" y="64"/>
                    </a:lnTo>
                    <a:close/>
                    <a:moveTo>
                      <a:pt x="15" y="78"/>
                    </a:moveTo>
                    <a:cubicBezTo>
                      <a:pt x="17" y="84"/>
                      <a:pt x="18" y="89"/>
                      <a:pt x="21" y="94"/>
                    </a:cubicBezTo>
                    <a:cubicBezTo>
                      <a:pt x="13" y="88"/>
                      <a:pt x="7" y="80"/>
                      <a:pt x="5" y="72"/>
                    </a:cubicBezTo>
                    <a:cubicBezTo>
                      <a:pt x="7" y="74"/>
                      <a:pt x="11" y="76"/>
                      <a:pt x="15" y="78"/>
                    </a:cubicBezTo>
                    <a:close/>
                    <a:moveTo>
                      <a:pt x="9" y="87"/>
                    </a:moveTo>
                    <a:cubicBezTo>
                      <a:pt x="13" y="92"/>
                      <a:pt x="18" y="97"/>
                      <a:pt x="24" y="100"/>
                    </a:cubicBezTo>
                    <a:cubicBezTo>
                      <a:pt x="28" y="106"/>
                      <a:pt x="32" y="111"/>
                      <a:pt x="37" y="115"/>
                    </a:cubicBezTo>
                    <a:cubicBezTo>
                      <a:pt x="25" y="109"/>
                      <a:pt x="15" y="99"/>
                      <a:pt x="9" y="87"/>
                    </a:cubicBezTo>
                    <a:close/>
                    <a:moveTo>
                      <a:pt x="30" y="104"/>
                    </a:moveTo>
                    <a:cubicBezTo>
                      <a:pt x="35" y="106"/>
                      <a:pt x="40" y="108"/>
                      <a:pt x="46" y="109"/>
                    </a:cubicBezTo>
                    <a:cubicBezTo>
                      <a:pt x="48" y="113"/>
                      <a:pt x="50" y="117"/>
                      <a:pt x="53" y="120"/>
                    </a:cubicBezTo>
                    <a:cubicBezTo>
                      <a:pt x="44" y="117"/>
                      <a:pt x="36" y="111"/>
                      <a:pt x="30" y="104"/>
                    </a:cubicBezTo>
                    <a:close/>
                    <a:moveTo>
                      <a:pt x="60" y="107"/>
                    </a:moveTo>
                    <a:cubicBezTo>
                      <a:pt x="57" y="107"/>
                      <a:pt x="52" y="107"/>
                      <a:pt x="48" y="106"/>
                    </a:cubicBezTo>
                    <a:cubicBezTo>
                      <a:pt x="46" y="100"/>
                      <a:pt x="44" y="93"/>
                      <a:pt x="43" y="86"/>
                    </a:cubicBezTo>
                    <a:cubicBezTo>
                      <a:pt x="48" y="86"/>
                      <a:pt x="54" y="87"/>
                      <a:pt x="60" y="87"/>
                    </a:cubicBezTo>
                    <a:lnTo>
                      <a:pt x="60" y="107"/>
                    </a:lnTo>
                    <a:close/>
                    <a:moveTo>
                      <a:pt x="60" y="83"/>
                    </a:moveTo>
                    <a:cubicBezTo>
                      <a:pt x="54" y="83"/>
                      <a:pt x="48" y="83"/>
                      <a:pt x="42" y="82"/>
                    </a:cubicBezTo>
                    <a:cubicBezTo>
                      <a:pt x="41" y="76"/>
                      <a:pt x="41" y="70"/>
                      <a:pt x="41" y="64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0" y="83"/>
                    </a:lnTo>
                    <a:close/>
                    <a:moveTo>
                      <a:pt x="60" y="61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54"/>
                      <a:pt x="41" y="48"/>
                      <a:pt x="42" y="42"/>
                    </a:cubicBezTo>
                    <a:cubicBezTo>
                      <a:pt x="48" y="41"/>
                      <a:pt x="54" y="41"/>
                      <a:pt x="60" y="40"/>
                    </a:cubicBezTo>
                    <a:lnTo>
                      <a:pt x="60" y="61"/>
                    </a:lnTo>
                    <a:close/>
                    <a:moveTo>
                      <a:pt x="60" y="13"/>
                    </a:moveTo>
                    <a:cubicBezTo>
                      <a:pt x="57" y="13"/>
                      <a:pt x="53" y="14"/>
                      <a:pt x="50" y="14"/>
                    </a:cubicBezTo>
                    <a:cubicBezTo>
                      <a:pt x="53" y="8"/>
                      <a:pt x="57" y="4"/>
                      <a:pt x="60" y="3"/>
                    </a:cubicBezTo>
                    <a:lnTo>
                      <a:pt x="60" y="13"/>
                    </a:lnTo>
                    <a:close/>
                    <a:moveTo>
                      <a:pt x="87" y="61"/>
                    </a:moveTo>
                    <a:cubicBezTo>
                      <a:pt x="87" y="54"/>
                      <a:pt x="87" y="48"/>
                      <a:pt x="86" y="43"/>
                    </a:cubicBezTo>
                    <a:cubicBezTo>
                      <a:pt x="94" y="44"/>
                      <a:pt x="101" y="46"/>
                      <a:pt x="106" y="48"/>
                    </a:cubicBezTo>
                    <a:cubicBezTo>
                      <a:pt x="107" y="52"/>
                      <a:pt x="107" y="57"/>
                      <a:pt x="108" y="61"/>
                    </a:cubicBezTo>
                    <a:lnTo>
                      <a:pt x="87" y="61"/>
                    </a:lnTo>
                    <a:close/>
                    <a:moveTo>
                      <a:pt x="108" y="64"/>
                    </a:moveTo>
                    <a:cubicBezTo>
                      <a:pt x="107" y="67"/>
                      <a:pt x="107" y="72"/>
                      <a:pt x="106" y="76"/>
                    </a:cubicBezTo>
                    <a:cubicBezTo>
                      <a:pt x="101" y="78"/>
                      <a:pt x="94" y="80"/>
                      <a:pt x="86" y="82"/>
                    </a:cubicBezTo>
                    <a:cubicBezTo>
                      <a:pt x="87" y="76"/>
                      <a:pt x="87" y="70"/>
                      <a:pt x="87" y="64"/>
                    </a:cubicBezTo>
                    <a:lnTo>
                      <a:pt x="108" y="64"/>
                    </a:lnTo>
                    <a:close/>
                    <a:moveTo>
                      <a:pt x="85" y="39"/>
                    </a:moveTo>
                    <a:cubicBezTo>
                      <a:pt x="84" y="31"/>
                      <a:pt x="83" y="25"/>
                      <a:pt x="80" y="19"/>
                    </a:cubicBezTo>
                    <a:cubicBezTo>
                      <a:pt x="87" y="20"/>
                      <a:pt x="93" y="23"/>
                      <a:pt x="98" y="26"/>
                    </a:cubicBezTo>
                    <a:cubicBezTo>
                      <a:pt x="101" y="31"/>
                      <a:pt x="104" y="37"/>
                      <a:pt x="105" y="44"/>
                    </a:cubicBezTo>
                    <a:cubicBezTo>
                      <a:pt x="100" y="42"/>
                      <a:pt x="93" y="40"/>
                      <a:pt x="85" y="39"/>
                    </a:cubicBezTo>
                    <a:close/>
                    <a:moveTo>
                      <a:pt x="63" y="3"/>
                    </a:moveTo>
                    <a:cubicBezTo>
                      <a:pt x="70" y="4"/>
                      <a:pt x="71" y="8"/>
                      <a:pt x="74" y="14"/>
                    </a:cubicBezTo>
                    <a:cubicBezTo>
                      <a:pt x="71" y="14"/>
                      <a:pt x="67" y="13"/>
                      <a:pt x="63" y="13"/>
                    </a:cubicBezTo>
                    <a:lnTo>
                      <a:pt x="63" y="3"/>
                    </a:lnTo>
                    <a:close/>
                    <a:moveTo>
                      <a:pt x="63" y="17"/>
                    </a:moveTo>
                    <a:cubicBezTo>
                      <a:pt x="70" y="17"/>
                      <a:pt x="72" y="17"/>
                      <a:pt x="76" y="18"/>
                    </a:cubicBezTo>
                    <a:cubicBezTo>
                      <a:pt x="79" y="24"/>
                      <a:pt x="80" y="31"/>
                      <a:pt x="82" y="38"/>
                    </a:cubicBezTo>
                    <a:cubicBezTo>
                      <a:pt x="76" y="38"/>
                      <a:pt x="70" y="37"/>
                      <a:pt x="63" y="37"/>
                    </a:cubicBezTo>
                    <a:lnTo>
                      <a:pt x="63" y="17"/>
                    </a:lnTo>
                    <a:close/>
                    <a:moveTo>
                      <a:pt x="63" y="40"/>
                    </a:moveTo>
                    <a:cubicBezTo>
                      <a:pt x="70" y="41"/>
                      <a:pt x="76" y="41"/>
                      <a:pt x="82" y="42"/>
                    </a:cubicBezTo>
                    <a:cubicBezTo>
                      <a:pt x="83" y="48"/>
                      <a:pt x="84" y="54"/>
                      <a:pt x="84" y="61"/>
                    </a:cubicBezTo>
                    <a:cubicBezTo>
                      <a:pt x="63" y="61"/>
                      <a:pt x="63" y="61"/>
                      <a:pt x="63" y="61"/>
                    </a:cubicBezTo>
                    <a:lnTo>
                      <a:pt x="63" y="40"/>
                    </a:lnTo>
                    <a:close/>
                    <a:moveTo>
                      <a:pt x="63" y="121"/>
                    </a:moveTo>
                    <a:cubicBezTo>
                      <a:pt x="63" y="110"/>
                      <a:pt x="63" y="110"/>
                      <a:pt x="63" y="110"/>
                    </a:cubicBezTo>
                    <a:cubicBezTo>
                      <a:pt x="67" y="110"/>
                      <a:pt x="71" y="110"/>
                      <a:pt x="74" y="110"/>
                    </a:cubicBezTo>
                    <a:cubicBezTo>
                      <a:pt x="71" y="116"/>
                      <a:pt x="70" y="120"/>
                      <a:pt x="63" y="121"/>
                    </a:cubicBezTo>
                    <a:close/>
                    <a:moveTo>
                      <a:pt x="63" y="107"/>
                    </a:moveTo>
                    <a:cubicBezTo>
                      <a:pt x="63" y="87"/>
                      <a:pt x="63" y="87"/>
                      <a:pt x="63" y="87"/>
                    </a:cubicBezTo>
                    <a:cubicBezTo>
                      <a:pt x="70" y="87"/>
                      <a:pt x="76" y="86"/>
                      <a:pt x="82" y="86"/>
                    </a:cubicBezTo>
                    <a:cubicBezTo>
                      <a:pt x="80" y="93"/>
                      <a:pt x="79" y="100"/>
                      <a:pt x="76" y="106"/>
                    </a:cubicBezTo>
                    <a:cubicBezTo>
                      <a:pt x="72" y="107"/>
                      <a:pt x="70" y="107"/>
                      <a:pt x="63" y="107"/>
                    </a:cubicBezTo>
                    <a:close/>
                    <a:moveTo>
                      <a:pt x="85" y="85"/>
                    </a:moveTo>
                    <a:cubicBezTo>
                      <a:pt x="93" y="84"/>
                      <a:pt x="100" y="82"/>
                      <a:pt x="105" y="80"/>
                    </a:cubicBezTo>
                    <a:cubicBezTo>
                      <a:pt x="104" y="86"/>
                      <a:pt x="101" y="92"/>
                      <a:pt x="98" y="98"/>
                    </a:cubicBezTo>
                    <a:cubicBezTo>
                      <a:pt x="93" y="101"/>
                      <a:pt x="87" y="103"/>
                      <a:pt x="80" y="105"/>
                    </a:cubicBezTo>
                    <a:cubicBezTo>
                      <a:pt x="83" y="99"/>
                      <a:pt x="84" y="93"/>
                      <a:pt x="85" y="85"/>
                    </a:cubicBezTo>
                    <a:close/>
                    <a:moveTo>
                      <a:pt x="87" y="115"/>
                    </a:moveTo>
                    <a:cubicBezTo>
                      <a:pt x="93" y="111"/>
                      <a:pt x="97" y="106"/>
                      <a:pt x="101" y="100"/>
                    </a:cubicBezTo>
                    <a:cubicBezTo>
                      <a:pt x="107" y="97"/>
                      <a:pt x="112" y="92"/>
                      <a:pt x="116" y="87"/>
                    </a:cubicBezTo>
                    <a:cubicBezTo>
                      <a:pt x="110" y="99"/>
                      <a:pt x="100" y="109"/>
                      <a:pt x="87" y="115"/>
                    </a:cubicBezTo>
                    <a:close/>
                    <a:moveTo>
                      <a:pt x="110" y="75"/>
                    </a:moveTo>
                    <a:cubicBezTo>
                      <a:pt x="111" y="71"/>
                      <a:pt x="111" y="67"/>
                      <a:pt x="111" y="64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7"/>
                      <a:pt x="116" y="72"/>
                      <a:pt x="110" y="75"/>
                    </a:cubicBezTo>
                    <a:close/>
                    <a:moveTo>
                      <a:pt x="111" y="61"/>
                    </a:moveTo>
                    <a:cubicBezTo>
                      <a:pt x="111" y="57"/>
                      <a:pt x="111" y="53"/>
                      <a:pt x="110" y="50"/>
                    </a:cubicBezTo>
                    <a:cubicBezTo>
                      <a:pt x="116" y="53"/>
                      <a:pt x="120" y="57"/>
                      <a:pt x="121" y="61"/>
                    </a:cubicBezTo>
                    <a:lnTo>
                      <a:pt x="111" y="61"/>
                    </a:lnTo>
                    <a:close/>
                    <a:moveTo>
                      <a:pt x="109" y="45"/>
                    </a:moveTo>
                    <a:cubicBezTo>
                      <a:pt x="108" y="40"/>
                      <a:pt x="106" y="35"/>
                      <a:pt x="104" y="30"/>
                    </a:cubicBezTo>
                    <a:cubicBezTo>
                      <a:pt x="112" y="36"/>
                      <a:pt x="117" y="44"/>
                      <a:pt x="120" y="52"/>
                    </a:cubicBezTo>
                    <a:cubicBezTo>
                      <a:pt x="117" y="50"/>
                      <a:pt x="114" y="47"/>
                      <a:pt x="109" y="45"/>
                    </a:cubicBezTo>
                    <a:close/>
                    <a:moveTo>
                      <a:pt x="101" y="24"/>
                    </a:moveTo>
                    <a:cubicBezTo>
                      <a:pt x="97" y="18"/>
                      <a:pt x="93" y="12"/>
                      <a:pt x="87" y="9"/>
                    </a:cubicBezTo>
                    <a:cubicBezTo>
                      <a:pt x="100" y="14"/>
                      <a:pt x="110" y="24"/>
                      <a:pt x="116" y="37"/>
                    </a:cubicBezTo>
                    <a:cubicBezTo>
                      <a:pt x="112" y="32"/>
                      <a:pt x="107" y="27"/>
                      <a:pt x="101" y="24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4" name="Freeform 529"/>
              <p:cNvSpPr/>
              <p:nvPr/>
            </p:nvSpPr>
            <p:spPr bwMode="auto">
              <a:xfrm>
                <a:off x="7407275" y="3141663"/>
                <a:ext cx="34925" cy="30163"/>
              </a:xfrm>
              <a:custGeom>
                <a:avLst/>
                <a:gdLst>
                  <a:gd name="T0" fmla="*/ 8 w 22"/>
                  <a:gd name="T1" fmla="*/ 14 h 19"/>
                  <a:gd name="T2" fmla="*/ 13 w 22"/>
                  <a:gd name="T3" fmla="*/ 19 h 19"/>
                  <a:gd name="T4" fmla="*/ 15 w 22"/>
                  <a:gd name="T5" fmla="*/ 12 h 19"/>
                  <a:gd name="T6" fmla="*/ 22 w 22"/>
                  <a:gd name="T7" fmla="*/ 9 h 19"/>
                  <a:gd name="T8" fmla="*/ 15 w 22"/>
                  <a:gd name="T9" fmla="*/ 7 h 19"/>
                  <a:gd name="T10" fmla="*/ 15 w 22"/>
                  <a:gd name="T11" fmla="*/ 0 h 19"/>
                  <a:gd name="T12" fmla="*/ 10 w 22"/>
                  <a:gd name="T13" fmla="*/ 2 h 19"/>
                  <a:gd name="T14" fmla="*/ 3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8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4"/>
                    </a:moveTo>
                    <a:lnTo>
                      <a:pt x="13" y="19"/>
                    </a:lnTo>
                    <a:lnTo>
                      <a:pt x="15" y="12"/>
                    </a:lnTo>
                    <a:lnTo>
                      <a:pt x="22" y="9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5" name="Freeform 530"/>
              <p:cNvSpPr/>
              <p:nvPr/>
            </p:nvSpPr>
            <p:spPr bwMode="auto">
              <a:xfrm>
                <a:off x="7899400" y="3294063"/>
                <a:ext cx="46038" cy="46038"/>
              </a:xfrm>
              <a:custGeom>
                <a:avLst/>
                <a:gdLst>
                  <a:gd name="T0" fmla="*/ 29 w 29"/>
                  <a:gd name="T1" fmla="*/ 12 h 29"/>
                  <a:gd name="T2" fmla="*/ 19 w 29"/>
                  <a:gd name="T3" fmla="*/ 10 h 29"/>
                  <a:gd name="T4" fmla="*/ 14 w 29"/>
                  <a:gd name="T5" fmla="*/ 0 h 29"/>
                  <a:gd name="T6" fmla="*/ 9 w 29"/>
                  <a:gd name="T7" fmla="*/ 10 h 29"/>
                  <a:gd name="T8" fmla="*/ 0 w 29"/>
                  <a:gd name="T9" fmla="*/ 10 h 29"/>
                  <a:gd name="T10" fmla="*/ 7 w 29"/>
                  <a:gd name="T11" fmla="*/ 17 h 29"/>
                  <a:gd name="T12" fmla="*/ 4 w 29"/>
                  <a:gd name="T13" fmla="*/ 29 h 29"/>
                  <a:gd name="T14" fmla="*/ 14 w 29"/>
                  <a:gd name="T15" fmla="*/ 25 h 29"/>
                  <a:gd name="T16" fmla="*/ 21 w 29"/>
                  <a:gd name="T17" fmla="*/ 29 h 29"/>
                  <a:gd name="T18" fmla="*/ 21 w 29"/>
                  <a:gd name="T19" fmla="*/ 20 h 29"/>
                  <a:gd name="T20" fmla="*/ 29 w 29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9" y="12"/>
                    </a:moveTo>
                    <a:lnTo>
                      <a:pt x="19" y="10"/>
                    </a:lnTo>
                    <a:lnTo>
                      <a:pt x="14" y="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7" y="17"/>
                    </a:lnTo>
                    <a:lnTo>
                      <a:pt x="4" y="29"/>
                    </a:lnTo>
                    <a:lnTo>
                      <a:pt x="14" y="25"/>
                    </a:lnTo>
                    <a:lnTo>
                      <a:pt x="21" y="29"/>
                    </a:lnTo>
                    <a:lnTo>
                      <a:pt x="21" y="2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7" name="Freeform 531"/>
              <p:cNvSpPr/>
              <p:nvPr/>
            </p:nvSpPr>
            <p:spPr bwMode="auto">
              <a:xfrm>
                <a:off x="7385050" y="3206750"/>
                <a:ext cx="103188" cy="100013"/>
              </a:xfrm>
              <a:custGeom>
                <a:avLst/>
                <a:gdLst>
                  <a:gd name="T0" fmla="*/ 43 w 65"/>
                  <a:gd name="T1" fmla="*/ 43 h 63"/>
                  <a:gd name="T2" fmla="*/ 65 w 65"/>
                  <a:gd name="T3" fmla="*/ 36 h 63"/>
                  <a:gd name="T4" fmla="*/ 46 w 65"/>
                  <a:gd name="T5" fmla="*/ 22 h 63"/>
                  <a:gd name="T6" fmla="*/ 48 w 65"/>
                  <a:gd name="T7" fmla="*/ 0 h 63"/>
                  <a:gd name="T8" fmla="*/ 29 w 65"/>
                  <a:gd name="T9" fmla="*/ 12 h 63"/>
                  <a:gd name="T10" fmla="*/ 7 w 65"/>
                  <a:gd name="T11" fmla="*/ 5 h 63"/>
                  <a:gd name="T12" fmla="*/ 14 w 65"/>
                  <a:gd name="T13" fmla="*/ 26 h 63"/>
                  <a:gd name="T14" fmla="*/ 0 w 65"/>
                  <a:gd name="T15" fmla="*/ 46 h 63"/>
                  <a:gd name="T16" fmla="*/ 24 w 65"/>
                  <a:gd name="T17" fmla="*/ 46 h 63"/>
                  <a:gd name="T18" fmla="*/ 36 w 65"/>
                  <a:gd name="T19" fmla="*/ 63 h 63"/>
                  <a:gd name="T20" fmla="*/ 43 w 65"/>
                  <a:gd name="T21" fmla="*/ 4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43" y="43"/>
                    </a:moveTo>
                    <a:lnTo>
                      <a:pt x="65" y="36"/>
                    </a:lnTo>
                    <a:lnTo>
                      <a:pt x="46" y="22"/>
                    </a:lnTo>
                    <a:lnTo>
                      <a:pt x="48" y="0"/>
                    </a:lnTo>
                    <a:lnTo>
                      <a:pt x="29" y="12"/>
                    </a:lnTo>
                    <a:lnTo>
                      <a:pt x="7" y="5"/>
                    </a:lnTo>
                    <a:lnTo>
                      <a:pt x="14" y="26"/>
                    </a:lnTo>
                    <a:lnTo>
                      <a:pt x="0" y="46"/>
                    </a:lnTo>
                    <a:lnTo>
                      <a:pt x="24" y="46"/>
                    </a:lnTo>
                    <a:lnTo>
                      <a:pt x="36" y="63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263640" y="3833707"/>
            <a:ext cx="934352" cy="441960"/>
            <a:chOff x="9581" y="4196"/>
            <a:chExt cx="1551" cy="700"/>
          </a:xfrm>
        </p:grpSpPr>
        <p:sp>
          <p:nvSpPr>
            <p:cNvPr id="64" name="Oval 499"/>
            <p:cNvSpPr>
              <a:spLocks noChangeArrowheads="1"/>
            </p:cNvSpPr>
            <p:nvPr/>
          </p:nvSpPr>
          <p:spPr bwMode="auto">
            <a:xfrm>
              <a:off x="9744" y="4838"/>
              <a:ext cx="110" cy="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65" name="Rectangle 483"/>
            <p:cNvSpPr>
              <a:spLocks noChangeArrowheads="1"/>
            </p:cNvSpPr>
            <p:nvPr/>
          </p:nvSpPr>
          <p:spPr bwMode="auto">
            <a:xfrm>
              <a:off x="9799" y="4207"/>
              <a:ext cx="1122" cy="432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27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66" name="Freeform 484"/>
            <p:cNvSpPr/>
            <p:nvPr/>
          </p:nvSpPr>
          <p:spPr bwMode="auto">
            <a:xfrm>
              <a:off x="9581" y="4198"/>
              <a:ext cx="445" cy="678"/>
            </a:xfrm>
            <a:custGeom>
              <a:avLst/>
              <a:gdLst>
                <a:gd name="T0" fmla="*/ 334 w 334"/>
                <a:gd name="T1" fmla="*/ 167 h 515"/>
                <a:gd name="T2" fmla="*/ 167 w 334"/>
                <a:gd name="T3" fmla="*/ 0 h 515"/>
                <a:gd name="T4" fmla="*/ 0 w 334"/>
                <a:gd name="T5" fmla="*/ 167 h 515"/>
                <a:gd name="T6" fmla="*/ 130 w 334"/>
                <a:gd name="T7" fmla="*/ 330 h 515"/>
                <a:gd name="T8" fmla="*/ 165 w 334"/>
                <a:gd name="T9" fmla="*/ 515 h 515"/>
                <a:gd name="T10" fmla="*/ 200 w 334"/>
                <a:gd name="T11" fmla="*/ 331 h 515"/>
                <a:gd name="T12" fmla="*/ 334 w 334"/>
                <a:gd name="T13" fmla="*/ 167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515">
                  <a:moveTo>
                    <a:pt x="334" y="167"/>
                  </a:moveTo>
                  <a:cubicBezTo>
                    <a:pt x="334" y="75"/>
                    <a:pt x="259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47"/>
                    <a:pt x="56" y="313"/>
                    <a:pt x="130" y="330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200" y="331"/>
                    <a:pt x="200" y="331"/>
                    <a:pt x="200" y="331"/>
                  </a:cubicBezTo>
                  <a:cubicBezTo>
                    <a:pt x="276" y="315"/>
                    <a:pt x="334" y="248"/>
                    <a:pt x="334" y="167"/>
                  </a:cubicBezTo>
                  <a:close/>
                </a:path>
              </a:pathLst>
            </a:cu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67" name="Freeform 485"/>
            <p:cNvSpPr/>
            <p:nvPr/>
          </p:nvSpPr>
          <p:spPr bwMode="auto">
            <a:xfrm>
              <a:off x="9799" y="4196"/>
              <a:ext cx="228" cy="679"/>
            </a:xfrm>
            <a:custGeom>
              <a:avLst/>
              <a:gdLst>
                <a:gd name="T0" fmla="*/ 0 w 171"/>
                <a:gd name="T1" fmla="*/ 2 h 516"/>
                <a:gd name="T2" fmla="*/ 2 w 171"/>
                <a:gd name="T3" fmla="*/ 516 h 516"/>
                <a:gd name="T4" fmla="*/ 37 w 171"/>
                <a:gd name="T5" fmla="*/ 333 h 516"/>
                <a:gd name="T6" fmla="*/ 171 w 171"/>
                <a:gd name="T7" fmla="*/ 171 h 516"/>
                <a:gd name="T8" fmla="*/ 0 w 171"/>
                <a:gd name="T9" fmla="*/ 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516">
                  <a:moveTo>
                    <a:pt x="0" y="2"/>
                  </a:moveTo>
                  <a:cubicBezTo>
                    <a:pt x="0" y="2"/>
                    <a:pt x="2" y="516"/>
                    <a:pt x="2" y="516"/>
                  </a:cubicBezTo>
                  <a:cubicBezTo>
                    <a:pt x="37" y="333"/>
                    <a:pt x="37" y="333"/>
                    <a:pt x="37" y="333"/>
                  </a:cubicBezTo>
                  <a:cubicBezTo>
                    <a:pt x="113" y="317"/>
                    <a:pt x="171" y="251"/>
                    <a:pt x="171" y="171"/>
                  </a:cubicBezTo>
                  <a:cubicBezTo>
                    <a:pt x="171" y="78"/>
                    <a:pt x="96" y="0"/>
                    <a:pt x="0" y="2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68" name="Freeform 486"/>
            <p:cNvSpPr>
              <a:spLocks noEditPoints="1"/>
            </p:cNvSpPr>
            <p:nvPr/>
          </p:nvSpPr>
          <p:spPr bwMode="auto">
            <a:xfrm>
              <a:off x="9624" y="4241"/>
              <a:ext cx="357" cy="353"/>
            </a:xfrm>
            <a:custGeom>
              <a:avLst/>
              <a:gdLst>
                <a:gd name="T0" fmla="*/ 134 w 268"/>
                <a:gd name="T1" fmla="*/ 268 h 268"/>
                <a:gd name="T2" fmla="*/ 0 w 268"/>
                <a:gd name="T3" fmla="*/ 134 h 268"/>
                <a:gd name="T4" fmla="*/ 134 w 268"/>
                <a:gd name="T5" fmla="*/ 0 h 268"/>
                <a:gd name="T6" fmla="*/ 268 w 268"/>
                <a:gd name="T7" fmla="*/ 134 h 268"/>
                <a:gd name="T8" fmla="*/ 134 w 268"/>
                <a:gd name="T9" fmla="*/ 268 h 268"/>
                <a:gd name="T10" fmla="*/ 134 w 268"/>
                <a:gd name="T11" fmla="*/ 10 h 268"/>
                <a:gd name="T12" fmla="*/ 11 w 268"/>
                <a:gd name="T13" fmla="*/ 134 h 268"/>
                <a:gd name="T14" fmla="*/ 134 w 268"/>
                <a:gd name="T15" fmla="*/ 257 h 268"/>
                <a:gd name="T16" fmla="*/ 258 w 268"/>
                <a:gd name="T17" fmla="*/ 134 h 268"/>
                <a:gd name="T18" fmla="*/ 134 w 268"/>
                <a:gd name="T19" fmla="*/ 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268"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ubicBezTo>
                    <a:pt x="268" y="208"/>
                    <a:pt x="208" y="268"/>
                    <a:pt x="134" y="268"/>
                  </a:cubicBezTo>
                  <a:close/>
                  <a:moveTo>
                    <a:pt x="134" y="10"/>
                  </a:moveTo>
                  <a:cubicBezTo>
                    <a:pt x="66" y="10"/>
                    <a:pt x="11" y="65"/>
                    <a:pt x="11" y="134"/>
                  </a:cubicBezTo>
                  <a:cubicBezTo>
                    <a:pt x="11" y="202"/>
                    <a:pt x="66" y="257"/>
                    <a:pt x="134" y="257"/>
                  </a:cubicBezTo>
                  <a:cubicBezTo>
                    <a:pt x="202" y="257"/>
                    <a:pt x="258" y="202"/>
                    <a:pt x="258" y="134"/>
                  </a:cubicBezTo>
                  <a:cubicBezTo>
                    <a:pt x="258" y="65"/>
                    <a:pt x="202" y="10"/>
                    <a:pt x="134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69" name="Oval 487"/>
            <p:cNvSpPr>
              <a:spLocks noChangeArrowheads="1"/>
            </p:cNvSpPr>
            <p:nvPr/>
          </p:nvSpPr>
          <p:spPr bwMode="auto">
            <a:xfrm>
              <a:off x="9653" y="4266"/>
              <a:ext cx="299" cy="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70" name="文本框 622"/>
            <p:cNvSpPr txBox="1"/>
            <p:nvPr/>
          </p:nvSpPr>
          <p:spPr>
            <a:xfrm>
              <a:off x="10053" y="4205"/>
              <a:ext cx="1079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武汉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 rot="0">
              <a:off x="9705" y="4317"/>
              <a:ext cx="177" cy="179"/>
              <a:chOff x="7385050" y="3114675"/>
              <a:chExt cx="560388" cy="571500"/>
            </a:xfrm>
          </p:grpSpPr>
          <p:sp>
            <p:nvSpPr>
              <p:cNvPr id="72" name="Freeform 524"/>
              <p:cNvSpPr/>
              <p:nvPr/>
            </p:nvSpPr>
            <p:spPr bwMode="auto">
              <a:xfrm>
                <a:off x="7553325" y="3114675"/>
                <a:ext cx="227013" cy="114300"/>
              </a:xfrm>
              <a:custGeom>
                <a:avLst/>
                <a:gdLst>
                  <a:gd name="T0" fmla="*/ 59 w 59"/>
                  <a:gd name="T1" fmla="*/ 30 h 30"/>
                  <a:gd name="T2" fmla="*/ 31 w 59"/>
                  <a:gd name="T3" fmla="*/ 12 h 30"/>
                  <a:gd name="T4" fmla="*/ 31 w 59"/>
                  <a:gd name="T5" fmla="*/ 0 h 30"/>
                  <a:gd name="T6" fmla="*/ 25 w 59"/>
                  <a:gd name="T7" fmla="*/ 0 h 30"/>
                  <a:gd name="T8" fmla="*/ 25 w 59"/>
                  <a:gd name="T9" fmla="*/ 12 h 30"/>
                  <a:gd name="T10" fmla="*/ 0 w 59"/>
                  <a:gd name="T11" fmla="*/ 30 h 30"/>
                  <a:gd name="T12" fmla="*/ 30 w 59"/>
                  <a:gd name="T13" fmla="*/ 22 h 30"/>
                  <a:gd name="T14" fmla="*/ 59 w 59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cubicBezTo>
                      <a:pt x="59" y="20"/>
                      <a:pt x="47" y="13"/>
                      <a:pt x="31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3" y="13"/>
                      <a:pt x="0" y="21"/>
                      <a:pt x="0" y="30"/>
                    </a:cubicBezTo>
                    <a:cubicBezTo>
                      <a:pt x="9" y="25"/>
                      <a:pt x="19" y="22"/>
                      <a:pt x="30" y="22"/>
                    </a:cubicBezTo>
                    <a:cubicBezTo>
                      <a:pt x="41" y="22"/>
                      <a:pt x="51" y="25"/>
                      <a:pt x="59" y="30"/>
                    </a:cubicBez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3" name="Freeform 525"/>
              <p:cNvSpPr/>
              <p:nvPr/>
            </p:nvSpPr>
            <p:spPr bwMode="auto">
              <a:xfrm>
                <a:off x="7791450" y="3160713"/>
                <a:ext cx="34925" cy="30163"/>
              </a:xfrm>
              <a:custGeom>
                <a:avLst/>
                <a:gdLst>
                  <a:gd name="T0" fmla="*/ 10 w 22"/>
                  <a:gd name="T1" fmla="*/ 14 h 19"/>
                  <a:gd name="T2" fmla="*/ 12 w 22"/>
                  <a:gd name="T3" fmla="*/ 19 h 19"/>
                  <a:gd name="T4" fmla="*/ 14 w 22"/>
                  <a:gd name="T5" fmla="*/ 12 h 19"/>
                  <a:gd name="T6" fmla="*/ 22 w 22"/>
                  <a:gd name="T7" fmla="*/ 12 h 19"/>
                  <a:gd name="T8" fmla="*/ 17 w 22"/>
                  <a:gd name="T9" fmla="*/ 7 h 19"/>
                  <a:gd name="T10" fmla="*/ 17 w 22"/>
                  <a:gd name="T11" fmla="*/ 0 h 19"/>
                  <a:gd name="T12" fmla="*/ 10 w 22"/>
                  <a:gd name="T13" fmla="*/ 2 h 19"/>
                  <a:gd name="T14" fmla="*/ 5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10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14"/>
                    </a:moveTo>
                    <a:lnTo>
                      <a:pt x="12" y="19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4" name="Freeform 526"/>
              <p:cNvSpPr/>
              <p:nvPr/>
            </p:nvSpPr>
            <p:spPr bwMode="auto">
              <a:xfrm>
                <a:off x="7840663" y="3176588"/>
                <a:ext cx="104775" cy="98425"/>
              </a:xfrm>
              <a:custGeom>
                <a:avLst/>
                <a:gdLst>
                  <a:gd name="T0" fmla="*/ 25 w 66"/>
                  <a:gd name="T1" fmla="*/ 43 h 62"/>
                  <a:gd name="T2" fmla="*/ 37 w 66"/>
                  <a:gd name="T3" fmla="*/ 62 h 62"/>
                  <a:gd name="T4" fmla="*/ 44 w 66"/>
                  <a:gd name="T5" fmla="*/ 41 h 62"/>
                  <a:gd name="T6" fmla="*/ 66 w 66"/>
                  <a:gd name="T7" fmla="*/ 36 h 62"/>
                  <a:gd name="T8" fmla="*/ 49 w 66"/>
                  <a:gd name="T9" fmla="*/ 21 h 62"/>
                  <a:gd name="T10" fmla="*/ 49 w 66"/>
                  <a:gd name="T11" fmla="*/ 0 h 62"/>
                  <a:gd name="T12" fmla="*/ 29 w 66"/>
                  <a:gd name="T13" fmla="*/ 12 h 62"/>
                  <a:gd name="T14" fmla="*/ 10 w 66"/>
                  <a:gd name="T15" fmla="*/ 4 h 62"/>
                  <a:gd name="T16" fmla="*/ 15 w 66"/>
                  <a:gd name="T17" fmla="*/ 26 h 62"/>
                  <a:gd name="T18" fmla="*/ 0 w 66"/>
                  <a:gd name="T19" fmla="*/ 43 h 62"/>
                  <a:gd name="T20" fmla="*/ 25 w 66"/>
                  <a:gd name="T21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2">
                    <a:moveTo>
                      <a:pt x="25" y="43"/>
                    </a:moveTo>
                    <a:lnTo>
                      <a:pt x="37" y="62"/>
                    </a:lnTo>
                    <a:lnTo>
                      <a:pt x="44" y="41"/>
                    </a:lnTo>
                    <a:lnTo>
                      <a:pt x="66" y="36"/>
                    </a:lnTo>
                    <a:lnTo>
                      <a:pt x="49" y="21"/>
                    </a:lnTo>
                    <a:lnTo>
                      <a:pt x="49" y="0"/>
                    </a:lnTo>
                    <a:lnTo>
                      <a:pt x="29" y="12"/>
                    </a:lnTo>
                    <a:lnTo>
                      <a:pt x="10" y="4"/>
                    </a:lnTo>
                    <a:lnTo>
                      <a:pt x="15" y="26"/>
                    </a:lnTo>
                    <a:lnTo>
                      <a:pt x="0" y="43"/>
                    </a:lnTo>
                    <a:lnTo>
                      <a:pt x="25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5" name="Freeform 527"/>
              <p:cNvSpPr/>
              <p:nvPr/>
            </p:nvSpPr>
            <p:spPr bwMode="auto">
              <a:xfrm>
                <a:off x="7493000" y="3144838"/>
                <a:ext cx="49213" cy="46038"/>
              </a:xfrm>
              <a:custGeom>
                <a:avLst/>
                <a:gdLst>
                  <a:gd name="T0" fmla="*/ 12 w 31"/>
                  <a:gd name="T1" fmla="*/ 20 h 29"/>
                  <a:gd name="T2" fmla="*/ 17 w 31"/>
                  <a:gd name="T3" fmla="*/ 29 h 29"/>
                  <a:gd name="T4" fmla="*/ 21 w 31"/>
                  <a:gd name="T5" fmla="*/ 20 h 29"/>
                  <a:gd name="T6" fmla="*/ 31 w 31"/>
                  <a:gd name="T7" fmla="*/ 17 h 29"/>
                  <a:gd name="T8" fmla="*/ 21 w 31"/>
                  <a:gd name="T9" fmla="*/ 10 h 29"/>
                  <a:gd name="T10" fmla="*/ 21 w 31"/>
                  <a:gd name="T11" fmla="*/ 0 h 29"/>
                  <a:gd name="T12" fmla="*/ 14 w 31"/>
                  <a:gd name="T13" fmla="*/ 5 h 29"/>
                  <a:gd name="T14" fmla="*/ 4 w 31"/>
                  <a:gd name="T15" fmla="*/ 3 h 29"/>
                  <a:gd name="T16" fmla="*/ 7 w 31"/>
                  <a:gd name="T17" fmla="*/ 12 h 29"/>
                  <a:gd name="T18" fmla="*/ 0 w 31"/>
                  <a:gd name="T19" fmla="*/ 20 h 29"/>
                  <a:gd name="T20" fmla="*/ 12 w 31"/>
                  <a:gd name="T21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12" y="20"/>
                    </a:moveTo>
                    <a:lnTo>
                      <a:pt x="17" y="29"/>
                    </a:lnTo>
                    <a:lnTo>
                      <a:pt x="21" y="20"/>
                    </a:lnTo>
                    <a:lnTo>
                      <a:pt x="31" y="17"/>
                    </a:lnTo>
                    <a:lnTo>
                      <a:pt x="21" y="10"/>
                    </a:lnTo>
                    <a:lnTo>
                      <a:pt x="21" y="0"/>
                    </a:lnTo>
                    <a:lnTo>
                      <a:pt x="14" y="5"/>
                    </a:lnTo>
                    <a:lnTo>
                      <a:pt x="4" y="3"/>
                    </a:lnTo>
                    <a:lnTo>
                      <a:pt x="7" y="12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6" name="Freeform 528"/>
              <p:cNvSpPr>
                <a:spLocks noEditPoints="1"/>
              </p:cNvSpPr>
              <p:nvPr/>
            </p:nvSpPr>
            <p:spPr bwMode="auto">
              <a:xfrm>
                <a:off x="7431088" y="3209925"/>
                <a:ext cx="479425" cy="476250"/>
              </a:xfrm>
              <a:custGeom>
                <a:avLst/>
                <a:gdLst>
                  <a:gd name="T0" fmla="*/ 0 w 125"/>
                  <a:gd name="T1" fmla="*/ 62 h 124"/>
                  <a:gd name="T2" fmla="*/ 125 w 125"/>
                  <a:gd name="T3" fmla="*/ 62 h 124"/>
                  <a:gd name="T4" fmla="*/ 19 w 125"/>
                  <a:gd name="T5" fmla="*/ 44 h 124"/>
                  <a:gd name="T6" fmla="*/ 44 w 125"/>
                  <a:gd name="T7" fmla="*/ 19 h 124"/>
                  <a:gd name="T8" fmla="*/ 19 w 125"/>
                  <a:gd name="T9" fmla="*/ 44 h 124"/>
                  <a:gd name="T10" fmla="*/ 18 w 125"/>
                  <a:gd name="T11" fmla="*/ 76 h 124"/>
                  <a:gd name="T12" fmla="*/ 38 w 125"/>
                  <a:gd name="T13" fmla="*/ 64 h 124"/>
                  <a:gd name="T14" fmla="*/ 30 w 125"/>
                  <a:gd name="T15" fmla="*/ 20 h 124"/>
                  <a:gd name="T16" fmla="*/ 46 w 125"/>
                  <a:gd name="T17" fmla="*/ 15 h 124"/>
                  <a:gd name="T18" fmla="*/ 37 w 125"/>
                  <a:gd name="T19" fmla="*/ 9 h 124"/>
                  <a:gd name="T20" fmla="*/ 9 w 125"/>
                  <a:gd name="T21" fmla="*/ 37 h 124"/>
                  <a:gd name="T22" fmla="*/ 15 w 125"/>
                  <a:gd name="T23" fmla="*/ 50 h 124"/>
                  <a:gd name="T24" fmla="*/ 4 w 125"/>
                  <a:gd name="T25" fmla="*/ 61 h 124"/>
                  <a:gd name="T26" fmla="*/ 14 w 125"/>
                  <a:gd name="T27" fmla="*/ 64 h 124"/>
                  <a:gd name="T28" fmla="*/ 3 w 125"/>
                  <a:gd name="T29" fmla="*/ 64 h 124"/>
                  <a:gd name="T30" fmla="*/ 15 w 125"/>
                  <a:gd name="T31" fmla="*/ 78 h 124"/>
                  <a:gd name="T32" fmla="*/ 5 w 125"/>
                  <a:gd name="T33" fmla="*/ 72 h 124"/>
                  <a:gd name="T34" fmla="*/ 9 w 125"/>
                  <a:gd name="T35" fmla="*/ 87 h 124"/>
                  <a:gd name="T36" fmla="*/ 37 w 125"/>
                  <a:gd name="T37" fmla="*/ 115 h 124"/>
                  <a:gd name="T38" fmla="*/ 30 w 125"/>
                  <a:gd name="T39" fmla="*/ 104 h 124"/>
                  <a:gd name="T40" fmla="*/ 53 w 125"/>
                  <a:gd name="T41" fmla="*/ 120 h 124"/>
                  <a:gd name="T42" fmla="*/ 60 w 125"/>
                  <a:gd name="T43" fmla="*/ 107 h 124"/>
                  <a:gd name="T44" fmla="*/ 43 w 125"/>
                  <a:gd name="T45" fmla="*/ 86 h 124"/>
                  <a:gd name="T46" fmla="*/ 60 w 125"/>
                  <a:gd name="T47" fmla="*/ 107 h 124"/>
                  <a:gd name="T48" fmla="*/ 42 w 125"/>
                  <a:gd name="T49" fmla="*/ 82 h 124"/>
                  <a:gd name="T50" fmla="*/ 60 w 125"/>
                  <a:gd name="T51" fmla="*/ 64 h 124"/>
                  <a:gd name="T52" fmla="*/ 60 w 125"/>
                  <a:gd name="T53" fmla="*/ 61 h 124"/>
                  <a:gd name="T54" fmla="*/ 42 w 125"/>
                  <a:gd name="T55" fmla="*/ 42 h 124"/>
                  <a:gd name="T56" fmla="*/ 60 w 125"/>
                  <a:gd name="T57" fmla="*/ 61 h 124"/>
                  <a:gd name="T58" fmla="*/ 50 w 125"/>
                  <a:gd name="T59" fmla="*/ 14 h 124"/>
                  <a:gd name="T60" fmla="*/ 60 w 125"/>
                  <a:gd name="T61" fmla="*/ 13 h 124"/>
                  <a:gd name="T62" fmla="*/ 86 w 125"/>
                  <a:gd name="T63" fmla="*/ 43 h 124"/>
                  <a:gd name="T64" fmla="*/ 108 w 125"/>
                  <a:gd name="T65" fmla="*/ 61 h 124"/>
                  <a:gd name="T66" fmla="*/ 108 w 125"/>
                  <a:gd name="T67" fmla="*/ 64 h 124"/>
                  <a:gd name="T68" fmla="*/ 86 w 125"/>
                  <a:gd name="T69" fmla="*/ 82 h 124"/>
                  <a:gd name="T70" fmla="*/ 108 w 125"/>
                  <a:gd name="T71" fmla="*/ 64 h 124"/>
                  <a:gd name="T72" fmla="*/ 80 w 125"/>
                  <a:gd name="T73" fmla="*/ 19 h 124"/>
                  <a:gd name="T74" fmla="*/ 105 w 125"/>
                  <a:gd name="T75" fmla="*/ 44 h 124"/>
                  <a:gd name="T76" fmla="*/ 63 w 125"/>
                  <a:gd name="T77" fmla="*/ 3 h 124"/>
                  <a:gd name="T78" fmla="*/ 63 w 125"/>
                  <a:gd name="T79" fmla="*/ 13 h 124"/>
                  <a:gd name="T80" fmla="*/ 63 w 125"/>
                  <a:gd name="T81" fmla="*/ 17 h 124"/>
                  <a:gd name="T82" fmla="*/ 82 w 125"/>
                  <a:gd name="T83" fmla="*/ 38 h 124"/>
                  <a:gd name="T84" fmla="*/ 63 w 125"/>
                  <a:gd name="T85" fmla="*/ 17 h 124"/>
                  <a:gd name="T86" fmla="*/ 82 w 125"/>
                  <a:gd name="T87" fmla="*/ 42 h 124"/>
                  <a:gd name="T88" fmla="*/ 63 w 125"/>
                  <a:gd name="T89" fmla="*/ 61 h 124"/>
                  <a:gd name="T90" fmla="*/ 63 w 125"/>
                  <a:gd name="T91" fmla="*/ 121 h 124"/>
                  <a:gd name="T92" fmla="*/ 74 w 125"/>
                  <a:gd name="T93" fmla="*/ 110 h 124"/>
                  <a:gd name="T94" fmla="*/ 63 w 125"/>
                  <a:gd name="T95" fmla="*/ 107 h 124"/>
                  <a:gd name="T96" fmla="*/ 82 w 125"/>
                  <a:gd name="T97" fmla="*/ 86 h 124"/>
                  <a:gd name="T98" fmla="*/ 63 w 125"/>
                  <a:gd name="T99" fmla="*/ 107 h 124"/>
                  <a:gd name="T100" fmla="*/ 105 w 125"/>
                  <a:gd name="T101" fmla="*/ 80 h 124"/>
                  <a:gd name="T102" fmla="*/ 80 w 125"/>
                  <a:gd name="T103" fmla="*/ 105 h 124"/>
                  <a:gd name="T104" fmla="*/ 87 w 125"/>
                  <a:gd name="T105" fmla="*/ 115 h 124"/>
                  <a:gd name="T106" fmla="*/ 116 w 125"/>
                  <a:gd name="T107" fmla="*/ 87 h 124"/>
                  <a:gd name="T108" fmla="*/ 110 w 125"/>
                  <a:gd name="T109" fmla="*/ 75 h 124"/>
                  <a:gd name="T110" fmla="*/ 121 w 125"/>
                  <a:gd name="T111" fmla="*/ 64 h 124"/>
                  <a:gd name="T112" fmla="*/ 111 w 125"/>
                  <a:gd name="T113" fmla="*/ 61 h 124"/>
                  <a:gd name="T114" fmla="*/ 121 w 125"/>
                  <a:gd name="T115" fmla="*/ 61 h 124"/>
                  <a:gd name="T116" fmla="*/ 109 w 125"/>
                  <a:gd name="T117" fmla="*/ 45 h 124"/>
                  <a:gd name="T118" fmla="*/ 120 w 125"/>
                  <a:gd name="T119" fmla="*/ 52 h 124"/>
                  <a:gd name="T120" fmla="*/ 101 w 125"/>
                  <a:gd name="T121" fmla="*/ 24 h 124"/>
                  <a:gd name="T122" fmla="*/ 116 w 125"/>
                  <a:gd name="T123" fmla="*/ 3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5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7" y="124"/>
                      <a:pt x="125" y="96"/>
                      <a:pt x="125" y="62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  <a:moveTo>
                      <a:pt x="19" y="44"/>
                    </a:moveTo>
                    <a:cubicBezTo>
                      <a:pt x="21" y="37"/>
                      <a:pt x="23" y="31"/>
                      <a:pt x="26" y="26"/>
                    </a:cubicBezTo>
                    <a:cubicBezTo>
                      <a:pt x="32" y="23"/>
                      <a:pt x="38" y="20"/>
                      <a:pt x="44" y="19"/>
                    </a:cubicBezTo>
                    <a:cubicBezTo>
                      <a:pt x="42" y="25"/>
                      <a:pt x="40" y="31"/>
                      <a:pt x="39" y="39"/>
                    </a:cubicBezTo>
                    <a:cubicBezTo>
                      <a:pt x="32" y="40"/>
                      <a:pt x="25" y="42"/>
                      <a:pt x="19" y="44"/>
                    </a:cubicBezTo>
                    <a:close/>
                    <a:moveTo>
                      <a:pt x="39" y="82"/>
                    </a:moveTo>
                    <a:cubicBezTo>
                      <a:pt x="31" y="80"/>
                      <a:pt x="24" y="79"/>
                      <a:pt x="18" y="76"/>
                    </a:cubicBezTo>
                    <a:cubicBezTo>
                      <a:pt x="18" y="72"/>
                      <a:pt x="17" y="67"/>
                      <a:pt x="1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70"/>
                      <a:pt x="38" y="76"/>
                      <a:pt x="39" y="82"/>
                    </a:cubicBezTo>
                    <a:close/>
                    <a:moveTo>
                      <a:pt x="30" y="20"/>
                    </a:moveTo>
                    <a:cubicBezTo>
                      <a:pt x="36" y="12"/>
                      <a:pt x="44" y="7"/>
                      <a:pt x="53" y="4"/>
                    </a:cubicBezTo>
                    <a:cubicBezTo>
                      <a:pt x="50" y="7"/>
                      <a:pt x="48" y="11"/>
                      <a:pt x="46" y="15"/>
                    </a:cubicBezTo>
                    <a:cubicBezTo>
                      <a:pt x="40" y="16"/>
                      <a:pt x="35" y="18"/>
                      <a:pt x="30" y="20"/>
                    </a:cubicBezTo>
                    <a:close/>
                    <a:moveTo>
                      <a:pt x="37" y="9"/>
                    </a:moveTo>
                    <a:cubicBezTo>
                      <a:pt x="32" y="12"/>
                      <a:pt x="28" y="18"/>
                      <a:pt x="24" y="24"/>
                    </a:cubicBezTo>
                    <a:cubicBezTo>
                      <a:pt x="18" y="27"/>
                      <a:pt x="13" y="32"/>
                      <a:pt x="9" y="37"/>
                    </a:cubicBezTo>
                    <a:cubicBezTo>
                      <a:pt x="15" y="24"/>
                      <a:pt x="25" y="14"/>
                      <a:pt x="37" y="9"/>
                    </a:cubicBezTo>
                    <a:close/>
                    <a:moveTo>
                      <a:pt x="15" y="50"/>
                    </a:moveTo>
                    <a:cubicBezTo>
                      <a:pt x="14" y="53"/>
                      <a:pt x="14" y="57"/>
                      <a:pt x="1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57"/>
                      <a:pt x="9" y="53"/>
                      <a:pt x="15" y="50"/>
                    </a:cubicBezTo>
                    <a:close/>
                    <a:moveTo>
                      <a:pt x="14" y="64"/>
                    </a:moveTo>
                    <a:cubicBezTo>
                      <a:pt x="14" y="67"/>
                      <a:pt x="14" y="71"/>
                      <a:pt x="15" y="75"/>
                    </a:cubicBezTo>
                    <a:cubicBezTo>
                      <a:pt x="8" y="72"/>
                      <a:pt x="4" y="67"/>
                      <a:pt x="3" y="64"/>
                    </a:cubicBezTo>
                    <a:lnTo>
                      <a:pt x="14" y="64"/>
                    </a:lnTo>
                    <a:close/>
                    <a:moveTo>
                      <a:pt x="15" y="78"/>
                    </a:moveTo>
                    <a:cubicBezTo>
                      <a:pt x="17" y="84"/>
                      <a:pt x="18" y="89"/>
                      <a:pt x="21" y="94"/>
                    </a:cubicBezTo>
                    <a:cubicBezTo>
                      <a:pt x="13" y="88"/>
                      <a:pt x="7" y="80"/>
                      <a:pt x="5" y="72"/>
                    </a:cubicBezTo>
                    <a:cubicBezTo>
                      <a:pt x="7" y="74"/>
                      <a:pt x="11" y="76"/>
                      <a:pt x="15" y="78"/>
                    </a:cubicBezTo>
                    <a:close/>
                    <a:moveTo>
                      <a:pt x="9" y="87"/>
                    </a:moveTo>
                    <a:cubicBezTo>
                      <a:pt x="13" y="92"/>
                      <a:pt x="18" y="97"/>
                      <a:pt x="24" y="100"/>
                    </a:cubicBezTo>
                    <a:cubicBezTo>
                      <a:pt x="28" y="106"/>
                      <a:pt x="32" y="111"/>
                      <a:pt x="37" y="115"/>
                    </a:cubicBezTo>
                    <a:cubicBezTo>
                      <a:pt x="25" y="109"/>
                      <a:pt x="15" y="99"/>
                      <a:pt x="9" y="87"/>
                    </a:cubicBezTo>
                    <a:close/>
                    <a:moveTo>
                      <a:pt x="30" y="104"/>
                    </a:moveTo>
                    <a:cubicBezTo>
                      <a:pt x="35" y="106"/>
                      <a:pt x="40" y="108"/>
                      <a:pt x="46" y="109"/>
                    </a:cubicBezTo>
                    <a:cubicBezTo>
                      <a:pt x="48" y="113"/>
                      <a:pt x="50" y="117"/>
                      <a:pt x="53" y="120"/>
                    </a:cubicBezTo>
                    <a:cubicBezTo>
                      <a:pt x="44" y="117"/>
                      <a:pt x="36" y="111"/>
                      <a:pt x="30" y="104"/>
                    </a:cubicBezTo>
                    <a:close/>
                    <a:moveTo>
                      <a:pt x="60" y="107"/>
                    </a:moveTo>
                    <a:cubicBezTo>
                      <a:pt x="57" y="107"/>
                      <a:pt x="52" y="107"/>
                      <a:pt x="48" y="106"/>
                    </a:cubicBezTo>
                    <a:cubicBezTo>
                      <a:pt x="46" y="100"/>
                      <a:pt x="44" y="93"/>
                      <a:pt x="43" y="86"/>
                    </a:cubicBezTo>
                    <a:cubicBezTo>
                      <a:pt x="48" y="86"/>
                      <a:pt x="54" y="87"/>
                      <a:pt x="60" y="87"/>
                    </a:cubicBezTo>
                    <a:lnTo>
                      <a:pt x="60" y="107"/>
                    </a:lnTo>
                    <a:close/>
                    <a:moveTo>
                      <a:pt x="60" y="83"/>
                    </a:moveTo>
                    <a:cubicBezTo>
                      <a:pt x="54" y="83"/>
                      <a:pt x="48" y="83"/>
                      <a:pt x="42" y="82"/>
                    </a:cubicBezTo>
                    <a:cubicBezTo>
                      <a:pt x="41" y="76"/>
                      <a:pt x="41" y="70"/>
                      <a:pt x="41" y="64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0" y="83"/>
                    </a:lnTo>
                    <a:close/>
                    <a:moveTo>
                      <a:pt x="60" y="61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54"/>
                      <a:pt x="41" y="48"/>
                      <a:pt x="42" y="42"/>
                    </a:cubicBezTo>
                    <a:cubicBezTo>
                      <a:pt x="48" y="41"/>
                      <a:pt x="54" y="41"/>
                      <a:pt x="60" y="40"/>
                    </a:cubicBezTo>
                    <a:lnTo>
                      <a:pt x="60" y="61"/>
                    </a:lnTo>
                    <a:close/>
                    <a:moveTo>
                      <a:pt x="60" y="13"/>
                    </a:moveTo>
                    <a:cubicBezTo>
                      <a:pt x="57" y="13"/>
                      <a:pt x="53" y="14"/>
                      <a:pt x="50" y="14"/>
                    </a:cubicBezTo>
                    <a:cubicBezTo>
                      <a:pt x="53" y="8"/>
                      <a:pt x="57" y="4"/>
                      <a:pt x="60" y="3"/>
                    </a:cubicBezTo>
                    <a:lnTo>
                      <a:pt x="60" y="13"/>
                    </a:lnTo>
                    <a:close/>
                    <a:moveTo>
                      <a:pt x="87" y="61"/>
                    </a:moveTo>
                    <a:cubicBezTo>
                      <a:pt x="87" y="54"/>
                      <a:pt x="87" y="48"/>
                      <a:pt x="86" y="43"/>
                    </a:cubicBezTo>
                    <a:cubicBezTo>
                      <a:pt x="94" y="44"/>
                      <a:pt x="101" y="46"/>
                      <a:pt x="106" y="48"/>
                    </a:cubicBezTo>
                    <a:cubicBezTo>
                      <a:pt x="107" y="52"/>
                      <a:pt x="107" y="57"/>
                      <a:pt x="108" y="61"/>
                    </a:cubicBezTo>
                    <a:lnTo>
                      <a:pt x="87" y="61"/>
                    </a:lnTo>
                    <a:close/>
                    <a:moveTo>
                      <a:pt x="108" y="64"/>
                    </a:moveTo>
                    <a:cubicBezTo>
                      <a:pt x="107" y="67"/>
                      <a:pt x="107" y="72"/>
                      <a:pt x="106" y="76"/>
                    </a:cubicBezTo>
                    <a:cubicBezTo>
                      <a:pt x="101" y="78"/>
                      <a:pt x="94" y="80"/>
                      <a:pt x="86" y="82"/>
                    </a:cubicBezTo>
                    <a:cubicBezTo>
                      <a:pt x="87" y="76"/>
                      <a:pt x="87" y="70"/>
                      <a:pt x="87" y="64"/>
                    </a:cubicBezTo>
                    <a:lnTo>
                      <a:pt x="108" y="64"/>
                    </a:lnTo>
                    <a:close/>
                    <a:moveTo>
                      <a:pt x="85" y="39"/>
                    </a:moveTo>
                    <a:cubicBezTo>
                      <a:pt x="84" y="31"/>
                      <a:pt x="83" y="25"/>
                      <a:pt x="80" y="19"/>
                    </a:cubicBezTo>
                    <a:cubicBezTo>
                      <a:pt x="87" y="20"/>
                      <a:pt x="93" y="23"/>
                      <a:pt x="98" y="26"/>
                    </a:cubicBezTo>
                    <a:cubicBezTo>
                      <a:pt x="101" y="31"/>
                      <a:pt x="104" y="37"/>
                      <a:pt x="105" y="44"/>
                    </a:cubicBezTo>
                    <a:cubicBezTo>
                      <a:pt x="100" y="42"/>
                      <a:pt x="93" y="40"/>
                      <a:pt x="85" y="39"/>
                    </a:cubicBezTo>
                    <a:close/>
                    <a:moveTo>
                      <a:pt x="63" y="3"/>
                    </a:moveTo>
                    <a:cubicBezTo>
                      <a:pt x="70" y="4"/>
                      <a:pt x="71" y="8"/>
                      <a:pt x="74" y="14"/>
                    </a:cubicBezTo>
                    <a:cubicBezTo>
                      <a:pt x="71" y="14"/>
                      <a:pt x="67" y="13"/>
                      <a:pt x="63" y="13"/>
                    </a:cubicBezTo>
                    <a:lnTo>
                      <a:pt x="63" y="3"/>
                    </a:lnTo>
                    <a:close/>
                    <a:moveTo>
                      <a:pt x="63" y="17"/>
                    </a:moveTo>
                    <a:cubicBezTo>
                      <a:pt x="70" y="17"/>
                      <a:pt x="72" y="17"/>
                      <a:pt x="76" y="18"/>
                    </a:cubicBezTo>
                    <a:cubicBezTo>
                      <a:pt x="79" y="24"/>
                      <a:pt x="80" y="31"/>
                      <a:pt x="82" y="38"/>
                    </a:cubicBezTo>
                    <a:cubicBezTo>
                      <a:pt x="76" y="38"/>
                      <a:pt x="70" y="37"/>
                      <a:pt x="63" y="37"/>
                    </a:cubicBezTo>
                    <a:lnTo>
                      <a:pt x="63" y="17"/>
                    </a:lnTo>
                    <a:close/>
                    <a:moveTo>
                      <a:pt x="63" y="40"/>
                    </a:moveTo>
                    <a:cubicBezTo>
                      <a:pt x="70" y="41"/>
                      <a:pt x="76" y="41"/>
                      <a:pt x="82" y="42"/>
                    </a:cubicBezTo>
                    <a:cubicBezTo>
                      <a:pt x="83" y="48"/>
                      <a:pt x="84" y="54"/>
                      <a:pt x="84" y="61"/>
                    </a:cubicBezTo>
                    <a:cubicBezTo>
                      <a:pt x="63" y="61"/>
                      <a:pt x="63" y="61"/>
                      <a:pt x="63" y="61"/>
                    </a:cubicBezTo>
                    <a:lnTo>
                      <a:pt x="63" y="40"/>
                    </a:lnTo>
                    <a:close/>
                    <a:moveTo>
                      <a:pt x="63" y="121"/>
                    </a:moveTo>
                    <a:cubicBezTo>
                      <a:pt x="63" y="110"/>
                      <a:pt x="63" y="110"/>
                      <a:pt x="63" y="110"/>
                    </a:cubicBezTo>
                    <a:cubicBezTo>
                      <a:pt x="67" y="110"/>
                      <a:pt x="71" y="110"/>
                      <a:pt x="74" y="110"/>
                    </a:cubicBezTo>
                    <a:cubicBezTo>
                      <a:pt x="71" y="116"/>
                      <a:pt x="70" y="120"/>
                      <a:pt x="63" y="121"/>
                    </a:cubicBezTo>
                    <a:close/>
                    <a:moveTo>
                      <a:pt x="63" y="107"/>
                    </a:moveTo>
                    <a:cubicBezTo>
                      <a:pt x="63" y="87"/>
                      <a:pt x="63" y="87"/>
                      <a:pt x="63" y="87"/>
                    </a:cubicBezTo>
                    <a:cubicBezTo>
                      <a:pt x="70" y="87"/>
                      <a:pt x="76" y="86"/>
                      <a:pt x="82" y="86"/>
                    </a:cubicBezTo>
                    <a:cubicBezTo>
                      <a:pt x="80" y="93"/>
                      <a:pt x="79" y="100"/>
                      <a:pt x="76" y="106"/>
                    </a:cubicBezTo>
                    <a:cubicBezTo>
                      <a:pt x="72" y="107"/>
                      <a:pt x="70" y="107"/>
                      <a:pt x="63" y="107"/>
                    </a:cubicBezTo>
                    <a:close/>
                    <a:moveTo>
                      <a:pt x="85" y="85"/>
                    </a:moveTo>
                    <a:cubicBezTo>
                      <a:pt x="93" y="84"/>
                      <a:pt x="100" y="82"/>
                      <a:pt x="105" y="80"/>
                    </a:cubicBezTo>
                    <a:cubicBezTo>
                      <a:pt x="104" y="86"/>
                      <a:pt x="101" y="92"/>
                      <a:pt x="98" y="98"/>
                    </a:cubicBezTo>
                    <a:cubicBezTo>
                      <a:pt x="93" y="101"/>
                      <a:pt x="87" y="103"/>
                      <a:pt x="80" y="105"/>
                    </a:cubicBezTo>
                    <a:cubicBezTo>
                      <a:pt x="83" y="99"/>
                      <a:pt x="84" y="93"/>
                      <a:pt x="85" y="85"/>
                    </a:cubicBezTo>
                    <a:close/>
                    <a:moveTo>
                      <a:pt x="87" y="115"/>
                    </a:moveTo>
                    <a:cubicBezTo>
                      <a:pt x="93" y="111"/>
                      <a:pt x="97" y="106"/>
                      <a:pt x="101" y="100"/>
                    </a:cubicBezTo>
                    <a:cubicBezTo>
                      <a:pt x="107" y="97"/>
                      <a:pt x="112" y="92"/>
                      <a:pt x="116" y="87"/>
                    </a:cubicBezTo>
                    <a:cubicBezTo>
                      <a:pt x="110" y="99"/>
                      <a:pt x="100" y="109"/>
                      <a:pt x="87" y="115"/>
                    </a:cubicBezTo>
                    <a:close/>
                    <a:moveTo>
                      <a:pt x="110" y="75"/>
                    </a:moveTo>
                    <a:cubicBezTo>
                      <a:pt x="111" y="71"/>
                      <a:pt x="111" y="67"/>
                      <a:pt x="111" y="64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7"/>
                      <a:pt x="116" y="72"/>
                      <a:pt x="110" y="75"/>
                    </a:cubicBezTo>
                    <a:close/>
                    <a:moveTo>
                      <a:pt x="111" y="61"/>
                    </a:moveTo>
                    <a:cubicBezTo>
                      <a:pt x="111" y="57"/>
                      <a:pt x="111" y="53"/>
                      <a:pt x="110" y="50"/>
                    </a:cubicBezTo>
                    <a:cubicBezTo>
                      <a:pt x="116" y="53"/>
                      <a:pt x="120" y="57"/>
                      <a:pt x="121" y="61"/>
                    </a:cubicBezTo>
                    <a:lnTo>
                      <a:pt x="111" y="61"/>
                    </a:lnTo>
                    <a:close/>
                    <a:moveTo>
                      <a:pt x="109" y="45"/>
                    </a:moveTo>
                    <a:cubicBezTo>
                      <a:pt x="108" y="40"/>
                      <a:pt x="106" y="35"/>
                      <a:pt x="104" y="30"/>
                    </a:cubicBezTo>
                    <a:cubicBezTo>
                      <a:pt x="112" y="36"/>
                      <a:pt x="117" y="44"/>
                      <a:pt x="120" y="52"/>
                    </a:cubicBezTo>
                    <a:cubicBezTo>
                      <a:pt x="117" y="50"/>
                      <a:pt x="114" y="47"/>
                      <a:pt x="109" y="45"/>
                    </a:cubicBezTo>
                    <a:close/>
                    <a:moveTo>
                      <a:pt x="101" y="24"/>
                    </a:moveTo>
                    <a:cubicBezTo>
                      <a:pt x="97" y="18"/>
                      <a:pt x="93" y="12"/>
                      <a:pt x="87" y="9"/>
                    </a:cubicBezTo>
                    <a:cubicBezTo>
                      <a:pt x="100" y="14"/>
                      <a:pt x="110" y="24"/>
                      <a:pt x="116" y="37"/>
                    </a:cubicBezTo>
                    <a:cubicBezTo>
                      <a:pt x="112" y="32"/>
                      <a:pt x="107" y="27"/>
                      <a:pt x="101" y="24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7" name="Freeform 529"/>
              <p:cNvSpPr/>
              <p:nvPr/>
            </p:nvSpPr>
            <p:spPr bwMode="auto">
              <a:xfrm>
                <a:off x="7407275" y="3141663"/>
                <a:ext cx="34925" cy="30163"/>
              </a:xfrm>
              <a:custGeom>
                <a:avLst/>
                <a:gdLst>
                  <a:gd name="T0" fmla="*/ 8 w 22"/>
                  <a:gd name="T1" fmla="*/ 14 h 19"/>
                  <a:gd name="T2" fmla="*/ 13 w 22"/>
                  <a:gd name="T3" fmla="*/ 19 h 19"/>
                  <a:gd name="T4" fmla="*/ 15 w 22"/>
                  <a:gd name="T5" fmla="*/ 12 h 19"/>
                  <a:gd name="T6" fmla="*/ 22 w 22"/>
                  <a:gd name="T7" fmla="*/ 9 h 19"/>
                  <a:gd name="T8" fmla="*/ 15 w 22"/>
                  <a:gd name="T9" fmla="*/ 7 h 19"/>
                  <a:gd name="T10" fmla="*/ 15 w 22"/>
                  <a:gd name="T11" fmla="*/ 0 h 19"/>
                  <a:gd name="T12" fmla="*/ 10 w 22"/>
                  <a:gd name="T13" fmla="*/ 2 h 19"/>
                  <a:gd name="T14" fmla="*/ 3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8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4"/>
                    </a:moveTo>
                    <a:lnTo>
                      <a:pt x="13" y="19"/>
                    </a:lnTo>
                    <a:lnTo>
                      <a:pt x="15" y="12"/>
                    </a:lnTo>
                    <a:lnTo>
                      <a:pt x="22" y="9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8" name="Freeform 530"/>
              <p:cNvSpPr/>
              <p:nvPr/>
            </p:nvSpPr>
            <p:spPr bwMode="auto">
              <a:xfrm>
                <a:off x="7899400" y="3294063"/>
                <a:ext cx="46038" cy="46038"/>
              </a:xfrm>
              <a:custGeom>
                <a:avLst/>
                <a:gdLst>
                  <a:gd name="T0" fmla="*/ 29 w 29"/>
                  <a:gd name="T1" fmla="*/ 12 h 29"/>
                  <a:gd name="T2" fmla="*/ 19 w 29"/>
                  <a:gd name="T3" fmla="*/ 10 h 29"/>
                  <a:gd name="T4" fmla="*/ 14 w 29"/>
                  <a:gd name="T5" fmla="*/ 0 h 29"/>
                  <a:gd name="T6" fmla="*/ 9 w 29"/>
                  <a:gd name="T7" fmla="*/ 10 h 29"/>
                  <a:gd name="T8" fmla="*/ 0 w 29"/>
                  <a:gd name="T9" fmla="*/ 10 h 29"/>
                  <a:gd name="T10" fmla="*/ 7 w 29"/>
                  <a:gd name="T11" fmla="*/ 17 h 29"/>
                  <a:gd name="T12" fmla="*/ 4 w 29"/>
                  <a:gd name="T13" fmla="*/ 29 h 29"/>
                  <a:gd name="T14" fmla="*/ 14 w 29"/>
                  <a:gd name="T15" fmla="*/ 25 h 29"/>
                  <a:gd name="T16" fmla="*/ 21 w 29"/>
                  <a:gd name="T17" fmla="*/ 29 h 29"/>
                  <a:gd name="T18" fmla="*/ 21 w 29"/>
                  <a:gd name="T19" fmla="*/ 20 h 29"/>
                  <a:gd name="T20" fmla="*/ 29 w 29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9" y="12"/>
                    </a:moveTo>
                    <a:lnTo>
                      <a:pt x="19" y="10"/>
                    </a:lnTo>
                    <a:lnTo>
                      <a:pt x="14" y="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7" y="17"/>
                    </a:lnTo>
                    <a:lnTo>
                      <a:pt x="4" y="29"/>
                    </a:lnTo>
                    <a:lnTo>
                      <a:pt x="14" y="25"/>
                    </a:lnTo>
                    <a:lnTo>
                      <a:pt x="21" y="29"/>
                    </a:lnTo>
                    <a:lnTo>
                      <a:pt x="21" y="2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9" name="Freeform 531"/>
              <p:cNvSpPr/>
              <p:nvPr/>
            </p:nvSpPr>
            <p:spPr bwMode="auto">
              <a:xfrm>
                <a:off x="7385050" y="3206750"/>
                <a:ext cx="103188" cy="100013"/>
              </a:xfrm>
              <a:custGeom>
                <a:avLst/>
                <a:gdLst>
                  <a:gd name="T0" fmla="*/ 43 w 65"/>
                  <a:gd name="T1" fmla="*/ 43 h 63"/>
                  <a:gd name="T2" fmla="*/ 65 w 65"/>
                  <a:gd name="T3" fmla="*/ 36 h 63"/>
                  <a:gd name="T4" fmla="*/ 46 w 65"/>
                  <a:gd name="T5" fmla="*/ 22 h 63"/>
                  <a:gd name="T6" fmla="*/ 48 w 65"/>
                  <a:gd name="T7" fmla="*/ 0 h 63"/>
                  <a:gd name="T8" fmla="*/ 29 w 65"/>
                  <a:gd name="T9" fmla="*/ 12 h 63"/>
                  <a:gd name="T10" fmla="*/ 7 w 65"/>
                  <a:gd name="T11" fmla="*/ 5 h 63"/>
                  <a:gd name="T12" fmla="*/ 14 w 65"/>
                  <a:gd name="T13" fmla="*/ 26 h 63"/>
                  <a:gd name="T14" fmla="*/ 0 w 65"/>
                  <a:gd name="T15" fmla="*/ 46 h 63"/>
                  <a:gd name="T16" fmla="*/ 24 w 65"/>
                  <a:gd name="T17" fmla="*/ 46 h 63"/>
                  <a:gd name="T18" fmla="*/ 36 w 65"/>
                  <a:gd name="T19" fmla="*/ 63 h 63"/>
                  <a:gd name="T20" fmla="*/ 43 w 65"/>
                  <a:gd name="T21" fmla="*/ 4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43" y="43"/>
                    </a:moveTo>
                    <a:lnTo>
                      <a:pt x="65" y="36"/>
                    </a:lnTo>
                    <a:lnTo>
                      <a:pt x="46" y="22"/>
                    </a:lnTo>
                    <a:lnTo>
                      <a:pt x="48" y="0"/>
                    </a:lnTo>
                    <a:lnTo>
                      <a:pt x="29" y="12"/>
                    </a:lnTo>
                    <a:lnTo>
                      <a:pt x="7" y="5"/>
                    </a:lnTo>
                    <a:lnTo>
                      <a:pt x="14" y="26"/>
                    </a:lnTo>
                    <a:lnTo>
                      <a:pt x="0" y="46"/>
                    </a:lnTo>
                    <a:lnTo>
                      <a:pt x="24" y="46"/>
                    </a:lnTo>
                    <a:lnTo>
                      <a:pt x="36" y="63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274647" y="4481407"/>
            <a:ext cx="934352" cy="441960"/>
            <a:chOff x="9581" y="4196"/>
            <a:chExt cx="1551" cy="700"/>
          </a:xfrm>
        </p:grpSpPr>
        <p:sp>
          <p:nvSpPr>
            <p:cNvPr id="81" name="Oval 499"/>
            <p:cNvSpPr>
              <a:spLocks noChangeArrowheads="1"/>
            </p:cNvSpPr>
            <p:nvPr/>
          </p:nvSpPr>
          <p:spPr bwMode="auto">
            <a:xfrm>
              <a:off x="9744" y="4838"/>
              <a:ext cx="110" cy="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82" name="Rectangle 483"/>
            <p:cNvSpPr>
              <a:spLocks noChangeArrowheads="1"/>
            </p:cNvSpPr>
            <p:nvPr/>
          </p:nvSpPr>
          <p:spPr bwMode="auto">
            <a:xfrm>
              <a:off x="9799" y="4207"/>
              <a:ext cx="1122" cy="432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27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83" name="Freeform 484"/>
            <p:cNvSpPr/>
            <p:nvPr/>
          </p:nvSpPr>
          <p:spPr bwMode="auto">
            <a:xfrm>
              <a:off x="9581" y="4198"/>
              <a:ext cx="445" cy="678"/>
            </a:xfrm>
            <a:custGeom>
              <a:avLst/>
              <a:gdLst>
                <a:gd name="T0" fmla="*/ 334 w 334"/>
                <a:gd name="T1" fmla="*/ 167 h 515"/>
                <a:gd name="T2" fmla="*/ 167 w 334"/>
                <a:gd name="T3" fmla="*/ 0 h 515"/>
                <a:gd name="T4" fmla="*/ 0 w 334"/>
                <a:gd name="T5" fmla="*/ 167 h 515"/>
                <a:gd name="T6" fmla="*/ 130 w 334"/>
                <a:gd name="T7" fmla="*/ 330 h 515"/>
                <a:gd name="T8" fmla="*/ 165 w 334"/>
                <a:gd name="T9" fmla="*/ 515 h 515"/>
                <a:gd name="T10" fmla="*/ 200 w 334"/>
                <a:gd name="T11" fmla="*/ 331 h 515"/>
                <a:gd name="T12" fmla="*/ 334 w 334"/>
                <a:gd name="T13" fmla="*/ 167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515">
                  <a:moveTo>
                    <a:pt x="334" y="167"/>
                  </a:moveTo>
                  <a:cubicBezTo>
                    <a:pt x="334" y="75"/>
                    <a:pt x="259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47"/>
                    <a:pt x="56" y="313"/>
                    <a:pt x="130" y="330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200" y="331"/>
                    <a:pt x="200" y="331"/>
                    <a:pt x="200" y="331"/>
                  </a:cubicBezTo>
                  <a:cubicBezTo>
                    <a:pt x="276" y="315"/>
                    <a:pt x="334" y="248"/>
                    <a:pt x="334" y="167"/>
                  </a:cubicBezTo>
                  <a:close/>
                </a:path>
              </a:pathLst>
            </a:cu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84" name="Freeform 485"/>
            <p:cNvSpPr/>
            <p:nvPr/>
          </p:nvSpPr>
          <p:spPr bwMode="auto">
            <a:xfrm>
              <a:off x="9799" y="4196"/>
              <a:ext cx="228" cy="679"/>
            </a:xfrm>
            <a:custGeom>
              <a:avLst/>
              <a:gdLst>
                <a:gd name="T0" fmla="*/ 0 w 171"/>
                <a:gd name="T1" fmla="*/ 2 h 516"/>
                <a:gd name="T2" fmla="*/ 2 w 171"/>
                <a:gd name="T3" fmla="*/ 516 h 516"/>
                <a:gd name="T4" fmla="*/ 37 w 171"/>
                <a:gd name="T5" fmla="*/ 333 h 516"/>
                <a:gd name="T6" fmla="*/ 171 w 171"/>
                <a:gd name="T7" fmla="*/ 171 h 516"/>
                <a:gd name="T8" fmla="*/ 0 w 171"/>
                <a:gd name="T9" fmla="*/ 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516">
                  <a:moveTo>
                    <a:pt x="0" y="2"/>
                  </a:moveTo>
                  <a:cubicBezTo>
                    <a:pt x="0" y="2"/>
                    <a:pt x="2" y="516"/>
                    <a:pt x="2" y="516"/>
                  </a:cubicBezTo>
                  <a:cubicBezTo>
                    <a:pt x="37" y="333"/>
                    <a:pt x="37" y="333"/>
                    <a:pt x="37" y="333"/>
                  </a:cubicBezTo>
                  <a:cubicBezTo>
                    <a:pt x="113" y="317"/>
                    <a:pt x="171" y="251"/>
                    <a:pt x="171" y="171"/>
                  </a:cubicBezTo>
                  <a:cubicBezTo>
                    <a:pt x="171" y="78"/>
                    <a:pt x="96" y="0"/>
                    <a:pt x="0" y="2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85" name="Freeform 486"/>
            <p:cNvSpPr>
              <a:spLocks noEditPoints="1"/>
            </p:cNvSpPr>
            <p:nvPr/>
          </p:nvSpPr>
          <p:spPr bwMode="auto">
            <a:xfrm>
              <a:off x="9624" y="4241"/>
              <a:ext cx="357" cy="353"/>
            </a:xfrm>
            <a:custGeom>
              <a:avLst/>
              <a:gdLst>
                <a:gd name="T0" fmla="*/ 134 w 268"/>
                <a:gd name="T1" fmla="*/ 268 h 268"/>
                <a:gd name="T2" fmla="*/ 0 w 268"/>
                <a:gd name="T3" fmla="*/ 134 h 268"/>
                <a:gd name="T4" fmla="*/ 134 w 268"/>
                <a:gd name="T5" fmla="*/ 0 h 268"/>
                <a:gd name="T6" fmla="*/ 268 w 268"/>
                <a:gd name="T7" fmla="*/ 134 h 268"/>
                <a:gd name="T8" fmla="*/ 134 w 268"/>
                <a:gd name="T9" fmla="*/ 268 h 268"/>
                <a:gd name="T10" fmla="*/ 134 w 268"/>
                <a:gd name="T11" fmla="*/ 10 h 268"/>
                <a:gd name="T12" fmla="*/ 11 w 268"/>
                <a:gd name="T13" fmla="*/ 134 h 268"/>
                <a:gd name="T14" fmla="*/ 134 w 268"/>
                <a:gd name="T15" fmla="*/ 257 h 268"/>
                <a:gd name="T16" fmla="*/ 258 w 268"/>
                <a:gd name="T17" fmla="*/ 134 h 268"/>
                <a:gd name="T18" fmla="*/ 134 w 268"/>
                <a:gd name="T19" fmla="*/ 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268"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ubicBezTo>
                    <a:pt x="268" y="208"/>
                    <a:pt x="208" y="268"/>
                    <a:pt x="134" y="268"/>
                  </a:cubicBezTo>
                  <a:close/>
                  <a:moveTo>
                    <a:pt x="134" y="10"/>
                  </a:moveTo>
                  <a:cubicBezTo>
                    <a:pt x="66" y="10"/>
                    <a:pt x="11" y="65"/>
                    <a:pt x="11" y="134"/>
                  </a:cubicBezTo>
                  <a:cubicBezTo>
                    <a:pt x="11" y="202"/>
                    <a:pt x="66" y="257"/>
                    <a:pt x="134" y="257"/>
                  </a:cubicBezTo>
                  <a:cubicBezTo>
                    <a:pt x="202" y="257"/>
                    <a:pt x="258" y="202"/>
                    <a:pt x="258" y="134"/>
                  </a:cubicBezTo>
                  <a:cubicBezTo>
                    <a:pt x="258" y="65"/>
                    <a:pt x="202" y="10"/>
                    <a:pt x="134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86" name="Oval 487"/>
            <p:cNvSpPr>
              <a:spLocks noChangeArrowheads="1"/>
            </p:cNvSpPr>
            <p:nvPr/>
          </p:nvSpPr>
          <p:spPr bwMode="auto">
            <a:xfrm>
              <a:off x="9653" y="4266"/>
              <a:ext cx="299" cy="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87" name="文本框 622"/>
            <p:cNvSpPr txBox="1"/>
            <p:nvPr/>
          </p:nvSpPr>
          <p:spPr>
            <a:xfrm>
              <a:off x="10053" y="4205"/>
              <a:ext cx="1079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长沙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 rot="0">
              <a:off x="9705" y="4317"/>
              <a:ext cx="177" cy="179"/>
              <a:chOff x="7385050" y="3114675"/>
              <a:chExt cx="560388" cy="571500"/>
            </a:xfrm>
          </p:grpSpPr>
          <p:sp>
            <p:nvSpPr>
              <p:cNvPr id="89" name="Freeform 524"/>
              <p:cNvSpPr/>
              <p:nvPr/>
            </p:nvSpPr>
            <p:spPr bwMode="auto">
              <a:xfrm>
                <a:off x="7553325" y="3114675"/>
                <a:ext cx="227013" cy="114300"/>
              </a:xfrm>
              <a:custGeom>
                <a:avLst/>
                <a:gdLst>
                  <a:gd name="T0" fmla="*/ 59 w 59"/>
                  <a:gd name="T1" fmla="*/ 30 h 30"/>
                  <a:gd name="T2" fmla="*/ 31 w 59"/>
                  <a:gd name="T3" fmla="*/ 12 h 30"/>
                  <a:gd name="T4" fmla="*/ 31 w 59"/>
                  <a:gd name="T5" fmla="*/ 0 h 30"/>
                  <a:gd name="T6" fmla="*/ 25 w 59"/>
                  <a:gd name="T7" fmla="*/ 0 h 30"/>
                  <a:gd name="T8" fmla="*/ 25 w 59"/>
                  <a:gd name="T9" fmla="*/ 12 h 30"/>
                  <a:gd name="T10" fmla="*/ 0 w 59"/>
                  <a:gd name="T11" fmla="*/ 30 h 30"/>
                  <a:gd name="T12" fmla="*/ 30 w 59"/>
                  <a:gd name="T13" fmla="*/ 22 h 30"/>
                  <a:gd name="T14" fmla="*/ 59 w 59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cubicBezTo>
                      <a:pt x="59" y="20"/>
                      <a:pt x="47" y="13"/>
                      <a:pt x="31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3" y="13"/>
                      <a:pt x="0" y="21"/>
                      <a:pt x="0" y="30"/>
                    </a:cubicBezTo>
                    <a:cubicBezTo>
                      <a:pt x="9" y="25"/>
                      <a:pt x="19" y="22"/>
                      <a:pt x="30" y="22"/>
                    </a:cubicBezTo>
                    <a:cubicBezTo>
                      <a:pt x="41" y="22"/>
                      <a:pt x="51" y="25"/>
                      <a:pt x="59" y="30"/>
                    </a:cubicBez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0" name="Freeform 525"/>
              <p:cNvSpPr/>
              <p:nvPr/>
            </p:nvSpPr>
            <p:spPr bwMode="auto">
              <a:xfrm>
                <a:off x="7791450" y="3160713"/>
                <a:ext cx="34925" cy="30163"/>
              </a:xfrm>
              <a:custGeom>
                <a:avLst/>
                <a:gdLst>
                  <a:gd name="T0" fmla="*/ 10 w 22"/>
                  <a:gd name="T1" fmla="*/ 14 h 19"/>
                  <a:gd name="T2" fmla="*/ 12 w 22"/>
                  <a:gd name="T3" fmla="*/ 19 h 19"/>
                  <a:gd name="T4" fmla="*/ 14 w 22"/>
                  <a:gd name="T5" fmla="*/ 12 h 19"/>
                  <a:gd name="T6" fmla="*/ 22 w 22"/>
                  <a:gd name="T7" fmla="*/ 12 h 19"/>
                  <a:gd name="T8" fmla="*/ 17 w 22"/>
                  <a:gd name="T9" fmla="*/ 7 h 19"/>
                  <a:gd name="T10" fmla="*/ 17 w 22"/>
                  <a:gd name="T11" fmla="*/ 0 h 19"/>
                  <a:gd name="T12" fmla="*/ 10 w 22"/>
                  <a:gd name="T13" fmla="*/ 2 h 19"/>
                  <a:gd name="T14" fmla="*/ 5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10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14"/>
                    </a:moveTo>
                    <a:lnTo>
                      <a:pt x="12" y="19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1" name="Freeform 526"/>
              <p:cNvSpPr/>
              <p:nvPr/>
            </p:nvSpPr>
            <p:spPr bwMode="auto">
              <a:xfrm>
                <a:off x="7840663" y="3176588"/>
                <a:ext cx="104775" cy="98425"/>
              </a:xfrm>
              <a:custGeom>
                <a:avLst/>
                <a:gdLst>
                  <a:gd name="T0" fmla="*/ 25 w 66"/>
                  <a:gd name="T1" fmla="*/ 43 h 62"/>
                  <a:gd name="T2" fmla="*/ 37 w 66"/>
                  <a:gd name="T3" fmla="*/ 62 h 62"/>
                  <a:gd name="T4" fmla="*/ 44 w 66"/>
                  <a:gd name="T5" fmla="*/ 41 h 62"/>
                  <a:gd name="T6" fmla="*/ 66 w 66"/>
                  <a:gd name="T7" fmla="*/ 36 h 62"/>
                  <a:gd name="T8" fmla="*/ 49 w 66"/>
                  <a:gd name="T9" fmla="*/ 21 h 62"/>
                  <a:gd name="T10" fmla="*/ 49 w 66"/>
                  <a:gd name="T11" fmla="*/ 0 h 62"/>
                  <a:gd name="T12" fmla="*/ 29 w 66"/>
                  <a:gd name="T13" fmla="*/ 12 h 62"/>
                  <a:gd name="T14" fmla="*/ 10 w 66"/>
                  <a:gd name="T15" fmla="*/ 4 h 62"/>
                  <a:gd name="T16" fmla="*/ 15 w 66"/>
                  <a:gd name="T17" fmla="*/ 26 h 62"/>
                  <a:gd name="T18" fmla="*/ 0 w 66"/>
                  <a:gd name="T19" fmla="*/ 43 h 62"/>
                  <a:gd name="T20" fmla="*/ 25 w 66"/>
                  <a:gd name="T21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2">
                    <a:moveTo>
                      <a:pt x="25" y="43"/>
                    </a:moveTo>
                    <a:lnTo>
                      <a:pt x="37" y="62"/>
                    </a:lnTo>
                    <a:lnTo>
                      <a:pt x="44" y="41"/>
                    </a:lnTo>
                    <a:lnTo>
                      <a:pt x="66" y="36"/>
                    </a:lnTo>
                    <a:lnTo>
                      <a:pt x="49" y="21"/>
                    </a:lnTo>
                    <a:lnTo>
                      <a:pt x="49" y="0"/>
                    </a:lnTo>
                    <a:lnTo>
                      <a:pt x="29" y="12"/>
                    </a:lnTo>
                    <a:lnTo>
                      <a:pt x="10" y="4"/>
                    </a:lnTo>
                    <a:lnTo>
                      <a:pt x="15" y="26"/>
                    </a:lnTo>
                    <a:lnTo>
                      <a:pt x="0" y="43"/>
                    </a:lnTo>
                    <a:lnTo>
                      <a:pt x="25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2" name="Freeform 527"/>
              <p:cNvSpPr/>
              <p:nvPr/>
            </p:nvSpPr>
            <p:spPr bwMode="auto">
              <a:xfrm>
                <a:off x="7493000" y="3144838"/>
                <a:ext cx="49213" cy="46038"/>
              </a:xfrm>
              <a:custGeom>
                <a:avLst/>
                <a:gdLst>
                  <a:gd name="T0" fmla="*/ 12 w 31"/>
                  <a:gd name="T1" fmla="*/ 20 h 29"/>
                  <a:gd name="T2" fmla="*/ 17 w 31"/>
                  <a:gd name="T3" fmla="*/ 29 h 29"/>
                  <a:gd name="T4" fmla="*/ 21 w 31"/>
                  <a:gd name="T5" fmla="*/ 20 h 29"/>
                  <a:gd name="T6" fmla="*/ 31 w 31"/>
                  <a:gd name="T7" fmla="*/ 17 h 29"/>
                  <a:gd name="T8" fmla="*/ 21 w 31"/>
                  <a:gd name="T9" fmla="*/ 10 h 29"/>
                  <a:gd name="T10" fmla="*/ 21 w 31"/>
                  <a:gd name="T11" fmla="*/ 0 h 29"/>
                  <a:gd name="T12" fmla="*/ 14 w 31"/>
                  <a:gd name="T13" fmla="*/ 5 h 29"/>
                  <a:gd name="T14" fmla="*/ 4 w 31"/>
                  <a:gd name="T15" fmla="*/ 3 h 29"/>
                  <a:gd name="T16" fmla="*/ 7 w 31"/>
                  <a:gd name="T17" fmla="*/ 12 h 29"/>
                  <a:gd name="T18" fmla="*/ 0 w 31"/>
                  <a:gd name="T19" fmla="*/ 20 h 29"/>
                  <a:gd name="T20" fmla="*/ 12 w 31"/>
                  <a:gd name="T21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12" y="20"/>
                    </a:moveTo>
                    <a:lnTo>
                      <a:pt x="17" y="29"/>
                    </a:lnTo>
                    <a:lnTo>
                      <a:pt x="21" y="20"/>
                    </a:lnTo>
                    <a:lnTo>
                      <a:pt x="31" y="17"/>
                    </a:lnTo>
                    <a:lnTo>
                      <a:pt x="21" y="10"/>
                    </a:lnTo>
                    <a:lnTo>
                      <a:pt x="21" y="0"/>
                    </a:lnTo>
                    <a:lnTo>
                      <a:pt x="14" y="5"/>
                    </a:lnTo>
                    <a:lnTo>
                      <a:pt x="4" y="3"/>
                    </a:lnTo>
                    <a:lnTo>
                      <a:pt x="7" y="12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3" name="Freeform 528"/>
              <p:cNvSpPr>
                <a:spLocks noEditPoints="1"/>
              </p:cNvSpPr>
              <p:nvPr/>
            </p:nvSpPr>
            <p:spPr bwMode="auto">
              <a:xfrm>
                <a:off x="7431088" y="3209925"/>
                <a:ext cx="479425" cy="476250"/>
              </a:xfrm>
              <a:custGeom>
                <a:avLst/>
                <a:gdLst>
                  <a:gd name="T0" fmla="*/ 0 w 125"/>
                  <a:gd name="T1" fmla="*/ 62 h 124"/>
                  <a:gd name="T2" fmla="*/ 125 w 125"/>
                  <a:gd name="T3" fmla="*/ 62 h 124"/>
                  <a:gd name="T4" fmla="*/ 19 w 125"/>
                  <a:gd name="T5" fmla="*/ 44 h 124"/>
                  <a:gd name="T6" fmla="*/ 44 w 125"/>
                  <a:gd name="T7" fmla="*/ 19 h 124"/>
                  <a:gd name="T8" fmla="*/ 19 w 125"/>
                  <a:gd name="T9" fmla="*/ 44 h 124"/>
                  <a:gd name="T10" fmla="*/ 18 w 125"/>
                  <a:gd name="T11" fmla="*/ 76 h 124"/>
                  <a:gd name="T12" fmla="*/ 38 w 125"/>
                  <a:gd name="T13" fmla="*/ 64 h 124"/>
                  <a:gd name="T14" fmla="*/ 30 w 125"/>
                  <a:gd name="T15" fmla="*/ 20 h 124"/>
                  <a:gd name="T16" fmla="*/ 46 w 125"/>
                  <a:gd name="T17" fmla="*/ 15 h 124"/>
                  <a:gd name="T18" fmla="*/ 37 w 125"/>
                  <a:gd name="T19" fmla="*/ 9 h 124"/>
                  <a:gd name="T20" fmla="*/ 9 w 125"/>
                  <a:gd name="T21" fmla="*/ 37 h 124"/>
                  <a:gd name="T22" fmla="*/ 15 w 125"/>
                  <a:gd name="T23" fmla="*/ 50 h 124"/>
                  <a:gd name="T24" fmla="*/ 4 w 125"/>
                  <a:gd name="T25" fmla="*/ 61 h 124"/>
                  <a:gd name="T26" fmla="*/ 14 w 125"/>
                  <a:gd name="T27" fmla="*/ 64 h 124"/>
                  <a:gd name="T28" fmla="*/ 3 w 125"/>
                  <a:gd name="T29" fmla="*/ 64 h 124"/>
                  <a:gd name="T30" fmla="*/ 15 w 125"/>
                  <a:gd name="T31" fmla="*/ 78 h 124"/>
                  <a:gd name="T32" fmla="*/ 5 w 125"/>
                  <a:gd name="T33" fmla="*/ 72 h 124"/>
                  <a:gd name="T34" fmla="*/ 9 w 125"/>
                  <a:gd name="T35" fmla="*/ 87 h 124"/>
                  <a:gd name="T36" fmla="*/ 37 w 125"/>
                  <a:gd name="T37" fmla="*/ 115 h 124"/>
                  <a:gd name="T38" fmla="*/ 30 w 125"/>
                  <a:gd name="T39" fmla="*/ 104 h 124"/>
                  <a:gd name="T40" fmla="*/ 53 w 125"/>
                  <a:gd name="T41" fmla="*/ 120 h 124"/>
                  <a:gd name="T42" fmla="*/ 60 w 125"/>
                  <a:gd name="T43" fmla="*/ 107 h 124"/>
                  <a:gd name="T44" fmla="*/ 43 w 125"/>
                  <a:gd name="T45" fmla="*/ 86 h 124"/>
                  <a:gd name="T46" fmla="*/ 60 w 125"/>
                  <a:gd name="T47" fmla="*/ 107 h 124"/>
                  <a:gd name="T48" fmla="*/ 42 w 125"/>
                  <a:gd name="T49" fmla="*/ 82 h 124"/>
                  <a:gd name="T50" fmla="*/ 60 w 125"/>
                  <a:gd name="T51" fmla="*/ 64 h 124"/>
                  <a:gd name="T52" fmla="*/ 60 w 125"/>
                  <a:gd name="T53" fmla="*/ 61 h 124"/>
                  <a:gd name="T54" fmla="*/ 42 w 125"/>
                  <a:gd name="T55" fmla="*/ 42 h 124"/>
                  <a:gd name="T56" fmla="*/ 60 w 125"/>
                  <a:gd name="T57" fmla="*/ 61 h 124"/>
                  <a:gd name="T58" fmla="*/ 50 w 125"/>
                  <a:gd name="T59" fmla="*/ 14 h 124"/>
                  <a:gd name="T60" fmla="*/ 60 w 125"/>
                  <a:gd name="T61" fmla="*/ 13 h 124"/>
                  <a:gd name="T62" fmla="*/ 86 w 125"/>
                  <a:gd name="T63" fmla="*/ 43 h 124"/>
                  <a:gd name="T64" fmla="*/ 108 w 125"/>
                  <a:gd name="T65" fmla="*/ 61 h 124"/>
                  <a:gd name="T66" fmla="*/ 108 w 125"/>
                  <a:gd name="T67" fmla="*/ 64 h 124"/>
                  <a:gd name="T68" fmla="*/ 86 w 125"/>
                  <a:gd name="T69" fmla="*/ 82 h 124"/>
                  <a:gd name="T70" fmla="*/ 108 w 125"/>
                  <a:gd name="T71" fmla="*/ 64 h 124"/>
                  <a:gd name="T72" fmla="*/ 80 w 125"/>
                  <a:gd name="T73" fmla="*/ 19 h 124"/>
                  <a:gd name="T74" fmla="*/ 105 w 125"/>
                  <a:gd name="T75" fmla="*/ 44 h 124"/>
                  <a:gd name="T76" fmla="*/ 63 w 125"/>
                  <a:gd name="T77" fmla="*/ 3 h 124"/>
                  <a:gd name="T78" fmla="*/ 63 w 125"/>
                  <a:gd name="T79" fmla="*/ 13 h 124"/>
                  <a:gd name="T80" fmla="*/ 63 w 125"/>
                  <a:gd name="T81" fmla="*/ 17 h 124"/>
                  <a:gd name="T82" fmla="*/ 82 w 125"/>
                  <a:gd name="T83" fmla="*/ 38 h 124"/>
                  <a:gd name="T84" fmla="*/ 63 w 125"/>
                  <a:gd name="T85" fmla="*/ 17 h 124"/>
                  <a:gd name="T86" fmla="*/ 82 w 125"/>
                  <a:gd name="T87" fmla="*/ 42 h 124"/>
                  <a:gd name="T88" fmla="*/ 63 w 125"/>
                  <a:gd name="T89" fmla="*/ 61 h 124"/>
                  <a:gd name="T90" fmla="*/ 63 w 125"/>
                  <a:gd name="T91" fmla="*/ 121 h 124"/>
                  <a:gd name="T92" fmla="*/ 74 w 125"/>
                  <a:gd name="T93" fmla="*/ 110 h 124"/>
                  <a:gd name="T94" fmla="*/ 63 w 125"/>
                  <a:gd name="T95" fmla="*/ 107 h 124"/>
                  <a:gd name="T96" fmla="*/ 82 w 125"/>
                  <a:gd name="T97" fmla="*/ 86 h 124"/>
                  <a:gd name="T98" fmla="*/ 63 w 125"/>
                  <a:gd name="T99" fmla="*/ 107 h 124"/>
                  <a:gd name="T100" fmla="*/ 105 w 125"/>
                  <a:gd name="T101" fmla="*/ 80 h 124"/>
                  <a:gd name="T102" fmla="*/ 80 w 125"/>
                  <a:gd name="T103" fmla="*/ 105 h 124"/>
                  <a:gd name="T104" fmla="*/ 87 w 125"/>
                  <a:gd name="T105" fmla="*/ 115 h 124"/>
                  <a:gd name="T106" fmla="*/ 116 w 125"/>
                  <a:gd name="T107" fmla="*/ 87 h 124"/>
                  <a:gd name="T108" fmla="*/ 110 w 125"/>
                  <a:gd name="T109" fmla="*/ 75 h 124"/>
                  <a:gd name="T110" fmla="*/ 121 w 125"/>
                  <a:gd name="T111" fmla="*/ 64 h 124"/>
                  <a:gd name="T112" fmla="*/ 111 w 125"/>
                  <a:gd name="T113" fmla="*/ 61 h 124"/>
                  <a:gd name="T114" fmla="*/ 121 w 125"/>
                  <a:gd name="T115" fmla="*/ 61 h 124"/>
                  <a:gd name="T116" fmla="*/ 109 w 125"/>
                  <a:gd name="T117" fmla="*/ 45 h 124"/>
                  <a:gd name="T118" fmla="*/ 120 w 125"/>
                  <a:gd name="T119" fmla="*/ 52 h 124"/>
                  <a:gd name="T120" fmla="*/ 101 w 125"/>
                  <a:gd name="T121" fmla="*/ 24 h 124"/>
                  <a:gd name="T122" fmla="*/ 116 w 125"/>
                  <a:gd name="T123" fmla="*/ 3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5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7" y="124"/>
                      <a:pt x="125" y="96"/>
                      <a:pt x="125" y="62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  <a:moveTo>
                      <a:pt x="19" y="44"/>
                    </a:moveTo>
                    <a:cubicBezTo>
                      <a:pt x="21" y="37"/>
                      <a:pt x="23" y="31"/>
                      <a:pt x="26" y="26"/>
                    </a:cubicBezTo>
                    <a:cubicBezTo>
                      <a:pt x="32" y="23"/>
                      <a:pt x="38" y="20"/>
                      <a:pt x="44" y="19"/>
                    </a:cubicBezTo>
                    <a:cubicBezTo>
                      <a:pt x="42" y="25"/>
                      <a:pt x="40" y="31"/>
                      <a:pt x="39" y="39"/>
                    </a:cubicBezTo>
                    <a:cubicBezTo>
                      <a:pt x="32" y="40"/>
                      <a:pt x="25" y="42"/>
                      <a:pt x="19" y="44"/>
                    </a:cubicBezTo>
                    <a:close/>
                    <a:moveTo>
                      <a:pt x="39" y="82"/>
                    </a:moveTo>
                    <a:cubicBezTo>
                      <a:pt x="31" y="80"/>
                      <a:pt x="24" y="79"/>
                      <a:pt x="18" y="76"/>
                    </a:cubicBezTo>
                    <a:cubicBezTo>
                      <a:pt x="18" y="72"/>
                      <a:pt x="17" y="67"/>
                      <a:pt x="1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70"/>
                      <a:pt x="38" y="76"/>
                      <a:pt x="39" y="82"/>
                    </a:cubicBezTo>
                    <a:close/>
                    <a:moveTo>
                      <a:pt x="30" y="20"/>
                    </a:moveTo>
                    <a:cubicBezTo>
                      <a:pt x="36" y="12"/>
                      <a:pt x="44" y="7"/>
                      <a:pt x="53" y="4"/>
                    </a:cubicBezTo>
                    <a:cubicBezTo>
                      <a:pt x="50" y="7"/>
                      <a:pt x="48" y="11"/>
                      <a:pt x="46" y="15"/>
                    </a:cubicBezTo>
                    <a:cubicBezTo>
                      <a:pt x="40" y="16"/>
                      <a:pt x="35" y="18"/>
                      <a:pt x="30" y="20"/>
                    </a:cubicBezTo>
                    <a:close/>
                    <a:moveTo>
                      <a:pt x="37" y="9"/>
                    </a:moveTo>
                    <a:cubicBezTo>
                      <a:pt x="32" y="12"/>
                      <a:pt x="28" y="18"/>
                      <a:pt x="24" y="24"/>
                    </a:cubicBezTo>
                    <a:cubicBezTo>
                      <a:pt x="18" y="27"/>
                      <a:pt x="13" y="32"/>
                      <a:pt x="9" y="37"/>
                    </a:cubicBezTo>
                    <a:cubicBezTo>
                      <a:pt x="15" y="24"/>
                      <a:pt x="25" y="14"/>
                      <a:pt x="37" y="9"/>
                    </a:cubicBezTo>
                    <a:close/>
                    <a:moveTo>
                      <a:pt x="15" y="50"/>
                    </a:moveTo>
                    <a:cubicBezTo>
                      <a:pt x="14" y="53"/>
                      <a:pt x="14" y="57"/>
                      <a:pt x="1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57"/>
                      <a:pt x="9" y="53"/>
                      <a:pt x="15" y="50"/>
                    </a:cubicBezTo>
                    <a:close/>
                    <a:moveTo>
                      <a:pt x="14" y="64"/>
                    </a:moveTo>
                    <a:cubicBezTo>
                      <a:pt x="14" y="67"/>
                      <a:pt x="14" y="71"/>
                      <a:pt x="15" y="75"/>
                    </a:cubicBezTo>
                    <a:cubicBezTo>
                      <a:pt x="8" y="72"/>
                      <a:pt x="4" y="67"/>
                      <a:pt x="3" y="64"/>
                    </a:cubicBezTo>
                    <a:lnTo>
                      <a:pt x="14" y="64"/>
                    </a:lnTo>
                    <a:close/>
                    <a:moveTo>
                      <a:pt x="15" y="78"/>
                    </a:moveTo>
                    <a:cubicBezTo>
                      <a:pt x="17" y="84"/>
                      <a:pt x="18" y="89"/>
                      <a:pt x="21" y="94"/>
                    </a:cubicBezTo>
                    <a:cubicBezTo>
                      <a:pt x="13" y="88"/>
                      <a:pt x="7" y="80"/>
                      <a:pt x="5" y="72"/>
                    </a:cubicBezTo>
                    <a:cubicBezTo>
                      <a:pt x="7" y="74"/>
                      <a:pt x="11" y="76"/>
                      <a:pt x="15" y="78"/>
                    </a:cubicBezTo>
                    <a:close/>
                    <a:moveTo>
                      <a:pt x="9" y="87"/>
                    </a:moveTo>
                    <a:cubicBezTo>
                      <a:pt x="13" y="92"/>
                      <a:pt x="18" y="97"/>
                      <a:pt x="24" y="100"/>
                    </a:cubicBezTo>
                    <a:cubicBezTo>
                      <a:pt x="28" y="106"/>
                      <a:pt x="32" y="111"/>
                      <a:pt x="37" y="115"/>
                    </a:cubicBezTo>
                    <a:cubicBezTo>
                      <a:pt x="25" y="109"/>
                      <a:pt x="15" y="99"/>
                      <a:pt x="9" y="87"/>
                    </a:cubicBezTo>
                    <a:close/>
                    <a:moveTo>
                      <a:pt x="30" y="104"/>
                    </a:moveTo>
                    <a:cubicBezTo>
                      <a:pt x="35" y="106"/>
                      <a:pt x="40" y="108"/>
                      <a:pt x="46" y="109"/>
                    </a:cubicBezTo>
                    <a:cubicBezTo>
                      <a:pt x="48" y="113"/>
                      <a:pt x="50" y="117"/>
                      <a:pt x="53" y="120"/>
                    </a:cubicBezTo>
                    <a:cubicBezTo>
                      <a:pt x="44" y="117"/>
                      <a:pt x="36" y="111"/>
                      <a:pt x="30" y="104"/>
                    </a:cubicBezTo>
                    <a:close/>
                    <a:moveTo>
                      <a:pt x="60" y="107"/>
                    </a:moveTo>
                    <a:cubicBezTo>
                      <a:pt x="57" y="107"/>
                      <a:pt x="52" y="107"/>
                      <a:pt x="48" y="106"/>
                    </a:cubicBezTo>
                    <a:cubicBezTo>
                      <a:pt x="46" y="100"/>
                      <a:pt x="44" y="93"/>
                      <a:pt x="43" y="86"/>
                    </a:cubicBezTo>
                    <a:cubicBezTo>
                      <a:pt x="48" y="86"/>
                      <a:pt x="54" y="87"/>
                      <a:pt x="60" y="87"/>
                    </a:cubicBezTo>
                    <a:lnTo>
                      <a:pt x="60" y="107"/>
                    </a:lnTo>
                    <a:close/>
                    <a:moveTo>
                      <a:pt x="60" y="83"/>
                    </a:moveTo>
                    <a:cubicBezTo>
                      <a:pt x="54" y="83"/>
                      <a:pt x="48" y="83"/>
                      <a:pt x="42" y="82"/>
                    </a:cubicBezTo>
                    <a:cubicBezTo>
                      <a:pt x="41" y="76"/>
                      <a:pt x="41" y="70"/>
                      <a:pt x="41" y="64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0" y="83"/>
                    </a:lnTo>
                    <a:close/>
                    <a:moveTo>
                      <a:pt x="60" y="61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54"/>
                      <a:pt x="41" y="48"/>
                      <a:pt x="42" y="42"/>
                    </a:cubicBezTo>
                    <a:cubicBezTo>
                      <a:pt x="48" y="41"/>
                      <a:pt x="54" y="41"/>
                      <a:pt x="60" y="40"/>
                    </a:cubicBezTo>
                    <a:lnTo>
                      <a:pt x="60" y="61"/>
                    </a:lnTo>
                    <a:close/>
                    <a:moveTo>
                      <a:pt x="60" y="13"/>
                    </a:moveTo>
                    <a:cubicBezTo>
                      <a:pt x="57" y="13"/>
                      <a:pt x="53" y="14"/>
                      <a:pt x="50" y="14"/>
                    </a:cubicBezTo>
                    <a:cubicBezTo>
                      <a:pt x="53" y="8"/>
                      <a:pt x="57" y="4"/>
                      <a:pt x="60" y="3"/>
                    </a:cubicBezTo>
                    <a:lnTo>
                      <a:pt x="60" y="13"/>
                    </a:lnTo>
                    <a:close/>
                    <a:moveTo>
                      <a:pt x="87" y="61"/>
                    </a:moveTo>
                    <a:cubicBezTo>
                      <a:pt x="87" y="54"/>
                      <a:pt x="87" y="48"/>
                      <a:pt x="86" y="43"/>
                    </a:cubicBezTo>
                    <a:cubicBezTo>
                      <a:pt x="94" y="44"/>
                      <a:pt x="101" y="46"/>
                      <a:pt x="106" y="48"/>
                    </a:cubicBezTo>
                    <a:cubicBezTo>
                      <a:pt x="107" y="52"/>
                      <a:pt x="107" y="57"/>
                      <a:pt x="108" y="61"/>
                    </a:cubicBezTo>
                    <a:lnTo>
                      <a:pt x="87" y="61"/>
                    </a:lnTo>
                    <a:close/>
                    <a:moveTo>
                      <a:pt x="108" y="64"/>
                    </a:moveTo>
                    <a:cubicBezTo>
                      <a:pt x="107" y="67"/>
                      <a:pt x="107" y="72"/>
                      <a:pt x="106" y="76"/>
                    </a:cubicBezTo>
                    <a:cubicBezTo>
                      <a:pt x="101" y="78"/>
                      <a:pt x="94" y="80"/>
                      <a:pt x="86" y="82"/>
                    </a:cubicBezTo>
                    <a:cubicBezTo>
                      <a:pt x="87" y="76"/>
                      <a:pt x="87" y="70"/>
                      <a:pt x="87" y="64"/>
                    </a:cubicBezTo>
                    <a:lnTo>
                      <a:pt x="108" y="64"/>
                    </a:lnTo>
                    <a:close/>
                    <a:moveTo>
                      <a:pt x="85" y="39"/>
                    </a:moveTo>
                    <a:cubicBezTo>
                      <a:pt x="84" y="31"/>
                      <a:pt x="83" y="25"/>
                      <a:pt x="80" y="19"/>
                    </a:cubicBezTo>
                    <a:cubicBezTo>
                      <a:pt x="87" y="20"/>
                      <a:pt x="93" y="23"/>
                      <a:pt x="98" y="26"/>
                    </a:cubicBezTo>
                    <a:cubicBezTo>
                      <a:pt x="101" y="31"/>
                      <a:pt x="104" y="37"/>
                      <a:pt x="105" y="44"/>
                    </a:cubicBezTo>
                    <a:cubicBezTo>
                      <a:pt x="100" y="42"/>
                      <a:pt x="93" y="40"/>
                      <a:pt x="85" y="39"/>
                    </a:cubicBezTo>
                    <a:close/>
                    <a:moveTo>
                      <a:pt x="63" y="3"/>
                    </a:moveTo>
                    <a:cubicBezTo>
                      <a:pt x="70" y="4"/>
                      <a:pt x="71" y="8"/>
                      <a:pt x="74" y="14"/>
                    </a:cubicBezTo>
                    <a:cubicBezTo>
                      <a:pt x="71" y="14"/>
                      <a:pt x="67" y="13"/>
                      <a:pt x="63" y="13"/>
                    </a:cubicBezTo>
                    <a:lnTo>
                      <a:pt x="63" y="3"/>
                    </a:lnTo>
                    <a:close/>
                    <a:moveTo>
                      <a:pt x="63" y="17"/>
                    </a:moveTo>
                    <a:cubicBezTo>
                      <a:pt x="70" y="17"/>
                      <a:pt x="72" y="17"/>
                      <a:pt x="76" y="18"/>
                    </a:cubicBezTo>
                    <a:cubicBezTo>
                      <a:pt x="79" y="24"/>
                      <a:pt x="80" y="31"/>
                      <a:pt x="82" y="38"/>
                    </a:cubicBezTo>
                    <a:cubicBezTo>
                      <a:pt x="76" y="38"/>
                      <a:pt x="70" y="37"/>
                      <a:pt x="63" y="37"/>
                    </a:cubicBezTo>
                    <a:lnTo>
                      <a:pt x="63" y="17"/>
                    </a:lnTo>
                    <a:close/>
                    <a:moveTo>
                      <a:pt x="63" y="40"/>
                    </a:moveTo>
                    <a:cubicBezTo>
                      <a:pt x="70" y="41"/>
                      <a:pt x="76" y="41"/>
                      <a:pt x="82" y="42"/>
                    </a:cubicBezTo>
                    <a:cubicBezTo>
                      <a:pt x="83" y="48"/>
                      <a:pt x="84" y="54"/>
                      <a:pt x="84" y="61"/>
                    </a:cubicBezTo>
                    <a:cubicBezTo>
                      <a:pt x="63" y="61"/>
                      <a:pt x="63" y="61"/>
                      <a:pt x="63" y="61"/>
                    </a:cubicBezTo>
                    <a:lnTo>
                      <a:pt x="63" y="40"/>
                    </a:lnTo>
                    <a:close/>
                    <a:moveTo>
                      <a:pt x="63" y="121"/>
                    </a:moveTo>
                    <a:cubicBezTo>
                      <a:pt x="63" y="110"/>
                      <a:pt x="63" y="110"/>
                      <a:pt x="63" y="110"/>
                    </a:cubicBezTo>
                    <a:cubicBezTo>
                      <a:pt x="67" y="110"/>
                      <a:pt x="71" y="110"/>
                      <a:pt x="74" y="110"/>
                    </a:cubicBezTo>
                    <a:cubicBezTo>
                      <a:pt x="71" y="116"/>
                      <a:pt x="70" y="120"/>
                      <a:pt x="63" y="121"/>
                    </a:cubicBezTo>
                    <a:close/>
                    <a:moveTo>
                      <a:pt x="63" y="107"/>
                    </a:moveTo>
                    <a:cubicBezTo>
                      <a:pt x="63" y="87"/>
                      <a:pt x="63" y="87"/>
                      <a:pt x="63" y="87"/>
                    </a:cubicBezTo>
                    <a:cubicBezTo>
                      <a:pt x="70" y="87"/>
                      <a:pt x="76" y="86"/>
                      <a:pt x="82" y="86"/>
                    </a:cubicBezTo>
                    <a:cubicBezTo>
                      <a:pt x="80" y="93"/>
                      <a:pt x="79" y="100"/>
                      <a:pt x="76" y="106"/>
                    </a:cubicBezTo>
                    <a:cubicBezTo>
                      <a:pt x="72" y="107"/>
                      <a:pt x="70" y="107"/>
                      <a:pt x="63" y="107"/>
                    </a:cubicBezTo>
                    <a:close/>
                    <a:moveTo>
                      <a:pt x="85" y="85"/>
                    </a:moveTo>
                    <a:cubicBezTo>
                      <a:pt x="93" y="84"/>
                      <a:pt x="100" y="82"/>
                      <a:pt x="105" y="80"/>
                    </a:cubicBezTo>
                    <a:cubicBezTo>
                      <a:pt x="104" y="86"/>
                      <a:pt x="101" y="92"/>
                      <a:pt x="98" y="98"/>
                    </a:cubicBezTo>
                    <a:cubicBezTo>
                      <a:pt x="93" y="101"/>
                      <a:pt x="87" y="103"/>
                      <a:pt x="80" y="105"/>
                    </a:cubicBezTo>
                    <a:cubicBezTo>
                      <a:pt x="83" y="99"/>
                      <a:pt x="84" y="93"/>
                      <a:pt x="85" y="85"/>
                    </a:cubicBezTo>
                    <a:close/>
                    <a:moveTo>
                      <a:pt x="87" y="115"/>
                    </a:moveTo>
                    <a:cubicBezTo>
                      <a:pt x="93" y="111"/>
                      <a:pt x="97" y="106"/>
                      <a:pt x="101" y="100"/>
                    </a:cubicBezTo>
                    <a:cubicBezTo>
                      <a:pt x="107" y="97"/>
                      <a:pt x="112" y="92"/>
                      <a:pt x="116" y="87"/>
                    </a:cubicBezTo>
                    <a:cubicBezTo>
                      <a:pt x="110" y="99"/>
                      <a:pt x="100" y="109"/>
                      <a:pt x="87" y="115"/>
                    </a:cubicBezTo>
                    <a:close/>
                    <a:moveTo>
                      <a:pt x="110" y="75"/>
                    </a:moveTo>
                    <a:cubicBezTo>
                      <a:pt x="111" y="71"/>
                      <a:pt x="111" y="67"/>
                      <a:pt x="111" y="64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7"/>
                      <a:pt x="116" y="72"/>
                      <a:pt x="110" y="75"/>
                    </a:cubicBezTo>
                    <a:close/>
                    <a:moveTo>
                      <a:pt x="111" y="61"/>
                    </a:moveTo>
                    <a:cubicBezTo>
                      <a:pt x="111" y="57"/>
                      <a:pt x="111" y="53"/>
                      <a:pt x="110" y="50"/>
                    </a:cubicBezTo>
                    <a:cubicBezTo>
                      <a:pt x="116" y="53"/>
                      <a:pt x="120" y="57"/>
                      <a:pt x="121" y="61"/>
                    </a:cubicBezTo>
                    <a:lnTo>
                      <a:pt x="111" y="61"/>
                    </a:lnTo>
                    <a:close/>
                    <a:moveTo>
                      <a:pt x="109" y="45"/>
                    </a:moveTo>
                    <a:cubicBezTo>
                      <a:pt x="108" y="40"/>
                      <a:pt x="106" y="35"/>
                      <a:pt x="104" y="30"/>
                    </a:cubicBezTo>
                    <a:cubicBezTo>
                      <a:pt x="112" y="36"/>
                      <a:pt x="117" y="44"/>
                      <a:pt x="120" y="52"/>
                    </a:cubicBezTo>
                    <a:cubicBezTo>
                      <a:pt x="117" y="50"/>
                      <a:pt x="114" y="47"/>
                      <a:pt x="109" y="45"/>
                    </a:cubicBezTo>
                    <a:close/>
                    <a:moveTo>
                      <a:pt x="101" y="24"/>
                    </a:moveTo>
                    <a:cubicBezTo>
                      <a:pt x="97" y="18"/>
                      <a:pt x="93" y="12"/>
                      <a:pt x="87" y="9"/>
                    </a:cubicBezTo>
                    <a:cubicBezTo>
                      <a:pt x="100" y="14"/>
                      <a:pt x="110" y="24"/>
                      <a:pt x="116" y="37"/>
                    </a:cubicBezTo>
                    <a:cubicBezTo>
                      <a:pt x="112" y="32"/>
                      <a:pt x="107" y="27"/>
                      <a:pt x="101" y="24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4" name="Freeform 529"/>
              <p:cNvSpPr/>
              <p:nvPr/>
            </p:nvSpPr>
            <p:spPr bwMode="auto">
              <a:xfrm>
                <a:off x="7407275" y="3141663"/>
                <a:ext cx="34925" cy="30163"/>
              </a:xfrm>
              <a:custGeom>
                <a:avLst/>
                <a:gdLst>
                  <a:gd name="T0" fmla="*/ 8 w 22"/>
                  <a:gd name="T1" fmla="*/ 14 h 19"/>
                  <a:gd name="T2" fmla="*/ 13 w 22"/>
                  <a:gd name="T3" fmla="*/ 19 h 19"/>
                  <a:gd name="T4" fmla="*/ 15 w 22"/>
                  <a:gd name="T5" fmla="*/ 12 h 19"/>
                  <a:gd name="T6" fmla="*/ 22 w 22"/>
                  <a:gd name="T7" fmla="*/ 9 h 19"/>
                  <a:gd name="T8" fmla="*/ 15 w 22"/>
                  <a:gd name="T9" fmla="*/ 7 h 19"/>
                  <a:gd name="T10" fmla="*/ 15 w 22"/>
                  <a:gd name="T11" fmla="*/ 0 h 19"/>
                  <a:gd name="T12" fmla="*/ 10 w 22"/>
                  <a:gd name="T13" fmla="*/ 2 h 19"/>
                  <a:gd name="T14" fmla="*/ 3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8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4"/>
                    </a:moveTo>
                    <a:lnTo>
                      <a:pt x="13" y="19"/>
                    </a:lnTo>
                    <a:lnTo>
                      <a:pt x="15" y="12"/>
                    </a:lnTo>
                    <a:lnTo>
                      <a:pt x="22" y="9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5" name="Freeform 530"/>
              <p:cNvSpPr/>
              <p:nvPr/>
            </p:nvSpPr>
            <p:spPr bwMode="auto">
              <a:xfrm>
                <a:off x="7899400" y="3294063"/>
                <a:ext cx="46038" cy="46038"/>
              </a:xfrm>
              <a:custGeom>
                <a:avLst/>
                <a:gdLst>
                  <a:gd name="T0" fmla="*/ 29 w 29"/>
                  <a:gd name="T1" fmla="*/ 12 h 29"/>
                  <a:gd name="T2" fmla="*/ 19 w 29"/>
                  <a:gd name="T3" fmla="*/ 10 h 29"/>
                  <a:gd name="T4" fmla="*/ 14 w 29"/>
                  <a:gd name="T5" fmla="*/ 0 h 29"/>
                  <a:gd name="T6" fmla="*/ 9 w 29"/>
                  <a:gd name="T7" fmla="*/ 10 h 29"/>
                  <a:gd name="T8" fmla="*/ 0 w 29"/>
                  <a:gd name="T9" fmla="*/ 10 h 29"/>
                  <a:gd name="T10" fmla="*/ 7 w 29"/>
                  <a:gd name="T11" fmla="*/ 17 h 29"/>
                  <a:gd name="T12" fmla="*/ 4 w 29"/>
                  <a:gd name="T13" fmla="*/ 29 h 29"/>
                  <a:gd name="T14" fmla="*/ 14 w 29"/>
                  <a:gd name="T15" fmla="*/ 25 h 29"/>
                  <a:gd name="T16" fmla="*/ 21 w 29"/>
                  <a:gd name="T17" fmla="*/ 29 h 29"/>
                  <a:gd name="T18" fmla="*/ 21 w 29"/>
                  <a:gd name="T19" fmla="*/ 20 h 29"/>
                  <a:gd name="T20" fmla="*/ 29 w 29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9" y="12"/>
                    </a:moveTo>
                    <a:lnTo>
                      <a:pt x="19" y="10"/>
                    </a:lnTo>
                    <a:lnTo>
                      <a:pt x="14" y="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7" y="17"/>
                    </a:lnTo>
                    <a:lnTo>
                      <a:pt x="4" y="29"/>
                    </a:lnTo>
                    <a:lnTo>
                      <a:pt x="14" y="25"/>
                    </a:lnTo>
                    <a:lnTo>
                      <a:pt x="21" y="29"/>
                    </a:lnTo>
                    <a:lnTo>
                      <a:pt x="21" y="2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6" name="Freeform 531"/>
              <p:cNvSpPr/>
              <p:nvPr/>
            </p:nvSpPr>
            <p:spPr bwMode="auto">
              <a:xfrm>
                <a:off x="7385050" y="3206750"/>
                <a:ext cx="103188" cy="100013"/>
              </a:xfrm>
              <a:custGeom>
                <a:avLst/>
                <a:gdLst>
                  <a:gd name="T0" fmla="*/ 43 w 65"/>
                  <a:gd name="T1" fmla="*/ 43 h 63"/>
                  <a:gd name="T2" fmla="*/ 65 w 65"/>
                  <a:gd name="T3" fmla="*/ 36 h 63"/>
                  <a:gd name="T4" fmla="*/ 46 w 65"/>
                  <a:gd name="T5" fmla="*/ 22 h 63"/>
                  <a:gd name="T6" fmla="*/ 48 w 65"/>
                  <a:gd name="T7" fmla="*/ 0 h 63"/>
                  <a:gd name="T8" fmla="*/ 29 w 65"/>
                  <a:gd name="T9" fmla="*/ 12 h 63"/>
                  <a:gd name="T10" fmla="*/ 7 w 65"/>
                  <a:gd name="T11" fmla="*/ 5 h 63"/>
                  <a:gd name="T12" fmla="*/ 14 w 65"/>
                  <a:gd name="T13" fmla="*/ 26 h 63"/>
                  <a:gd name="T14" fmla="*/ 0 w 65"/>
                  <a:gd name="T15" fmla="*/ 46 h 63"/>
                  <a:gd name="T16" fmla="*/ 24 w 65"/>
                  <a:gd name="T17" fmla="*/ 46 h 63"/>
                  <a:gd name="T18" fmla="*/ 36 w 65"/>
                  <a:gd name="T19" fmla="*/ 63 h 63"/>
                  <a:gd name="T20" fmla="*/ 43 w 65"/>
                  <a:gd name="T21" fmla="*/ 4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43" y="43"/>
                    </a:moveTo>
                    <a:lnTo>
                      <a:pt x="65" y="36"/>
                    </a:lnTo>
                    <a:lnTo>
                      <a:pt x="46" y="22"/>
                    </a:lnTo>
                    <a:lnTo>
                      <a:pt x="48" y="0"/>
                    </a:lnTo>
                    <a:lnTo>
                      <a:pt x="29" y="12"/>
                    </a:lnTo>
                    <a:lnTo>
                      <a:pt x="7" y="5"/>
                    </a:lnTo>
                    <a:lnTo>
                      <a:pt x="14" y="26"/>
                    </a:lnTo>
                    <a:lnTo>
                      <a:pt x="0" y="46"/>
                    </a:lnTo>
                    <a:lnTo>
                      <a:pt x="24" y="46"/>
                    </a:lnTo>
                    <a:lnTo>
                      <a:pt x="36" y="63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5201920" y="4016587"/>
            <a:ext cx="934352" cy="441960"/>
            <a:chOff x="9581" y="4196"/>
            <a:chExt cx="1551" cy="700"/>
          </a:xfrm>
        </p:grpSpPr>
        <p:sp>
          <p:nvSpPr>
            <p:cNvPr id="98" name="Oval 499"/>
            <p:cNvSpPr>
              <a:spLocks noChangeArrowheads="1"/>
            </p:cNvSpPr>
            <p:nvPr/>
          </p:nvSpPr>
          <p:spPr bwMode="auto">
            <a:xfrm>
              <a:off x="9744" y="4838"/>
              <a:ext cx="110" cy="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99" name="Rectangle 483"/>
            <p:cNvSpPr>
              <a:spLocks noChangeArrowheads="1"/>
            </p:cNvSpPr>
            <p:nvPr/>
          </p:nvSpPr>
          <p:spPr bwMode="auto">
            <a:xfrm>
              <a:off x="9799" y="4207"/>
              <a:ext cx="1122" cy="432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27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00" name="Freeform 484"/>
            <p:cNvSpPr/>
            <p:nvPr/>
          </p:nvSpPr>
          <p:spPr bwMode="auto">
            <a:xfrm>
              <a:off x="9581" y="4198"/>
              <a:ext cx="445" cy="678"/>
            </a:xfrm>
            <a:custGeom>
              <a:avLst/>
              <a:gdLst>
                <a:gd name="T0" fmla="*/ 334 w 334"/>
                <a:gd name="T1" fmla="*/ 167 h 515"/>
                <a:gd name="T2" fmla="*/ 167 w 334"/>
                <a:gd name="T3" fmla="*/ 0 h 515"/>
                <a:gd name="T4" fmla="*/ 0 w 334"/>
                <a:gd name="T5" fmla="*/ 167 h 515"/>
                <a:gd name="T6" fmla="*/ 130 w 334"/>
                <a:gd name="T7" fmla="*/ 330 h 515"/>
                <a:gd name="T8" fmla="*/ 165 w 334"/>
                <a:gd name="T9" fmla="*/ 515 h 515"/>
                <a:gd name="T10" fmla="*/ 200 w 334"/>
                <a:gd name="T11" fmla="*/ 331 h 515"/>
                <a:gd name="T12" fmla="*/ 334 w 334"/>
                <a:gd name="T13" fmla="*/ 167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515">
                  <a:moveTo>
                    <a:pt x="334" y="167"/>
                  </a:moveTo>
                  <a:cubicBezTo>
                    <a:pt x="334" y="75"/>
                    <a:pt x="259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47"/>
                    <a:pt x="56" y="313"/>
                    <a:pt x="130" y="330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200" y="331"/>
                    <a:pt x="200" y="331"/>
                    <a:pt x="200" y="331"/>
                  </a:cubicBezTo>
                  <a:cubicBezTo>
                    <a:pt x="276" y="315"/>
                    <a:pt x="334" y="248"/>
                    <a:pt x="334" y="167"/>
                  </a:cubicBezTo>
                  <a:close/>
                </a:path>
              </a:pathLst>
            </a:cu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01" name="Freeform 485"/>
            <p:cNvSpPr/>
            <p:nvPr/>
          </p:nvSpPr>
          <p:spPr bwMode="auto">
            <a:xfrm>
              <a:off x="9799" y="4196"/>
              <a:ext cx="228" cy="679"/>
            </a:xfrm>
            <a:custGeom>
              <a:avLst/>
              <a:gdLst>
                <a:gd name="T0" fmla="*/ 0 w 171"/>
                <a:gd name="T1" fmla="*/ 2 h 516"/>
                <a:gd name="T2" fmla="*/ 2 w 171"/>
                <a:gd name="T3" fmla="*/ 516 h 516"/>
                <a:gd name="T4" fmla="*/ 37 w 171"/>
                <a:gd name="T5" fmla="*/ 333 h 516"/>
                <a:gd name="T6" fmla="*/ 171 w 171"/>
                <a:gd name="T7" fmla="*/ 171 h 516"/>
                <a:gd name="T8" fmla="*/ 0 w 171"/>
                <a:gd name="T9" fmla="*/ 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516">
                  <a:moveTo>
                    <a:pt x="0" y="2"/>
                  </a:moveTo>
                  <a:cubicBezTo>
                    <a:pt x="0" y="2"/>
                    <a:pt x="2" y="516"/>
                    <a:pt x="2" y="516"/>
                  </a:cubicBezTo>
                  <a:cubicBezTo>
                    <a:pt x="37" y="333"/>
                    <a:pt x="37" y="333"/>
                    <a:pt x="37" y="333"/>
                  </a:cubicBezTo>
                  <a:cubicBezTo>
                    <a:pt x="113" y="317"/>
                    <a:pt x="171" y="251"/>
                    <a:pt x="171" y="171"/>
                  </a:cubicBezTo>
                  <a:cubicBezTo>
                    <a:pt x="171" y="78"/>
                    <a:pt x="96" y="0"/>
                    <a:pt x="0" y="2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02" name="Freeform 486"/>
            <p:cNvSpPr>
              <a:spLocks noEditPoints="1"/>
            </p:cNvSpPr>
            <p:nvPr/>
          </p:nvSpPr>
          <p:spPr bwMode="auto">
            <a:xfrm>
              <a:off x="9624" y="4241"/>
              <a:ext cx="357" cy="353"/>
            </a:xfrm>
            <a:custGeom>
              <a:avLst/>
              <a:gdLst>
                <a:gd name="T0" fmla="*/ 134 w 268"/>
                <a:gd name="T1" fmla="*/ 268 h 268"/>
                <a:gd name="T2" fmla="*/ 0 w 268"/>
                <a:gd name="T3" fmla="*/ 134 h 268"/>
                <a:gd name="T4" fmla="*/ 134 w 268"/>
                <a:gd name="T5" fmla="*/ 0 h 268"/>
                <a:gd name="T6" fmla="*/ 268 w 268"/>
                <a:gd name="T7" fmla="*/ 134 h 268"/>
                <a:gd name="T8" fmla="*/ 134 w 268"/>
                <a:gd name="T9" fmla="*/ 268 h 268"/>
                <a:gd name="T10" fmla="*/ 134 w 268"/>
                <a:gd name="T11" fmla="*/ 10 h 268"/>
                <a:gd name="T12" fmla="*/ 11 w 268"/>
                <a:gd name="T13" fmla="*/ 134 h 268"/>
                <a:gd name="T14" fmla="*/ 134 w 268"/>
                <a:gd name="T15" fmla="*/ 257 h 268"/>
                <a:gd name="T16" fmla="*/ 258 w 268"/>
                <a:gd name="T17" fmla="*/ 134 h 268"/>
                <a:gd name="T18" fmla="*/ 134 w 268"/>
                <a:gd name="T19" fmla="*/ 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268"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ubicBezTo>
                    <a:pt x="268" y="208"/>
                    <a:pt x="208" y="268"/>
                    <a:pt x="134" y="268"/>
                  </a:cubicBezTo>
                  <a:close/>
                  <a:moveTo>
                    <a:pt x="134" y="10"/>
                  </a:moveTo>
                  <a:cubicBezTo>
                    <a:pt x="66" y="10"/>
                    <a:pt x="11" y="65"/>
                    <a:pt x="11" y="134"/>
                  </a:cubicBezTo>
                  <a:cubicBezTo>
                    <a:pt x="11" y="202"/>
                    <a:pt x="66" y="257"/>
                    <a:pt x="134" y="257"/>
                  </a:cubicBezTo>
                  <a:cubicBezTo>
                    <a:pt x="202" y="257"/>
                    <a:pt x="258" y="202"/>
                    <a:pt x="258" y="134"/>
                  </a:cubicBezTo>
                  <a:cubicBezTo>
                    <a:pt x="258" y="65"/>
                    <a:pt x="202" y="10"/>
                    <a:pt x="134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103" name="Oval 487"/>
            <p:cNvSpPr>
              <a:spLocks noChangeArrowheads="1"/>
            </p:cNvSpPr>
            <p:nvPr/>
          </p:nvSpPr>
          <p:spPr bwMode="auto">
            <a:xfrm>
              <a:off x="9653" y="4266"/>
              <a:ext cx="299" cy="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104" name="文本框 622"/>
            <p:cNvSpPr txBox="1"/>
            <p:nvPr/>
          </p:nvSpPr>
          <p:spPr>
            <a:xfrm>
              <a:off x="10053" y="4205"/>
              <a:ext cx="1079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成都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 rot="0">
              <a:off x="9705" y="4317"/>
              <a:ext cx="177" cy="179"/>
              <a:chOff x="7385050" y="3114675"/>
              <a:chExt cx="560388" cy="571500"/>
            </a:xfrm>
          </p:grpSpPr>
          <p:sp>
            <p:nvSpPr>
              <p:cNvPr id="106" name="Freeform 524"/>
              <p:cNvSpPr/>
              <p:nvPr/>
            </p:nvSpPr>
            <p:spPr bwMode="auto">
              <a:xfrm>
                <a:off x="7553325" y="3114675"/>
                <a:ext cx="227013" cy="114300"/>
              </a:xfrm>
              <a:custGeom>
                <a:avLst/>
                <a:gdLst>
                  <a:gd name="T0" fmla="*/ 59 w 59"/>
                  <a:gd name="T1" fmla="*/ 30 h 30"/>
                  <a:gd name="T2" fmla="*/ 31 w 59"/>
                  <a:gd name="T3" fmla="*/ 12 h 30"/>
                  <a:gd name="T4" fmla="*/ 31 w 59"/>
                  <a:gd name="T5" fmla="*/ 0 h 30"/>
                  <a:gd name="T6" fmla="*/ 25 w 59"/>
                  <a:gd name="T7" fmla="*/ 0 h 30"/>
                  <a:gd name="T8" fmla="*/ 25 w 59"/>
                  <a:gd name="T9" fmla="*/ 12 h 30"/>
                  <a:gd name="T10" fmla="*/ 0 w 59"/>
                  <a:gd name="T11" fmla="*/ 30 h 30"/>
                  <a:gd name="T12" fmla="*/ 30 w 59"/>
                  <a:gd name="T13" fmla="*/ 22 h 30"/>
                  <a:gd name="T14" fmla="*/ 59 w 59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cubicBezTo>
                      <a:pt x="59" y="20"/>
                      <a:pt x="47" y="13"/>
                      <a:pt x="31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3" y="13"/>
                      <a:pt x="0" y="21"/>
                      <a:pt x="0" y="30"/>
                    </a:cubicBezTo>
                    <a:cubicBezTo>
                      <a:pt x="9" y="25"/>
                      <a:pt x="19" y="22"/>
                      <a:pt x="30" y="22"/>
                    </a:cubicBezTo>
                    <a:cubicBezTo>
                      <a:pt x="41" y="22"/>
                      <a:pt x="51" y="25"/>
                      <a:pt x="59" y="30"/>
                    </a:cubicBez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7" name="Freeform 525"/>
              <p:cNvSpPr/>
              <p:nvPr/>
            </p:nvSpPr>
            <p:spPr bwMode="auto">
              <a:xfrm>
                <a:off x="7791450" y="3160713"/>
                <a:ext cx="34925" cy="30163"/>
              </a:xfrm>
              <a:custGeom>
                <a:avLst/>
                <a:gdLst>
                  <a:gd name="T0" fmla="*/ 10 w 22"/>
                  <a:gd name="T1" fmla="*/ 14 h 19"/>
                  <a:gd name="T2" fmla="*/ 12 w 22"/>
                  <a:gd name="T3" fmla="*/ 19 h 19"/>
                  <a:gd name="T4" fmla="*/ 14 w 22"/>
                  <a:gd name="T5" fmla="*/ 12 h 19"/>
                  <a:gd name="T6" fmla="*/ 22 w 22"/>
                  <a:gd name="T7" fmla="*/ 12 h 19"/>
                  <a:gd name="T8" fmla="*/ 17 w 22"/>
                  <a:gd name="T9" fmla="*/ 7 h 19"/>
                  <a:gd name="T10" fmla="*/ 17 w 22"/>
                  <a:gd name="T11" fmla="*/ 0 h 19"/>
                  <a:gd name="T12" fmla="*/ 10 w 22"/>
                  <a:gd name="T13" fmla="*/ 2 h 19"/>
                  <a:gd name="T14" fmla="*/ 5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10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14"/>
                    </a:moveTo>
                    <a:lnTo>
                      <a:pt x="12" y="19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8" name="Freeform 526"/>
              <p:cNvSpPr/>
              <p:nvPr/>
            </p:nvSpPr>
            <p:spPr bwMode="auto">
              <a:xfrm>
                <a:off x="7840663" y="3176588"/>
                <a:ext cx="104775" cy="98425"/>
              </a:xfrm>
              <a:custGeom>
                <a:avLst/>
                <a:gdLst>
                  <a:gd name="T0" fmla="*/ 25 w 66"/>
                  <a:gd name="T1" fmla="*/ 43 h 62"/>
                  <a:gd name="T2" fmla="*/ 37 w 66"/>
                  <a:gd name="T3" fmla="*/ 62 h 62"/>
                  <a:gd name="T4" fmla="*/ 44 w 66"/>
                  <a:gd name="T5" fmla="*/ 41 h 62"/>
                  <a:gd name="T6" fmla="*/ 66 w 66"/>
                  <a:gd name="T7" fmla="*/ 36 h 62"/>
                  <a:gd name="T8" fmla="*/ 49 w 66"/>
                  <a:gd name="T9" fmla="*/ 21 h 62"/>
                  <a:gd name="T10" fmla="*/ 49 w 66"/>
                  <a:gd name="T11" fmla="*/ 0 h 62"/>
                  <a:gd name="T12" fmla="*/ 29 w 66"/>
                  <a:gd name="T13" fmla="*/ 12 h 62"/>
                  <a:gd name="T14" fmla="*/ 10 w 66"/>
                  <a:gd name="T15" fmla="*/ 4 h 62"/>
                  <a:gd name="T16" fmla="*/ 15 w 66"/>
                  <a:gd name="T17" fmla="*/ 26 h 62"/>
                  <a:gd name="T18" fmla="*/ 0 w 66"/>
                  <a:gd name="T19" fmla="*/ 43 h 62"/>
                  <a:gd name="T20" fmla="*/ 25 w 66"/>
                  <a:gd name="T21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2">
                    <a:moveTo>
                      <a:pt x="25" y="43"/>
                    </a:moveTo>
                    <a:lnTo>
                      <a:pt x="37" y="62"/>
                    </a:lnTo>
                    <a:lnTo>
                      <a:pt x="44" y="41"/>
                    </a:lnTo>
                    <a:lnTo>
                      <a:pt x="66" y="36"/>
                    </a:lnTo>
                    <a:lnTo>
                      <a:pt x="49" y="21"/>
                    </a:lnTo>
                    <a:lnTo>
                      <a:pt x="49" y="0"/>
                    </a:lnTo>
                    <a:lnTo>
                      <a:pt x="29" y="12"/>
                    </a:lnTo>
                    <a:lnTo>
                      <a:pt x="10" y="4"/>
                    </a:lnTo>
                    <a:lnTo>
                      <a:pt x="15" y="26"/>
                    </a:lnTo>
                    <a:lnTo>
                      <a:pt x="0" y="43"/>
                    </a:lnTo>
                    <a:lnTo>
                      <a:pt x="25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9" name="Freeform 527"/>
              <p:cNvSpPr/>
              <p:nvPr/>
            </p:nvSpPr>
            <p:spPr bwMode="auto">
              <a:xfrm>
                <a:off x="7493000" y="3144838"/>
                <a:ext cx="49213" cy="46038"/>
              </a:xfrm>
              <a:custGeom>
                <a:avLst/>
                <a:gdLst>
                  <a:gd name="T0" fmla="*/ 12 w 31"/>
                  <a:gd name="T1" fmla="*/ 20 h 29"/>
                  <a:gd name="T2" fmla="*/ 17 w 31"/>
                  <a:gd name="T3" fmla="*/ 29 h 29"/>
                  <a:gd name="T4" fmla="*/ 21 w 31"/>
                  <a:gd name="T5" fmla="*/ 20 h 29"/>
                  <a:gd name="T6" fmla="*/ 31 w 31"/>
                  <a:gd name="T7" fmla="*/ 17 h 29"/>
                  <a:gd name="T8" fmla="*/ 21 w 31"/>
                  <a:gd name="T9" fmla="*/ 10 h 29"/>
                  <a:gd name="T10" fmla="*/ 21 w 31"/>
                  <a:gd name="T11" fmla="*/ 0 h 29"/>
                  <a:gd name="T12" fmla="*/ 14 w 31"/>
                  <a:gd name="T13" fmla="*/ 5 h 29"/>
                  <a:gd name="T14" fmla="*/ 4 w 31"/>
                  <a:gd name="T15" fmla="*/ 3 h 29"/>
                  <a:gd name="T16" fmla="*/ 7 w 31"/>
                  <a:gd name="T17" fmla="*/ 12 h 29"/>
                  <a:gd name="T18" fmla="*/ 0 w 31"/>
                  <a:gd name="T19" fmla="*/ 20 h 29"/>
                  <a:gd name="T20" fmla="*/ 12 w 31"/>
                  <a:gd name="T21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12" y="20"/>
                    </a:moveTo>
                    <a:lnTo>
                      <a:pt x="17" y="29"/>
                    </a:lnTo>
                    <a:lnTo>
                      <a:pt x="21" y="20"/>
                    </a:lnTo>
                    <a:lnTo>
                      <a:pt x="31" y="17"/>
                    </a:lnTo>
                    <a:lnTo>
                      <a:pt x="21" y="10"/>
                    </a:lnTo>
                    <a:lnTo>
                      <a:pt x="21" y="0"/>
                    </a:lnTo>
                    <a:lnTo>
                      <a:pt x="14" y="5"/>
                    </a:lnTo>
                    <a:lnTo>
                      <a:pt x="4" y="3"/>
                    </a:lnTo>
                    <a:lnTo>
                      <a:pt x="7" y="12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0" name="Freeform 528"/>
              <p:cNvSpPr>
                <a:spLocks noEditPoints="1"/>
              </p:cNvSpPr>
              <p:nvPr/>
            </p:nvSpPr>
            <p:spPr bwMode="auto">
              <a:xfrm>
                <a:off x="7431088" y="3209925"/>
                <a:ext cx="479425" cy="476250"/>
              </a:xfrm>
              <a:custGeom>
                <a:avLst/>
                <a:gdLst>
                  <a:gd name="T0" fmla="*/ 0 w 125"/>
                  <a:gd name="T1" fmla="*/ 62 h 124"/>
                  <a:gd name="T2" fmla="*/ 125 w 125"/>
                  <a:gd name="T3" fmla="*/ 62 h 124"/>
                  <a:gd name="T4" fmla="*/ 19 w 125"/>
                  <a:gd name="T5" fmla="*/ 44 h 124"/>
                  <a:gd name="T6" fmla="*/ 44 w 125"/>
                  <a:gd name="T7" fmla="*/ 19 h 124"/>
                  <a:gd name="T8" fmla="*/ 19 w 125"/>
                  <a:gd name="T9" fmla="*/ 44 h 124"/>
                  <a:gd name="T10" fmla="*/ 18 w 125"/>
                  <a:gd name="T11" fmla="*/ 76 h 124"/>
                  <a:gd name="T12" fmla="*/ 38 w 125"/>
                  <a:gd name="T13" fmla="*/ 64 h 124"/>
                  <a:gd name="T14" fmla="*/ 30 w 125"/>
                  <a:gd name="T15" fmla="*/ 20 h 124"/>
                  <a:gd name="T16" fmla="*/ 46 w 125"/>
                  <a:gd name="T17" fmla="*/ 15 h 124"/>
                  <a:gd name="T18" fmla="*/ 37 w 125"/>
                  <a:gd name="T19" fmla="*/ 9 h 124"/>
                  <a:gd name="T20" fmla="*/ 9 w 125"/>
                  <a:gd name="T21" fmla="*/ 37 h 124"/>
                  <a:gd name="T22" fmla="*/ 15 w 125"/>
                  <a:gd name="T23" fmla="*/ 50 h 124"/>
                  <a:gd name="T24" fmla="*/ 4 w 125"/>
                  <a:gd name="T25" fmla="*/ 61 h 124"/>
                  <a:gd name="T26" fmla="*/ 14 w 125"/>
                  <a:gd name="T27" fmla="*/ 64 h 124"/>
                  <a:gd name="T28" fmla="*/ 3 w 125"/>
                  <a:gd name="T29" fmla="*/ 64 h 124"/>
                  <a:gd name="T30" fmla="*/ 15 w 125"/>
                  <a:gd name="T31" fmla="*/ 78 h 124"/>
                  <a:gd name="T32" fmla="*/ 5 w 125"/>
                  <a:gd name="T33" fmla="*/ 72 h 124"/>
                  <a:gd name="T34" fmla="*/ 9 w 125"/>
                  <a:gd name="T35" fmla="*/ 87 h 124"/>
                  <a:gd name="T36" fmla="*/ 37 w 125"/>
                  <a:gd name="T37" fmla="*/ 115 h 124"/>
                  <a:gd name="T38" fmla="*/ 30 w 125"/>
                  <a:gd name="T39" fmla="*/ 104 h 124"/>
                  <a:gd name="T40" fmla="*/ 53 w 125"/>
                  <a:gd name="T41" fmla="*/ 120 h 124"/>
                  <a:gd name="T42" fmla="*/ 60 w 125"/>
                  <a:gd name="T43" fmla="*/ 107 h 124"/>
                  <a:gd name="T44" fmla="*/ 43 w 125"/>
                  <a:gd name="T45" fmla="*/ 86 h 124"/>
                  <a:gd name="T46" fmla="*/ 60 w 125"/>
                  <a:gd name="T47" fmla="*/ 107 h 124"/>
                  <a:gd name="T48" fmla="*/ 42 w 125"/>
                  <a:gd name="T49" fmla="*/ 82 h 124"/>
                  <a:gd name="T50" fmla="*/ 60 w 125"/>
                  <a:gd name="T51" fmla="*/ 64 h 124"/>
                  <a:gd name="T52" fmla="*/ 60 w 125"/>
                  <a:gd name="T53" fmla="*/ 61 h 124"/>
                  <a:gd name="T54" fmla="*/ 42 w 125"/>
                  <a:gd name="T55" fmla="*/ 42 h 124"/>
                  <a:gd name="T56" fmla="*/ 60 w 125"/>
                  <a:gd name="T57" fmla="*/ 61 h 124"/>
                  <a:gd name="T58" fmla="*/ 50 w 125"/>
                  <a:gd name="T59" fmla="*/ 14 h 124"/>
                  <a:gd name="T60" fmla="*/ 60 w 125"/>
                  <a:gd name="T61" fmla="*/ 13 h 124"/>
                  <a:gd name="T62" fmla="*/ 86 w 125"/>
                  <a:gd name="T63" fmla="*/ 43 h 124"/>
                  <a:gd name="T64" fmla="*/ 108 w 125"/>
                  <a:gd name="T65" fmla="*/ 61 h 124"/>
                  <a:gd name="T66" fmla="*/ 108 w 125"/>
                  <a:gd name="T67" fmla="*/ 64 h 124"/>
                  <a:gd name="T68" fmla="*/ 86 w 125"/>
                  <a:gd name="T69" fmla="*/ 82 h 124"/>
                  <a:gd name="T70" fmla="*/ 108 w 125"/>
                  <a:gd name="T71" fmla="*/ 64 h 124"/>
                  <a:gd name="T72" fmla="*/ 80 w 125"/>
                  <a:gd name="T73" fmla="*/ 19 h 124"/>
                  <a:gd name="T74" fmla="*/ 105 w 125"/>
                  <a:gd name="T75" fmla="*/ 44 h 124"/>
                  <a:gd name="T76" fmla="*/ 63 w 125"/>
                  <a:gd name="T77" fmla="*/ 3 h 124"/>
                  <a:gd name="T78" fmla="*/ 63 w 125"/>
                  <a:gd name="T79" fmla="*/ 13 h 124"/>
                  <a:gd name="T80" fmla="*/ 63 w 125"/>
                  <a:gd name="T81" fmla="*/ 17 h 124"/>
                  <a:gd name="T82" fmla="*/ 82 w 125"/>
                  <a:gd name="T83" fmla="*/ 38 h 124"/>
                  <a:gd name="T84" fmla="*/ 63 w 125"/>
                  <a:gd name="T85" fmla="*/ 17 h 124"/>
                  <a:gd name="T86" fmla="*/ 82 w 125"/>
                  <a:gd name="T87" fmla="*/ 42 h 124"/>
                  <a:gd name="T88" fmla="*/ 63 w 125"/>
                  <a:gd name="T89" fmla="*/ 61 h 124"/>
                  <a:gd name="T90" fmla="*/ 63 w 125"/>
                  <a:gd name="T91" fmla="*/ 121 h 124"/>
                  <a:gd name="T92" fmla="*/ 74 w 125"/>
                  <a:gd name="T93" fmla="*/ 110 h 124"/>
                  <a:gd name="T94" fmla="*/ 63 w 125"/>
                  <a:gd name="T95" fmla="*/ 107 h 124"/>
                  <a:gd name="T96" fmla="*/ 82 w 125"/>
                  <a:gd name="T97" fmla="*/ 86 h 124"/>
                  <a:gd name="T98" fmla="*/ 63 w 125"/>
                  <a:gd name="T99" fmla="*/ 107 h 124"/>
                  <a:gd name="T100" fmla="*/ 105 w 125"/>
                  <a:gd name="T101" fmla="*/ 80 h 124"/>
                  <a:gd name="T102" fmla="*/ 80 w 125"/>
                  <a:gd name="T103" fmla="*/ 105 h 124"/>
                  <a:gd name="T104" fmla="*/ 87 w 125"/>
                  <a:gd name="T105" fmla="*/ 115 h 124"/>
                  <a:gd name="T106" fmla="*/ 116 w 125"/>
                  <a:gd name="T107" fmla="*/ 87 h 124"/>
                  <a:gd name="T108" fmla="*/ 110 w 125"/>
                  <a:gd name="T109" fmla="*/ 75 h 124"/>
                  <a:gd name="T110" fmla="*/ 121 w 125"/>
                  <a:gd name="T111" fmla="*/ 64 h 124"/>
                  <a:gd name="T112" fmla="*/ 111 w 125"/>
                  <a:gd name="T113" fmla="*/ 61 h 124"/>
                  <a:gd name="T114" fmla="*/ 121 w 125"/>
                  <a:gd name="T115" fmla="*/ 61 h 124"/>
                  <a:gd name="T116" fmla="*/ 109 w 125"/>
                  <a:gd name="T117" fmla="*/ 45 h 124"/>
                  <a:gd name="T118" fmla="*/ 120 w 125"/>
                  <a:gd name="T119" fmla="*/ 52 h 124"/>
                  <a:gd name="T120" fmla="*/ 101 w 125"/>
                  <a:gd name="T121" fmla="*/ 24 h 124"/>
                  <a:gd name="T122" fmla="*/ 116 w 125"/>
                  <a:gd name="T123" fmla="*/ 3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5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7" y="124"/>
                      <a:pt x="125" y="96"/>
                      <a:pt x="125" y="62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  <a:moveTo>
                      <a:pt x="19" y="44"/>
                    </a:moveTo>
                    <a:cubicBezTo>
                      <a:pt x="21" y="37"/>
                      <a:pt x="23" y="31"/>
                      <a:pt x="26" y="26"/>
                    </a:cubicBezTo>
                    <a:cubicBezTo>
                      <a:pt x="32" y="23"/>
                      <a:pt x="38" y="20"/>
                      <a:pt x="44" y="19"/>
                    </a:cubicBezTo>
                    <a:cubicBezTo>
                      <a:pt x="42" y="25"/>
                      <a:pt x="40" y="31"/>
                      <a:pt x="39" y="39"/>
                    </a:cubicBezTo>
                    <a:cubicBezTo>
                      <a:pt x="32" y="40"/>
                      <a:pt x="25" y="42"/>
                      <a:pt x="19" y="44"/>
                    </a:cubicBezTo>
                    <a:close/>
                    <a:moveTo>
                      <a:pt x="39" y="82"/>
                    </a:moveTo>
                    <a:cubicBezTo>
                      <a:pt x="31" y="80"/>
                      <a:pt x="24" y="79"/>
                      <a:pt x="18" y="76"/>
                    </a:cubicBezTo>
                    <a:cubicBezTo>
                      <a:pt x="18" y="72"/>
                      <a:pt x="17" y="67"/>
                      <a:pt x="1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70"/>
                      <a:pt x="38" y="76"/>
                      <a:pt x="39" y="82"/>
                    </a:cubicBezTo>
                    <a:close/>
                    <a:moveTo>
                      <a:pt x="30" y="20"/>
                    </a:moveTo>
                    <a:cubicBezTo>
                      <a:pt x="36" y="12"/>
                      <a:pt x="44" y="7"/>
                      <a:pt x="53" y="4"/>
                    </a:cubicBezTo>
                    <a:cubicBezTo>
                      <a:pt x="50" y="7"/>
                      <a:pt x="48" y="11"/>
                      <a:pt x="46" y="15"/>
                    </a:cubicBezTo>
                    <a:cubicBezTo>
                      <a:pt x="40" y="16"/>
                      <a:pt x="35" y="18"/>
                      <a:pt x="30" y="20"/>
                    </a:cubicBezTo>
                    <a:close/>
                    <a:moveTo>
                      <a:pt x="37" y="9"/>
                    </a:moveTo>
                    <a:cubicBezTo>
                      <a:pt x="32" y="12"/>
                      <a:pt x="28" y="18"/>
                      <a:pt x="24" y="24"/>
                    </a:cubicBezTo>
                    <a:cubicBezTo>
                      <a:pt x="18" y="27"/>
                      <a:pt x="13" y="32"/>
                      <a:pt x="9" y="37"/>
                    </a:cubicBezTo>
                    <a:cubicBezTo>
                      <a:pt x="15" y="24"/>
                      <a:pt x="25" y="14"/>
                      <a:pt x="37" y="9"/>
                    </a:cubicBezTo>
                    <a:close/>
                    <a:moveTo>
                      <a:pt x="15" y="50"/>
                    </a:moveTo>
                    <a:cubicBezTo>
                      <a:pt x="14" y="53"/>
                      <a:pt x="14" y="57"/>
                      <a:pt x="1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57"/>
                      <a:pt x="9" y="53"/>
                      <a:pt x="15" y="50"/>
                    </a:cubicBezTo>
                    <a:close/>
                    <a:moveTo>
                      <a:pt x="14" y="64"/>
                    </a:moveTo>
                    <a:cubicBezTo>
                      <a:pt x="14" y="67"/>
                      <a:pt x="14" y="71"/>
                      <a:pt x="15" y="75"/>
                    </a:cubicBezTo>
                    <a:cubicBezTo>
                      <a:pt x="8" y="72"/>
                      <a:pt x="4" y="67"/>
                      <a:pt x="3" y="64"/>
                    </a:cubicBezTo>
                    <a:lnTo>
                      <a:pt x="14" y="64"/>
                    </a:lnTo>
                    <a:close/>
                    <a:moveTo>
                      <a:pt x="15" y="78"/>
                    </a:moveTo>
                    <a:cubicBezTo>
                      <a:pt x="17" y="84"/>
                      <a:pt x="18" y="89"/>
                      <a:pt x="21" y="94"/>
                    </a:cubicBezTo>
                    <a:cubicBezTo>
                      <a:pt x="13" y="88"/>
                      <a:pt x="7" y="80"/>
                      <a:pt x="5" y="72"/>
                    </a:cubicBezTo>
                    <a:cubicBezTo>
                      <a:pt x="7" y="74"/>
                      <a:pt x="11" y="76"/>
                      <a:pt x="15" y="78"/>
                    </a:cubicBezTo>
                    <a:close/>
                    <a:moveTo>
                      <a:pt x="9" y="87"/>
                    </a:moveTo>
                    <a:cubicBezTo>
                      <a:pt x="13" y="92"/>
                      <a:pt x="18" y="97"/>
                      <a:pt x="24" y="100"/>
                    </a:cubicBezTo>
                    <a:cubicBezTo>
                      <a:pt x="28" y="106"/>
                      <a:pt x="32" y="111"/>
                      <a:pt x="37" y="115"/>
                    </a:cubicBezTo>
                    <a:cubicBezTo>
                      <a:pt x="25" y="109"/>
                      <a:pt x="15" y="99"/>
                      <a:pt x="9" y="87"/>
                    </a:cubicBezTo>
                    <a:close/>
                    <a:moveTo>
                      <a:pt x="30" y="104"/>
                    </a:moveTo>
                    <a:cubicBezTo>
                      <a:pt x="35" y="106"/>
                      <a:pt x="40" y="108"/>
                      <a:pt x="46" y="109"/>
                    </a:cubicBezTo>
                    <a:cubicBezTo>
                      <a:pt x="48" y="113"/>
                      <a:pt x="50" y="117"/>
                      <a:pt x="53" y="120"/>
                    </a:cubicBezTo>
                    <a:cubicBezTo>
                      <a:pt x="44" y="117"/>
                      <a:pt x="36" y="111"/>
                      <a:pt x="30" y="104"/>
                    </a:cubicBezTo>
                    <a:close/>
                    <a:moveTo>
                      <a:pt x="60" y="107"/>
                    </a:moveTo>
                    <a:cubicBezTo>
                      <a:pt x="57" y="107"/>
                      <a:pt x="52" y="107"/>
                      <a:pt x="48" y="106"/>
                    </a:cubicBezTo>
                    <a:cubicBezTo>
                      <a:pt x="46" y="100"/>
                      <a:pt x="44" y="93"/>
                      <a:pt x="43" y="86"/>
                    </a:cubicBezTo>
                    <a:cubicBezTo>
                      <a:pt x="48" y="86"/>
                      <a:pt x="54" y="87"/>
                      <a:pt x="60" y="87"/>
                    </a:cubicBezTo>
                    <a:lnTo>
                      <a:pt x="60" y="107"/>
                    </a:lnTo>
                    <a:close/>
                    <a:moveTo>
                      <a:pt x="60" y="83"/>
                    </a:moveTo>
                    <a:cubicBezTo>
                      <a:pt x="54" y="83"/>
                      <a:pt x="48" y="83"/>
                      <a:pt x="42" y="82"/>
                    </a:cubicBezTo>
                    <a:cubicBezTo>
                      <a:pt x="41" y="76"/>
                      <a:pt x="41" y="70"/>
                      <a:pt x="41" y="64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0" y="83"/>
                    </a:lnTo>
                    <a:close/>
                    <a:moveTo>
                      <a:pt x="60" y="61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54"/>
                      <a:pt x="41" y="48"/>
                      <a:pt x="42" y="42"/>
                    </a:cubicBezTo>
                    <a:cubicBezTo>
                      <a:pt x="48" y="41"/>
                      <a:pt x="54" y="41"/>
                      <a:pt x="60" y="40"/>
                    </a:cubicBezTo>
                    <a:lnTo>
                      <a:pt x="60" y="61"/>
                    </a:lnTo>
                    <a:close/>
                    <a:moveTo>
                      <a:pt x="60" y="13"/>
                    </a:moveTo>
                    <a:cubicBezTo>
                      <a:pt x="57" y="13"/>
                      <a:pt x="53" y="14"/>
                      <a:pt x="50" y="14"/>
                    </a:cubicBezTo>
                    <a:cubicBezTo>
                      <a:pt x="53" y="8"/>
                      <a:pt x="57" y="4"/>
                      <a:pt x="60" y="3"/>
                    </a:cubicBezTo>
                    <a:lnTo>
                      <a:pt x="60" y="13"/>
                    </a:lnTo>
                    <a:close/>
                    <a:moveTo>
                      <a:pt x="87" y="61"/>
                    </a:moveTo>
                    <a:cubicBezTo>
                      <a:pt x="87" y="54"/>
                      <a:pt x="87" y="48"/>
                      <a:pt x="86" y="43"/>
                    </a:cubicBezTo>
                    <a:cubicBezTo>
                      <a:pt x="94" y="44"/>
                      <a:pt x="101" y="46"/>
                      <a:pt x="106" y="48"/>
                    </a:cubicBezTo>
                    <a:cubicBezTo>
                      <a:pt x="107" y="52"/>
                      <a:pt x="107" y="57"/>
                      <a:pt x="108" y="61"/>
                    </a:cubicBezTo>
                    <a:lnTo>
                      <a:pt x="87" y="61"/>
                    </a:lnTo>
                    <a:close/>
                    <a:moveTo>
                      <a:pt x="108" y="64"/>
                    </a:moveTo>
                    <a:cubicBezTo>
                      <a:pt x="107" y="67"/>
                      <a:pt x="107" y="72"/>
                      <a:pt x="106" y="76"/>
                    </a:cubicBezTo>
                    <a:cubicBezTo>
                      <a:pt x="101" y="78"/>
                      <a:pt x="94" y="80"/>
                      <a:pt x="86" y="82"/>
                    </a:cubicBezTo>
                    <a:cubicBezTo>
                      <a:pt x="87" y="76"/>
                      <a:pt x="87" y="70"/>
                      <a:pt x="87" y="64"/>
                    </a:cubicBezTo>
                    <a:lnTo>
                      <a:pt x="108" y="64"/>
                    </a:lnTo>
                    <a:close/>
                    <a:moveTo>
                      <a:pt x="85" y="39"/>
                    </a:moveTo>
                    <a:cubicBezTo>
                      <a:pt x="84" y="31"/>
                      <a:pt x="83" y="25"/>
                      <a:pt x="80" y="19"/>
                    </a:cubicBezTo>
                    <a:cubicBezTo>
                      <a:pt x="87" y="20"/>
                      <a:pt x="93" y="23"/>
                      <a:pt x="98" y="26"/>
                    </a:cubicBezTo>
                    <a:cubicBezTo>
                      <a:pt x="101" y="31"/>
                      <a:pt x="104" y="37"/>
                      <a:pt x="105" y="44"/>
                    </a:cubicBezTo>
                    <a:cubicBezTo>
                      <a:pt x="100" y="42"/>
                      <a:pt x="93" y="40"/>
                      <a:pt x="85" y="39"/>
                    </a:cubicBezTo>
                    <a:close/>
                    <a:moveTo>
                      <a:pt x="63" y="3"/>
                    </a:moveTo>
                    <a:cubicBezTo>
                      <a:pt x="70" y="4"/>
                      <a:pt x="71" y="8"/>
                      <a:pt x="74" y="14"/>
                    </a:cubicBezTo>
                    <a:cubicBezTo>
                      <a:pt x="71" y="14"/>
                      <a:pt x="67" y="13"/>
                      <a:pt x="63" y="13"/>
                    </a:cubicBezTo>
                    <a:lnTo>
                      <a:pt x="63" y="3"/>
                    </a:lnTo>
                    <a:close/>
                    <a:moveTo>
                      <a:pt x="63" y="17"/>
                    </a:moveTo>
                    <a:cubicBezTo>
                      <a:pt x="70" y="17"/>
                      <a:pt x="72" y="17"/>
                      <a:pt x="76" y="18"/>
                    </a:cubicBezTo>
                    <a:cubicBezTo>
                      <a:pt x="79" y="24"/>
                      <a:pt x="80" y="31"/>
                      <a:pt x="82" y="38"/>
                    </a:cubicBezTo>
                    <a:cubicBezTo>
                      <a:pt x="76" y="38"/>
                      <a:pt x="70" y="37"/>
                      <a:pt x="63" y="37"/>
                    </a:cubicBezTo>
                    <a:lnTo>
                      <a:pt x="63" y="17"/>
                    </a:lnTo>
                    <a:close/>
                    <a:moveTo>
                      <a:pt x="63" y="40"/>
                    </a:moveTo>
                    <a:cubicBezTo>
                      <a:pt x="70" y="41"/>
                      <a:pt x="76" y="41"/>
                      <a:pt x="82" y="42"/>
                    </a:cubicBezTo>
                    <a:cubicBezTo>
                      <a:pt x="83" y="48"/>
                      <a:pt x="84" y="54"/>
                      <a:pt x="84" y="61"/>
                    </a:cubicBezTo>
                    <a:cubicBezTo>
                      <a:pt x="63" y="61"/>
                      <a:pt x="63" y="61"/>
                      <a:pt x="63" y="61"/>
                    </a:cubicBezTo>
                    <a:lnTo>
                      <a:pt x="63" y="40"/>
                    </a:lnTo>
                    <a:close/>
                    <a:moveTo>
                      <a:pt x="63" y="121"/>
                    </a:moveTo>
                    <a:cubicBezTo>
                      <a:pt x="63" y="110"/>
                      <a:pt x="63" y="110"/>
                      <a:pt x="63" y="110"/>
                    </a:cubicBezTo>
                    <a:cubicBezTo>
                      <a:pt x="67" y="110"/>
                      <a:pt x="71" y="110"/>
                      <a:pt x="74" y="110"/>
                    </a:cubicBezTo>
                    <a:cubicBezTo>
                      <a:pt x="71" y="116"/>
                      <a:pt x="70" y="120"/>
                      <a:pt x="63" y="121"/>
                    </a:cubicBezTo>
                    <a:close/>
                    <a:moveTo>
                      <a:pt x="63" y="107"/>
                    </a:moveTo>
                    <a:cubicBezTo>
                      <a:pt x="63" y="87"/>
                      <a:pt x="63" y="87"/>
                      <a:pt x="63" y="87"/>
                    </a:cubicBezTo>
                    <a:cubicBezTo>
                      <a:pt x="70" y="87"/>
                      <a:pt x="76" y="86"/>
                      <a:pt x="82" y="86"/>
                    </a:cubicBezTo>
                    <a:cubicBezTo>
                      <a:pt x="80" y="93"/>
                      <a:pt x="79" y="100"/>
                      <a:pt x="76" y="106"/>
                    </a:cubicBezTo>
                    <a:cubicBezTo>
                      <a:pt x="72" y="107"/>
                      <a:pt x="70" y="107"/>
                      <a:pt x="63" y="107"/>
                    </a:cubicBezTo>
                    <a:close/>
                    <a:moveTo>
                      <a:pt x="85" y="85"/>
                    </a:moveTo>
                    <a:cubicBezTo>
                      <a:pt x="93" y="84"/>
                      <a:pt x="100" y="82"/>
                      <a:pt x="105" y="80"/>
                    </a:cubicBezTo>
                    <a:cubicBezTo>
                      <a:pt x="104" y="86"/>
                      <a:pt x="101" y="92"/>
                      <a:pt x="98" y="98"/>
                    </a:cubicBezTo>
                    <a:cubicBezTo>
                      <a:pt x="93" y="101"/>
                      <a:pt x="87" y="103"/>
                      <a:pt x="80" y="105"/>
                    </a:cubicBezTo>
                    <a:cubicBezTo>
                      <a:pt x="83" y="99"/>
                      <a:pt x="84" y="93"/>
                      <a:pt x="85" y="85"/>
                    </a:cubicBezTo>
                    <a:close/>
                    <a:moveTo>
                      <a:pt x="87" y="115"/>
                    </a:moveTo>
                    <a:cubicBezTo>
                      <a:pt x="93" y="111"/>
                      <a:pt x="97" y="106"/>
                      <a:pt x="101" y="100"/>
                    </a:cubicBezTo>
                    <a:cubicBezTo>
                      <a:pt x="107" y="97"/>
                      <a:pt x="112" y="92"/>
                      <a:pt x="116" y="87"/>
                    </a:cubicBezTo>
                    <a:cubicBezTo>
                      <a:pt x="110" y="99"/>
                      <a:pt x="100" y="109"/>
                      <a:pt x="87" y="115"/>
                    </a:cubicBezTo>
                    <a:close/>
                    <a:moveTo>
                      <a:pt x="110" y="75"/>
                    </a:moveTo>
                    <a:cubicBezTo>
                      <a:pt x="111" y="71"/>
                      <a:pt x="111" y="67"/>
                      <a:pt x="111" y="64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7"/>
                      <a:pt x="116" y="72"/>
                      <a:pt x="110" y="75"/>
                    </a:cubicBezTo>
                    <a:close/>
                    <a:moveTo>
                      <a:pt x="111" y="61"/>
                    </a:moveTo>
                    <a:cubicBezTo>
                      <a:pt x="111" y="57"/>
                      <a:pt x="111" y="53"/>
                      <a:pt x="110" y="50"/>
                    </a:cubicBezTo>
                    <a:cubicBezTo>
                      <a:pt x="116" y="53"/>
                      <a:pt x="120" y="57"/>
                      <a:pt x="121" y="61"/>
                    </a:cubicBezTo>
                    <a:lnTo>
                      <a:pt x="111" y="61"/>
                    </a:lnTo>
                    <a:close/>
                    <a:moveTo>
                      <a:pt x="109" y="45"/>
                    </a:moveTo>
                    <a:cubicBezTo>
                      <a:pt x="108" y="40"/>
                      <a:pt x="106" y="35"/>
                      <a:pt x="104" y="30"/>
                    </a:cubicBezTo>
                    <a:cubicBezTo>
                      <a:pt x="112" y="36"/>
                      <a:pt x="117" y="44"/>
                      <a:pt x="120" y="52"/>
                    </a:cubicBezTo>
                    <a:cubicBezTo>
                      <a:pt x="117" y="50"/>
                      <a:pt x="114" y="47"/>
                      <a:pt x="109" y="45"/>
                    </a:cubicBezTo>
                    <a:close/>
                    <a:moveTo>
                      <a:pt x="101" y="24"/>
                    </a:moveTo>
                    <a:cubicBezTo>
                      <a:pt x="97" y="18"/>
                      <a:pt x="93" y="12"/>
                      <a:pt x="87" y="9"/>
                    </a:cubicBezTo>
                    <a:cubicBezTo>
                      <a:pt x="100" y="14"/>
                      <a:pt x="110" y="24"/>
                      <a:pt x="116" y="37"/>
                    </a:cubicBezTo>
                    <a:cubicBezTo>
                      <a:pt x="112" y="32"/>
                      <a:pt x="107" y="27"/>
                      <a:pt x="101" y="24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1" name="Freeform 529"/>
              <p:cNvSpPr/>
              <p:nvPr/>
            </p:nvSpPr>
            <p:spPr bwMode="auto">
              <a:xfrm>
                <a:off x="7407275" y="3141663"/>
                <a:ext cx="34925" cy="30163"/>
              </a:xfrm>
              <a:custGeom>
                <a:avLst/>
                <a:gdLst>
                  <a:gd name="T0" fmla="*/ 8 w 22"/>
                  <a:gd name="T1" fmla="*/ 14 h 19"/>
                  <a:gd name="T2" fmla="*/ 13 w 22"/>
                  <a:gd name="T3" fmla="*/ 19 h 19"/>
                  <a:gd name="T4" fmla="*/ 15 w 22"/>
                  <a:gd name="T5" fmla="*/ 12 h 19"/>
                  <a:gd name="T6" fmla="*/ 22 w 22"/>
                  <a:gd name="T7" fmla="*/ 9 h 19"/>
                  <a:gd name="T8" fmla="*/ 15 w 22"/>
                  <a:gd name="T9" fmla="*/ 7 h 19"/>
                  <a:gd name="T10" fmla="*/ 15 w 22"/>
                  <a:gd name="T11" fmla="*/ 0 h 19"/>
                  <a:gd name="T12" fmla="*/ 10 w 22"/>
                  <a:gd name="T13" fmla="*/ 2 h 19"/>
                  <a:gd name="T14" fmla="*/ 3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8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4"/>
                    </a:moveTo>
                    <a:lnTo>
                      <a:pt x="13" y="19"/>
                    </a:lnTo>
                    <a:lnTo>
                      <a:pt x="15" y="12"/>
                    </a:lnTo>
                    <a:lnTo>
                      <a:pt x="22" y="9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2" name="Freeform 530"/>
              <p:cNvSpPr/>
              <p:nvPr/>
            </p:nvSpPr>
            <p:spPr bwMode="auto">
              <a:xfrm>
                <a:off x="7899400" y="3294063"/>
                <a:ext cx="46038" cy="46038"/>
              </a:xfrm>
              <a:custGeom>
                <a:avLst/>
                <a:gdLst>
                  <a:gd name="T0" fmla="*/ 29 w 29"/>
                  <a:gd name="T1" fmla="*/ 12 h 29"/>
                  <a:gd name="T2" fmla="*/ 19 w 29"/>
                  <a:gd name="T3" fmla="*/ 10 h 29"/>
                  <a:gd name="T4" fmla="*/ 14 w 29"/>
                  <a:gd name="T5" fmla="*/ 0 h 29"/>
                  <a:gd name="T6" fmla="*/ 9 w 29"/>
                  <a:gd name="T7" fmla="*/ 10 h 29"/>
                  <a:gd name="T8" fmla="*/ 0 w 29"/>
                  <a:gd name="T9" fmla="*/ 10 h 29"/>
                  <a:gd name="T10" fmla="*/ 7 w 29"/>
                  <a:gd name="T11" fmla="*/ 17 h 29"/>
                  <a:gd name="T12" fmla="*/ 4 w 29"/>
                  <a:gd name="T13" fmla="*/ 29 h 29"/>
                  <a:gd name="T14" fmla="*/ 14 w 29"/>
                  <a:gd name="T15" fmla="*/ 25 h 29"/>
                  <a:gd name="T16" fmla="*/ 21 w 29"/>
                  <a:gd name="T17" fmla="*/ 29 h 29"/>
                  <a:gd name="T18" fmla="*/ 21 w 29"/>
                  <a:gd name="T19" fmla="*/ 20 h 29"/>
                  <a:gd name="T20" fmla="*/ 29 w 29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9" y="12"/>
                    </a:moveTo>
                    <a:lnTo>
                      <a:pt x="19" y="10"/>
                    </a:lnTo>
                    <a:lnTo>
                      <a:pt x="14" y="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7" y="17"/>
                    </a:lnTo>
                    <a:lnTo>
                      <a:pt x="4" y="29"/>
                    </a:lnTo>
                    <a:lnTo>
                      <a:pt x="14" y="25"/>
                    </a:lnTo>
                    <a:lnTo>
                      <a:pt x="21" y="29"/>
                    </a:lnTo>
                    <a:lnTo>
                      <a:pt x="21" y="2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3" name="Freeform 531"/>
              <p:cNvSpPr/>
              <p:nvPr/>
            </p:nvSpPr>
            <p:spPr bwMode="auto">
              <a:xfrm>
                <a:off x="7385050" y="3206750"/>
                <a:ext cx="103188" cy="100013"/>
              </a:xfrm>
              <a:custGeom>
                <a:avLst/>
                <a:gdLst>
                  <a:gd name="T0" fmla="*/ 43 w 65"/>
                  <a:gd name="T1" fmla="*/ 43 h 63"/>
                  <a:gd name="T2" fmla="*/ 65 w 65"/>
                  <a:gd name="T3" fmla="*/ 36 h 63"/>
                  <a:gd name="T4" fmla="*/ 46 w 65"/>
                  <a:gd name="T5" fmla="*/ 22 h 63"/>
                  <a:gd name="T6" fmla="*/ 48 w 65"/>
                  <a:gd name="T7" fmla="*/ 0 h 63"/>
                  <a:gd name="T8" fmla="*/ 29 w 65"/>
                  <a:gd name="T9" fmla="*/ 12 h 63"/>
                  <a:gd name="T10" fmla="*/ 7 w 65"/>
                  <a:gd name="T11" fmla="*/ 5 h 63"/>
                  <a:gd name="T12" fmla="*/ 14 w 65"/>
                  <a:gd name="T13" fmla="*/ 26 h 63"/>
                  <a:gd name="T14" fmla="*/ 0 w 65"/>
                  <a:gd name="T15" fmla="*/ 46 h 63"/>
                  <a:gd name="T16" fmla="*/ 24 w 65"/>
                  <a:gd name="T17" fmla="*/ 46 h 63"/>
                  <a:gd name="T18" fmla="*/ 36 w 65"/>
                  <a:gd name="T19" fmla="*/ 63 h 63"/>
                  <a:gd name="T20" fmla="*/ 43 w 65"/>
                  <a:gd name="T21" fmla="*/ 4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43" y="43"/>
                    </a:moveTo>
                    <a:lnTo>
                      <a:pt x="65" y="36"/>
                    </a:lnTo>
                    <a:lnTo>
                      <a:pt x="46" y="22"/>
                    </a:lnTo>
                    <a:lnTo>
                      <a:pt x="48" y="0"/>
                    </a:lnTo>
                    <a:lnTo>
                      <a:pt x="29" y="12"/>
                    </a:lnTo>
                    <a:lnTo>
                      <a:pt x="7" y="5"/>
                    </a:lnTo>
                    <a:lnTo>
                      <a:pt x="14" y="26"/>
                    </a:lnTo>
                    <a:lnTo>
                      <a:pt x="0" y="46"/>
                    </a:lnTo>
                    <a:lnTo>
                      <a:pt x="24" y="46"/>
                    </a:lnTo>
                    <a:lnTo>
                      <a:pt x="36" y="63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14" name="组合 113"/>
          <p:cNvGrpSpPr/>
          <p:nvPr/>
        </p:nvGrpSpPr>
        <p:grpSpPr>
          <a:xfrm>
            <a:off x="7324513" y="3801533"/>
            <a:ext cx="934352" cy="441960"/>
            <a:chOff x="9581" y="4196"/>
            <a:chExt cx="1551" cy="700"/>
          </a:xfrm>
        </p:grpSpPr>
        <p:sp>
          <p:nvSpPr>
            <p:cNvPr id="115" name="Oval 499"/>
            <p:cNvSpPr>
              <a:spLocks noChangeArrowheads="1"/>
            </p:cNvSpPr>
            <p:nvPr/>
          </p:nvSpPr>
          <p:spPr bwMode="auto">
            <a:xfrm>
              <a:off x="9744" y="4838"/>
              <a:ext cx="110" cy="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16" name="Rectangle 483"/>
            <p:cNvSpPr>
              <a:spLocks noChangeArrowheads="1"/>
            </p:cNvSpPr>
            <p:nvPr/>
          </p:nvSpPr>
          <p:spPr bwMode="auto">
            <a:xfrm>
              <a:off x="9799" y="4207"/>
              <a:ext cx="1122" cy="432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27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17" name="Freeform 484"/>
            <p:cNvSpPr/>
            <p:nvPr/>
          </p:nvSpPr>
          <p:spPr bwMode="auto">
            <a:xfrm>
              <a:off x="9581" y="4198"/>
              <a:ext cx="445" cy="678"/>
            </a:xfrm>
            <a:custGeom>
              <a:avLst/>
              <a:gdLst>
                <a:gd name="T0" fmla="*/ 334 w 334"/>
                <a:gd name="T1" fmla="*/ 167 h 515"/>
                <a:gd name="T2" fmla="*/ 167 w 334"/>
                <a:gd name="T3" fmla="*/ 0 h 515"/>
                <a:gd name="T4" fmla="*/ 0 w 334"/>
                <a:gd name="T5" fmla="*/ 167 h 515"/>
                <a:gd name="T6" fmla="*/ 130 w 334"/>
                <a:gd name="T7" fmla="*/ 330 h 515"/>
                <a:gd name="T8" fmla="*/ 165 w 334"/>
                <a:gd name="T9" fmla="*/ 515 h 515"/>
                <a:gd name="T10" fmla="*/ 200 w 334"/>
                <a:gd name="T11" fmla="*/ 331 h 515"/>
                <a:gd name="T12" fmla="*/ 334 w 334"/>
                <a:gd name="T13" fmla="*/ 167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515">
                  <a:moveTo>
                    <a:pt x="334" y="167"/>
                  </a:moveTo>
                  <a:cubicBezTo>
                    <a:pt x="334" y="75"/>
                    <a:pt x="259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47"/>
                    <a:pt x="56" y="313"/>
                    <a:pt x="130" y="330"/>
                  </a:cubicBezTo>
                  <a:cubicBezTo>
                    <a:pt x="165" y="515"/>
                    <a:pt x="165" y="515"/>
                    <a:pt x="165" y="515"/>
                  </a:cubicBezTo>
                  <a:cubicBezTo>
                    <a:pt x="200" y="331"/>
                    <a:pt x="200" y="331"/>
                    <a:pt x="200" y="331"/>
                  </a:cubicBezTo>
                  <a:cubicBezTo>
                    <a:pt x="276" y="315"/>
                    <a:pt x="334" y="248"/>
                    <a:pt x="334" y="167"/>
                  </a:cubicBezTo>
                  <a:close/>
                </a:path>
              </a:pathLst>
            </a:cu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18" name="Freeform 485"/>
            <p:cNvSpPr/>
            <p:nvPr/>
          </p:nvSpPr>
          <p:spPr bwMode="auto">
            <a:xfrm>
              <a:off x="9799" y="4196"/>
              <a:ext cx="228" cy="679"/>
            </a:xfrm>
            <a:custGeom>
              <a:avLst/>
              <a:gdLst>
                <a:gd name="T0" fmla="*/ 0 w 171"/>
                <a:gd name="T1" fmla="*/ 2 h 516"/>
                <a:gd name="T2" fmla="*/ 2 w 171"/>
                <a:gd name="T3" fmla="*/ 516 h 516"/>
                <a:gd name="T4" fmla="*/ 37 w 171"/>
                <a:gd name="T5" fmla="*/ 333 h 516"/>
                <a:gd name="T6" fmla="*/ 171 w 171"/>
                <a:gd name="T7" fmla="*/ 171 h 516"/>
                <a:gd name="T8" fmla="*/ 0 w 171"/>
                <a:gd name="T9" fmla="*/ 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516">
                  <a:moveTo>
                    <a:pt x="0" y="2"/>
                  </a:moveTo>
                  <a:cubicBezTo>
                    <a:pt x="0" y="2"/>
                    <a:pt x="2" y="516"/>
                    <a:pt x="2" y="516"/>
                  </a:cubicBezTo>
                  <a:cubicBezTo>
                    <a:pt x="37" y="333"/>
                    <a:pt x="37" y="333"/>
                    <a:pt x="37" y="333"/>
                  </a:cubicBezTo>
                  <a:cubicBezTo>
                    <a:pt x="113" y="317"/>
                    <a:pt x="171" y="251"/>
                    <a:pt x="171" y="171"/>
                  </a:cubicBezTo>
                  <a:cubicBezTo>
                    <a:pt x="171" y="78"/>
                    <a:pt x="96" y="0"/>
                    <a:pt x="0" y="2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/>
            </a:p>
          </p:txBody>
        </p:sp>
        <p:sp>
          <p:nvSpPr>
            <p:cNvPr id="119" name="Freeform 486"/>
            <p:cNvSpPr>
              <a:spLocks noEditPoints="1"/>
            </p:cNvSpPr>
            <p:nvPr/>
          </p:nvSpPr>
          <p:spPr bwMode="auto">
            <a:xfrm>
              <a:off x="9624" y="4241"/>
              <a:ext cx="357" cy="353"/>
            </a:xfrm>
            <a:custGeom>
              <a:avLst/>
              <a:gdLst>
                <a:gd name="T0" fmla="*/ 134 w 268"/>
                <a:gd name="T1" fmla="*/ 268 h 268"/>
                <a:gd name="T2" fmla="*/ 0 w 268"/>
                <a:gd name="T3" fmla="*/ 134 h 268"/>
                <a:gd name="T4" fmla="*/ 134 w 268"/>
                <a:gd name="T5" fmla="*/ 0 h 268"/>
                <a:gd name="T6" fmla="*/ 268 w 268"/>
                <a:gd name="T7" fmla="*/ 134 h 268"/>
                <a:gd name="T8" fmla="*/ 134 w 268"/>
                <a:gd name="T9" fmla="*/ 268 h 268"/>
                <a:gd name="T10" fmla="*/ 134 w 268"/>
                <a:gd name="T11" fmla="*/ 10 h 268"/>
                <a:gd name="T12" fmla="*/ 11 w 268"/>
                <a:gd name="T13" fmla="*/ 134 h 268"/>
                <a:gd name="T14" fmla="*/ 134 w 268"/>
                <a:gd name="T15" fmla="*/ 257 h 268"/>
                <a:gd name="T16" fmla="*/ 258 w 268"/>
                <a:gd name="T17" fmla="*/ 134 h 268"/>
                <a:gd name="T18" fmla="*/ 134 w 268"/>
                <a:gd name="T19" fmla="*/ 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268"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ubicBezTo>
                    <a:pt x="268" y="208"/>
                    <a:pt x="208" y="268"/>
                    <a:pt x="134" y="268"/>
                  </a:cubicBezTo>
                  <a:close/>
                  <a:moveTo>
                    <a:pt x="134" y="10"/>
                  </a:moveTo>
                  <a:cubicBezTo>
                    <a:pt x="66" y="10"/>
                    <a:pt x="11" y="65"/>
                    <a:pt x="11" y="134"/>
                  </a:cubicBezTo>
                  <a:cubicBezTo>
                    <a:pt x="11" y="202"/>
                    <a:pt x="66" y="257"/>
                    <a:pt x="134" y="257"/>
                  </a:cubicBezTo>
                  <a:cubicBezTo>
                    <a:pt x="202" y="257"/>
                    <a:pt x="258" y="202"/>
                    <a:pt x="258" y="134"/>
                  </a:cubicBezTo>
                  <a:cubicBezTo>
                    <a:pt x="258" y="65"/>
                    <a:pt x="202" y="10"/>
                    <a:pt x="134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120" name="Oval 487"/>
            <p:cNvSpPr>
              <a:spLocks noChangeArrowheads="1"/>
            </p:cNvSpPr>
            <p:nvPr/>
          </p:nvSpPr>
          <p:spPr bwMode="auto">
            <a:xfrm>
              <a:off x="9653" y="4266"/>
              <a:ext cx="299" cy="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p>
              <a:endParaRPr lang="zh-CN" altLang="en-US" sz="2135"/>
            </a:p>
          </p:txBody>
        </p:sp>
        <p:sp>
          <p:nvSpPr>
            <p:cNvPr id="121" name="文本框 622"/>
            <p:cNvSpPr txBox="1"/>
            <p:nvPr/>
          </p:nvSpPr>
          <p:spPr>
            <a:xfrm>
              <a:off x="10053" y="4205"/>
              <a:ext cx="1079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南京</a:t>
              </a:r>
              <a:endPara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2" name="组合 121"/>
            <p:cNvGrpSpPr/>
            <p:nvPr/>
          </p:nvGrpSpPr>
          <p:grpSpPr>
            <a:xfrm rot="0">
              <a:off x="9705" y="4317"/>
              <a:ext cx="177" cy="179"/>
              <a:chOff x="7385050" y="3114675"/>
              <a:chExt cx="560388" cy="571500"/>
            </a:xfrm>
          </p:grpSpPr>
          <p:sp>
            <p:nvSpPr>
              <p:cNvPr id="123" name="Freeform 524"/>
              <p:cNvSpPr/>
              <p:nvPr/>
            </p:nvSpPr>
            <p:spPr bwMode="auto">
              <a:xfrm>
                <a:off x="7553325" y="3114675"/>
                <a:ext cx="227013" cy="114300"/>
              </a:xfrm>
              <a:custGeom>
                <a:avLst/>
                <a:gdLst>
                  <a:gd name="T0" fmla="*/ 59 w 59"/>
                  <a:gd name="T1" fmla="*/ 30 h 30"/>
                  <a:gd name="T2" fmla="*/ 31 w 59"/>
                  <a:gd name="T3" fmla="*/ 12 h 30"/>
                  <a:gd name="T4" fmla="*/ 31 w 59"/>
                  <a:gd name="T5" fmla="*/ 0 h 30"/>
                  <a:gd name="T6" fmla="*/ 25 w 59"/>
                  <a:gd name="T7" fmla="*/ 0 h 30"/>
                  <a:gd name="T8" fmla="*/ 25 w 59"/>
                  <a:gd name="T9" fmla="*/ 12 h 30"/>
                  <a:gd name="T10" fmla="*/ 0 w 59"/>
                  <a:gd name="T11" fmla="*/ 30 h 30"/>
                  <a:gd name="T12" fmla="*/ 30 w 59"/>
                  <a:gd name="T13" fmla="*/ 22 h 30"/>
                  <a:gd name="T14" fmla="*/ 59 w 59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cubicBezTo>
                      <a:pt x="59" y="20"/>
                      <a:pt x="47" y="13"/>
                      <a:pt x="31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3" y="13"/>
                      <a:pt x="0" y="21"/>
                      <a:pt x="0" y="30"/>
                    </a:cubicBezTo>
                    <a:cubicBezTo>
                      <a:pt x="9" y="25"/>
                      <a:pt x="19" y="22"/>
                      <a:pt x="30" y="22"/>
                    </a:cubicBezTo>
                    <a:cubicBezTo>
                      <a:pt x="41" y="22"/>
                      <a:pt x="51" y="25"/>
                      <a:pt x="59" y="30"/>
                    </a:cubicBez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4" name="Freeform 525"/>
              <p:cNvSpPr/>
              <p:nvPr/>
            </p:nvSpPr>
            <p:spPr bwMode="auto">
              <a:xfrm>
                <a:off x="7791450" y="3160713"/>
                <a:ext cx="34925" cy="30163"/>
              </a:xfrm>
              <a:custGeom>
                <a:avLst/>
                <a:gdLst>
                  <a:gd name="T0" fmla="*/ 10 w 22"/>
                  <a:gd name="T1" fmla="*/ 14 h 19"/>
                  <a:gd name="T2" fmla="*/ 12 w 22"/>
                  <a:gd name="T3" fmla="*/ 19 h 19"/>
                  <a:gd name="T4" fmla="*/ 14 w 22"/>
                  <a:gd name="T5" fmla="*/ 12 h 19"/>
                  <a:gd name="T6" fmla="*/ 22 w 22"/>
                  <a:gd name="T7" fmla="*/ 12 h 19"/>
                  <a:gd name="T8" fmla="*/ 17 w 22"/>
                  <a:gd name="T9" fmla="*/ 7 h 19"/>
                  <a:gd name="T10" fmla="*/ 17 w 22"/>
                  <a:gd name="T11" fmla="*/ 0 h 19"/>
                  <a:gd name="T12" fmla="*/ 10 w 22"/>
                  <a:gd name="T13" fmla="*/ 2 h 19"/>
                  <a:gd name="T14" fmla="*/ 5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10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14"/>
                    </a:moveTo>
                    <a:lnTo>
                      <a:pt x="12" y="19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5" name="Freeform 526"/>
              <p:cNvSpPr/>
              <p:nvPr/>
            </p:nvSpPr>
            <p:spPr bwMode="auto">
              <a:xfrm>
                <a:off x="7840663" y="3176588"/>
                <a:ext cx="104775" cy="98425"/>
              </a:xfrm>
              <a:custGeom>
                <a:avLst/>
                <a:gdLst>
                  <a:gd name="T0" fmla="*/ 25 w 66"/>
                  <a:gd name="T1" fmla="*/ 43 h 62"/>
                  <a:gd name="T2" fmla="*/ 37 w 66"/>
                  <a:gd name="T3" fmla="*/ 62 h 62"/>
                  <a:gd name="T4" fmla="*/ 44 w 66"/>
                  <a:gd name="T5" fmla="*/ 41 h 62"/>
                  <a:gd name="T6" fmla="*/ 66 w 66"/>
                  <a:gd name="T7" fmla="*/ 36 h 62"/>
                  <a:gd name="T8" fmla="*/ 49 w 66"/>
                  <a:gd name="T9" fmla="*/ 21 h 62"/>
                  <a:gd name="T10" fmla="*/ 49 w 66"/>
                  <a:gd name="T11" fmla="*/ 0 h 62"/>
                  <a:gd name="T12" fmla="*/ 29 w 66"/>
                  <a:gd name="T13" fmla="*/ 12 h 62"/>
                  <a:gd name="T14" fmla="*/ 10 w 66"/>
                  <a:gd name="T15" fmla="*/ 4 h 62"/>
                  <a:gd name="T16" fmla="*/ 15 w 66"/>
                  <a:gd name="T17" fmla="*/ 26 h 62"/>
                  <a:gd name="T18" fmla="*/ 0 w 66"/>
                  <a:gd name="T19" fmla="*/ 43 h 62"/>
                  <a:gd name="T20" fmla="*/ 25 w 66"/>
                  <a:gd name="T21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2">
                    <a:moveTo>
                      <a:pt x="25" y="43"/>
                    </a:moveTo>
                    <a:lnTo>
                      <a:pt x="37" y="62"/>
                    </a:lnTo>
                    <a:lnTo>
                      <a:pt x="44" y="41"/>
                    </a:lnTo>
                    <a:lnTo>
                      <a:pt x="66" y="36"/>
                    </a:lnTo>
                    <a:lnTo>
                      <a:pt x="49" y="21"/>
                    </a:lnTo>
                    <a:lnTo>
                      <a:pt x="49" y="0"/>
                    </a:lnTo>
                    <a:lnTo>
                      <a:pt x="29" y="12"/>
                    </a:lnTo>
                    <a:lnTo>
                      <a:pt x="10" y="4"/>
                    </a:lnTo>
                    <a:lnTo>
                      <a:pt x="15" y="26"/>
                    </a:lnTo>
                    <a:lnTo>
                      <a:pt x="0" y="43"/>
                    </a:lnTo>
                    <a:lnTo>
                      <a:pt x="25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6" name="Freeform 527"/>
              <p:cNvSpPr/>
              <p:nvPr/>
            </p:nvSpPr>
            <p:spPr bwMode="auto">
              <a:xfrm>
                <a:off x="7493000" y="3144838"/>
                <a:ext cx="49213" cy="46038"/>
              </a:xfrm>
              <a:custGeom>
                <a:avLst/>
                <a:gdLst>
                  <a:gd name="T0" fmla="*/ 12 w 31"/>
                  <a:gd name="T1" fmla="*/ 20 h 29"/>
                  <a:gd name="T2" fmla="*/ 17 w 31"/>
                  <a:gd name="T3" fmla="*/ 29 h 29"/>
                  <a:gd name="T4" fmla="*/ 21 w 31"/>
                  <a:gd name="T5" fmla="*/ 20 h 29"/>
                  <a:gd name="T6" fmla="*/ 31 w 31"/>
                  <a:gd name="T7" fmla="*/ 17 h 29"/>
                  <a:gd name="T8" fmla="*/ 21 w 31"/>
                  <a:gd name="T9" fmla="*/ 10 h 29"/>
                  <a:gd name="T10" fmla="*/ 21 w 31"/>
                  <a:gd name="T11" fmla="*/ 0 h 29"/>
                  <a:gd name="T12" fmla="*/ 14 w 31"/>
                  <a:gd name="T13" fmla="*/ 5 h 29"/>
                  <a:gd name="T14" fmla="*/ 4 w 31"/>
                  <a:gd name="T15" fmla="*/ 3 h 29"/>
                  <a:gd name="T16" fmla="*/ 7 w 31"/>
                  <a:gd name="T17" fmla="*/ 12 h 29"/>
                  <a:gd name="T18" fmla="*/ 0 w 31"/>
                  <a:gd name="T19" fmla="*/ 20 h 29"/>
                  <a:gd name="T20" fmla="*/ 12 w 31"/>
                  <a:gd name="T21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12" y="20"/>
                    </a:moveTo>
                    <a:lnTo>
                      <a:pt x="17" y="29"/>
                    </a:lnTo>
                    <a:lnTo>
                      <a:pt x="21" y="20"/>
                    </a:lnTo>
                    <a:lnTo>
                      <a:pt x="31" y="17"/>
                    </a:lnTo>
                    <a:lnTo>
                      <a:pt x="21" y="10"/>
                    </a:lnTo>
                    <a:lnTo>
                      <a:pt x="21" y="0"/>
                    </a:lnTo>
                    <a:lnTo>
                      <a:pt x="14" y="5"/>
                    </a:lnTo>
                    <a:lnTo>
                      <a:pt x="4" y="3"/>
                    </a:lnTo>
                    <a:lnTo>
                      <a:pt x="7" y="12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7" name="Freeform 528"/>
              <p:cNvSpPr>
                <a:spLocks noEditPoints="1"/>
              </p:cNvSpPr>
              <p:nvPr/>
            </p:nvSpPr>
            <p:spPr bwMode="auto">
              <a:xfrm>
                <a:off x="7431088" y="3209925"/>
                <a:ext cx="479425" cy="476250"/>
              </a:xfrm>
              <a:custGeom>
                <a:avLst/>
                <a:gdLst>
                  <a:gd name="T0" fmla="*/ 0 w 125"/>
                  <a:gd name="T1" fmla="*/ 62 h 124"/>
                  <a:gd name="T2" fmla="*/ 125 w 125"/>
                  <a:gd name="T3" fmla="*/ 62 h 124"/>
                  <a:gd name="T4" fmla="*/ 19 w 125"/>
                  <a:gd name="T5" fmla="*/ 44 h 124"/>
                  <a:gd name="T6" fmla="*/ 44 w 125"/>
                  <a:gd name="T7" fmla="*/ 19 h 124"/>
                  <a:gd name="T8" fmla="*/ 19 w 125"/>
                  <a:gd name="T9" fmla="*/ 44 h 124"/>
                  <a:gd name="T10" fmla="*/ 18 w 125"/>
                  <a:gd name="T11" fmla="*/ 76 h 124"/>
                  <a:gd name="T12" fmla="*/ 38 w 125"/>
                  <a:gd name="T13" fmla="*/ 64 h 124"/>
                  <a:gd name="T14" fmla="*/ 30 w 125"/>
                  <a:gd name="T15" fmla="*/ 20 h 124"/>
                  <a:gd name="T16" fmla="*/ 46 w 125"/>
                  <a:gd name="T17" fmla="*/ 15 h 124"/>
                  <a:gd name="T18" fmla="*/ 37 w 125"/>
                  <a:gd name="T19" fmla="*/ 9 h 124"/>
                  <a:gd name="T20" fmla="*/ 9 w 125"/>
                  <a:gd name="T21" fmla="*/ 37 h 124"/>
                  <a:gd name="T22" fmla="*/ 15 w 125"/>
                  <a:gd name="T23" fmla="*/ 50 h 124"/>
                  <a:gd name="T24" fmla="*/ 4 w 125"/>
                  <a:gd name="T25" fmla="*/ 61 h 124"/>
                  <a:gd name="T26" fmla="*/ 14 w 125"/>
                  <a:gd name="T27" fmla="*/ 64 h 124"/>
                  <a:gd name="T28" fmla="*/ 3 w 125"/>
                  <a:gd name="T29" fmla="*/ 64 h 124"/>
                  <a:gd name="T30" fmla="*/ 15 w 125"/>
                  <a:gd name="T31" fmla="*/ 78 h 124"/>
                  <a:gd name="T32" fmla="*/ 5 w 125"/>
                  <a:gd name="T33" fmla="*/ 72 h 124"/>
                  <a:gd name="T34" fmla="*/ 9 w 125"/>
                  <a:gd name="T35" fmla="*/ 87 h 124"/>
                  <a:gd name="T36" fmla="*/ 37 w 125"/>
                  <a:gd name="T37" fmla="*/ 115 h 124"/>
                  <a:gd name="T38" fmla="*/ 30 w 125"/>
                  <a:gd name="T39" fmla="*/ 104 h 124"/>
                  <a:gd name="T40" fmla="*/ 53 w 125"/>
                  <a:gd name="T41" fmla="*/ 120 h 124"/>
                  <a:gd name="T42" fmla="*/ 60 w 125"/>
                  <a:gd name="T43" fmla="*/ 107 h 124"/>
                  <a:gd name="T44" fmla="*/ 43 w 125"/>
                  <a:gd name="T45" fmla="*/ 86 h 124"/>
                  <a:gd name="T46" fmla="*/ 60 w 125"/>
                  <a:gd name="T47" fmla="*/ 107 h 124"/>
                  <a:gd name="T48" fmla="*/ 42 w 125"/>
                  <a:gd name="T49" fmla="*/ 82 h 124"/>
                  <a:gd name="T50" fmla="*/ 60 w 125"/>
                  <a:gd name="T51" fmla="*/ 64 h 124"/>
                  <a:gd name="T52" fmla="*/ 60 w 125"/>
                  <a:gd name="T53" fmla="*/ 61 h 124"/>
                  <a:gd name="T54" fmla="*/ 42 w 125"/>
                  <a:gd name="T55" fmla="*/ 42 h 124"/>
                  <a:gd name="T56" fmla="*/ 60 w 125"/>
                  <a:gd name="T57" fmla="*/ 61 h 124"/>
                  <a:gd name="T58" fmla="*/ 50 w 125"/>
                  <a:gd name="T59" fmla="*/ 14 h 124"/>
                  <a:gd name="T60" fmla="*/ 60 w 125"/>
                  <a:gd name="T61" fmla="*/ 13 h 124"/>
                  <a:gd name="T62" fmla="*/ 86 w 125"/>
                  <a:gd name="T63" fmla="*/ 43 h 124"/>
                  <a:gd name="T64" fmla="*/ 108 w 125"/>
                  <a:gd name="T65" fmla="*/ 61 h 124"/>
                  <a:gd name="T66" fmla="*/ 108 w 125"/>
                  <a:gd name="T67" fmla="*/ 64 h 124"/>
                  <a:gd name="T68" fmla="*/ 86 w 125"/>
                  <a:gd name="T69" fmla="*/ 82 h 124"/>
                  <a:gd name="T70" fmla="*/ 108 w 125"/>
                  <a:gd name="T71" fmla="*/ 64 h 124"/>
                  <a:gd name="T72" fmla="*/ 80 w 125"/>
                  <a:gd name="T73" fmla="*/ 19 h 124"/>
                  <a:gd name="T74" fmla="*/ 105 w 125"/>
                  <a:gd name="T75" fmla="*/ 44 h 124"/>
                  <a:gd name="T76" fmla="*/ 63 w 125"/>
                  <a:gd name="T77" fmla="*/ 3 h 124"/>
                  <a:gd name="T78" fmla="*/ 63 w 125"/>
                  <a:gd name="T79" fmla="*/ 13 h 124"/>
                  <a:gd name="T80" fmla="*/ 63 w 125"/>
                  <a:gd name="T81" fmla="*/ 17 h 124"/>
                  <a:gd name="T82" fmla="*/ 82 w 125"/>
                  <a:gd name="T83" fmla="*/ 38 h 124"/>
                  <a:gd name="T84" fmla="*/ 63 w 125"/>
                  <a:gd name="T85" fmla="*/ 17 h 124"/>
                  <a:gd name="T86" fmla="*/ 82 w 125"/>
                  <a:gd name="T87" fmla="*/ 42 h 124"/>
                  <a:gd name="T88" fmla="*/ 63 w 125"/>
                  <a:gd name="T89" fmla="*/ 61 h 124"/>
                  <a:gd name="T90" fmla="*/ 63 w 125"/>
                  <a:gd name="T91" fmla="*/ 121 h 124"/>
                  <a:gd name="T92" fmla="*/ 74 w 125"/>
                  <a:gd name="T93" fmla="*/ 110 h 124"/>
                  <a:gd name="T94" fmla="*/ 63 w 125"/>
                  <a:gd name="T95" fmla="*/ 107 h 124"/>
                  <a:gd name="T96" fmla="*/ 82 w 125"/>
                  <a:gd name="T97" fmla="*/ 86 h 124"/>
                  <a:gd name="T98" fmla="*/ 63 w 125"/>
                  <a:gd name="T99" fmla="*/ 107 h 124"/>
                  <a:gd name="T100" fmla="*/ 105 w 125"/>
                  <a:gd name="T101" fmla="*/ 80 h 124"/>
                  <a:gd name="T102" fmla="*/ 80 w 125"/>
                  <a:gd name="T103" fmla="*/ 105 h 124"/>
                  <a:gd name="T104" fmla="*/ 87 w 125"/>
                  <a:gd name="T105" fmla="*/ 115 h 124"/>
                  <a:gd name="T106" fmla="*/ 116 w 125"/>
                  <a:gd name="T107" fmla="*/ 87 h 124"/>
                  <a:gd name="T108" fmla="*/ 110 w 125"/>
                  <a:gd name="T109" fmla="*/ 75 h 124"/>
                  <a:gd name="T110" fmla="*/ 121 w 125"/>
                  <a:gd name="T111" fmla="*/ 64 h 124"/>
                  <a:gd name="T112" fmla="*/ 111 w 125"/>
                  <a:gd name="T113" fmla="*/ 61 h 124"/>
                  <a:gd name="T114" fmla="*/ 121 w 125"/>
                  <a:gd name="T115" fmla="*/ 61 h 124"/>
                  <a:gd name="T116" fmla="*/ 109 w 125"/>
                  <a:gd name="T117" fmla="*/ 45 h 124"/>
                  <a:gd name="T118" fmla="*/ 120 w 125"/>
                  <a:gd name="T119" fmla="*/ 52 h 124"/>
                  <a:gd name="T120" fmla="*/ 101 w 125"/>
                  <a:gd name="T121" fmla="*/ 24 h 124"/>
                  <a:gd name="T122" fmla="*/ 116 w 125"/>
                  <a:gd name="T123" fmla="*/ 3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5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7" y="124"/>
                      <a:pt x="125" y="96"/>
                      <a:pt x="125" y="62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  <a:moveTo>
                      <a:pt x="19" y="44"/>
                    </a:moveTo>
                    <a:cubicBezTo>
                      <a:pt x="21" y="37"/>
                      <a:pt x="23" y="31"/>
                      <a:pt x="26" y="26"/>
                    </a:cubicBezTo>
                    <a:cubicBezTo>
                      <a:pt x="32" y="23"/>
                      <a:pt x="38" y="20"/>
                      <a:pt x="44" y="19"/>
                    </a:cubicBezTo>
                    <a:cubicBezTo>
                      <a:pt x="42" y="25"/>
                      <a:pt x="40" y="31"/>
                      <a:pt x="39" y="39"/>
                    </a:cubicBezTo>
                    <a:cubicBezTo>
                      <a:pt x="32" y="40"/>
                      <a:pt x="25" y="42"/>
                      <a:pt x="19" y="44"/>
                    </a:cubicBezTo>
                    <a:close/>
                    <a:moveTo>
                      <a:pt x="39" y="82"/>
                    </a:moveTo>
                    <a:cubicBezTo>
                      <a:pt x="31" y="80"/>
                      <a:pt x="24" y="79"/>
                      <a:pt x="18" y="76"/>
                    </a:cubicBezTo>
                    <a:cubicBezTo>
                      <a:pt x="18" y="72"/>
                      <a:pt x="17" y="67"/>
                      <a:pt x="1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70"/>
                      <a:pt x="38" y="76"/>
                      <a:pt x="39" y="82"/>
                    </a:cubicBezTo>
                    <a:close/>
                    <a:moveTo>
                      <a:pt x="30" y="20"/>
                    </a:moveTo>
                    <a:cubicBezTo>
                      <a:pt x="36" y="12"/>
                      <a:pt x="44" y="7"/>
                      <a:pt x="53" y="4"/>
                    </a:cubicBezTo>
                    <a:cubicBezTo>
                      <a:pt x="50" y="7"/>
                      <a:pt x="48" y="11"/>
                      <a:pt x="46" y="15"/>
                    </a:cubicBezTo>
                    <a:cubicBezTo>
                      <a:pt x="40" y="16"/>
                      <a:pt x="35" y="18"/>
                      <a:pt x="30" y="20"/>
                    </a:cubicBezTo>
                    <a:close/>
                    <a:moveTo>
                      <a:pt x="37" y="9"/>
                    </a:moveTo>
                    <a:cubicBezTo>
                      <a:pt x="32" y="12"/>
                      <a:pt x="28" y="18"/>
                      <a:pt x="24" y="24"/>
                    </a:cubicBezTo>
                    <a:cubicBezTo>
                      <a:pt x="18" y="27"/>
                      <a:pt x="13" y="32"/>
                      <a:pt x="9" y="37"/>
                    </a:cubicBezTo>
                    <a:cubicBezTo>
                      <a:pt x="15" y="24"/>
                      <a:pt x="25" y="14"/>
                      <a:pt x="37" y="9"/>
                    </a:cubicBezTo>
                    <a:close/>
                    <a:moveTo>
                      <a:pt x="15" y="50"/>
                    </a:moveTo>
                    <a:cubicBezTo>
                      <a:pt x="14" y="53"/>
                      <a:pt x="14" y="57"/>
                      <a:pt x="1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57"/>
                      <a:pt x="9" y="53"/>
                      <a:pt x="15" y="50"/>
                    </a:cubicBezTo>
                    <a:close/>
                    <a:moveTo>
                      <a:pt x="14" y="64"/>
                    </a:moveTo>
                    <a:cubicBezTo>
                      <a:pt x="14" y="67"/>
                      <a:pt x="14" y="71"/>
                      <a:pt x="15" y="75"/>
                    </a:cubicBezTo>
                    <a:cubicBezTo>
                      <a:pt x="8" y="72"/>
                      <a:pt x="4" y="67"/>
                      <a:pt x="3" y="64"/>
                    </a:cubicBezTo>
                    <a:lnTo>
                      <a:pt x="14" y="64"/>
                    </a:lnTo>
                    <a:close/>
                    <a:moveTo>
                      <a:pt x="15" y="78"/>
                    </a:moveTo>
                    <a:cubicBezTo>
                      <a:pt x="17" y="84"/>
                      <a:pt x="18" y="89"/>
                      <a:pt x="21" y="94"/>
                    </a:cubicBezTo>
                    <a:cubicBezTo>
                      <a:pt x="13" y="88"/>
                      <a:pt x="7" y="80"/>
                      <a:pt x="5" y="72"/>
                    </a:cubicBezTo>
                    <a:cubicBezTo>
                      <a:pt x="7" y="74"/>
                      <a:pt x="11" y="76"/>
                      <a:pt x="15" y="78"/>
                    </a:cubicBezTo>
                    <a:close/>
                    <a:moveTo>
                      <a:pt x="9" y="87"/>
                    </a:moveTo>
                    <a:cubicBezTo>
                      <a:pt x="13" y="92"/>
                      <a:pt x="18" y="97"/>
                      <a:pt x="24" y="100"/>
                    </a:cubicBezTo>
                    <a:cubicBezTo>
                      <a:pt x="28" y="106"/>
                      <a:pt x="32" y="111"/>
                      <a:pt x="37" y="115"/>
                    </a:cubicBezTo>
                    <a:cubicBezTo>
                      <a:pt x="25" y="109"/>
                      <a:pt x="15" y="99"/>
                      <a:pt x="9" y="87"/>
                    </a:cubicBezTo>
                    <a:close/>
                    <a:moveTo>
                      <a:pt x="30" y="104"/>
                    </a:moveTo>
                    <a:cubicBezTo>
                      <a:pt x="35" y="106"/>
                      <a:pt x="40" y="108"/>
                      <a:pt x="46" y="109"/>
                    </a:cubicBezTo>
                    <a:cubicBezTo>
                      <a:pt x="48" y="113"/>
                      <a:pt x="50" y="117"/>
                      <a:pt x="53" y="120"/>
                    </a:cubicBezTo>
                    <a:cubicBezTo>
                      <a:pt x="44" y="117"/>
                      <a:pt x="36" y="111"/>
                      <a:pt x="30" y="104"/>
                    </a:cubicBezTo>
                    <a:close/>
                    <a:moveTo>
                      <a:pt x="60" y="107"/>
                    </a:moveTo>
                    <a:cubicBezTo>
                      <a:pt x="57" y="107"/>
                      <a:pt x="52" y="107"/>
                      <a:pt x="48" y="106"/>
                    </a:cubicBezTo>
                    <a:cubicBezTo>
                      <a:pt x="46" y="100"/>
                      <a:pt x="44" y="93"/>
                      <a:pt x="43" y="86"/>
                    </a:cubicBezTo>
                    <a:cubicBezTo>
                      <a:pt x="48" y="86"/>
                      <a:pt x="54" y="87"/>
                      <a:pt x="60" y="87"/>
                    </a:cubicBezTo>
                    <a:lnTo>
                      <a:pt x="60" y="107"/>
                    </a:lnTo>
                    <a:close/>
                    <a:moveTo>
                      <a:pt x="60" y="83"/>
                    </a:moveTo>
                    <a:cubicBezTo>
                      <a:pt x="54" y="83"/>
                      <a:pt x="48" y="83"/>
                      <a:pt x="42" y="82"/>
                    </a:cubicBezTo>
                    <a:cubicBezTo>
                      <a:pt x="41" y="76"/>
                      <a:pt x="41" y="70"/>
                      <a:pt x="41" y="64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0" y="83"/>
                    </a:lnTo>
                    <a:close/>
                    <a:moveTo>
                      <a:pt x="60" y="61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54"/>
                      <a:pt x="41" y="48"/>
                      <a:pt x="42" y="42"/>
                    </a:cubicBezTo>
                    <a:cubicBezTo>
                      <a:pt x="48" y="41"/>
                      <a:pt x="54" y="41"/>
                      <a:pt x="60" y="40"/>
                    </a:cubicBezTo>
                    <a:lnTo>
                      <a:pt x="60" y="61"/>
                    </a:lnTo>
                    <a:close/>
                    <a:moveTo>
                      <a:pt x="60" y="13"/>
                    </a:moveTo>
                    <a:cubicBezTo>
                      <a:pt x="57" y="13"/>
                      <a:pt x="53" y="14"/>
                      <a:pt x="50" y="14"/>
                    </a:cubicBezTo>
                    <a:cubicBezTo>
                      <a:pt x="53" y="8"/>
                      <a:pt x="57" y="4"/>
                      <a:pt x="60" y="3"/>
                    </a:cubicBezTo>
                    <a:lnTo>
                      <a:pt x="60" y="13"/>
                    </a:lnTo>
                    <a:close/>
                    <a:moveTo>
                      <a:pt x="87" y="61"/>
                    </a:moveTo>
                    <a:cubicBezTo>
                      <a:pt x="87" y="54"/>
                      <a:pt x="87" y="48"/>
                      <a:pt x="86" y="43"/>
                    </a:cubicBezTo>
                    <a:cubicBezTo>
                      <a:pt x="94" y="44"/>
                      <a:pt x="101" y="46"/>
                      <a:pt x="106" y="48"/>
                    </a:cubicBezTo>
                    <a:cubicBezTo>
                      <a:pt x="107" y="52"/>
                      <a:pt x="107" y="57"/>
                      <a:pt x="108" y="61"/>
                    </a:cubicBezTo>
                    <a:lnTo>
                      <a:pt x="87" y="61"/>
                    </a:lnTo>
                    <a:close/>
                    <a:moveTo>
                      <a:pt x="108" y="64"/>
                    </a:moveTo>
                    <a:cubicBezTo>
                      <a:pt x="107" y="67"/>
                      <a:pt x="107" y="72"/>
                      <a:pt x="106" y="76"/>
                    </a:cubicBezTo>
                    <a:cubicBezTo>
                      <a:pt x="101" y="78"/>
                      <a:pt x="94" y="80"/>
                      <a:pt x="86" y="82"/>
                    </a:cubicBezTo>
                    <a:cubicBezTo>
                      <a:pt x="87" y="76"/>
                      <a:pt x="87" y="70"/>
                      <a:pt x="87" y="64"/>
                    </a:cubicBezTo>
                    <a:lnTo>
                      <a:pt x="108" y="64"/>
                    </a:lnTo>
                    <a:close/>
                    <a:moveTo>
                      <a:pt x="85" y="39"/>
                    </a:moveTo>
                    <a:cubicBezTo>
                      <a:pt x="84" y="31"/>
                      <a:pt x="83" y="25"/>
                      <a:pt x="80" y="19"/>
                    </a:cubicBezTo>
                    <a:cubicBezTo>
                      <a:pt x="87" y="20"/>
                      <a:pt x="93" y="23"/>
                      <a:pt x="98" y="26"/>
                    </a:cubicBezTo>
                    <a:cubicBezTo>
                      <a:pt x="101" y="31"/>
                      <a:pt x="104" y="37"/>
                      <a:pt x="105" y="44"/>
                    </a:cubicBezTo>
                    <a:cubicBezTo>
                      <a:pt x="100" y="42"/>
                      <a:pt x="93" y="40"/>
                      <a:pt x="85" y="39"/>
                    </a:cubicBezTo>
                    <a:close/>
                    <a:moveTo>
                      <a:pt x="63" y="3"/>
                    </a:moveTo>
                    <a:cubicBezTo>
                      <a:pt x="70" y="4"/>
                      <a:pt x="71" y="8"/>
                      <a:pt x="74" y="14"/>
                    </a:cubicBezTo>
                    <a:cubicBezTo>
                      <a:pt x="71" y="14"/>
                      <a:pt x="67" y="13"/>
                      <a:pt x="63" y="13"/>
                    </a:cubicBezTo>
                    <a:lnTo>
                      <a:pt x="63" y="3"/>
                    </a:lnTo>
                    <a:close/>
                    <a:moveTo>
                      <a:pt x="63" y="17"/>
                    </a:moveTo>
                    <a:cubicBezTo>
                      <a:pt x="70" y="17"/>
                      <a:pt x="72" y="17"/>
                      <a:pt x="76" y="18"/>
                    </a:cubicBezTo>
                    <a:cubicBezTo>
                      <a:pt x="79" y="24"/>
                      <a:pt x="80" y="31"/>
                      <a:pt x="82" y="38"/>
                    </a:cubicBezTo>
                    <a:cubicBezTo>
                      <a:pt x="76" y="38"/>
                      <a:pt x="70" y="37"/>
                      <a:pt x="63" y="37"/>
                    </a:cubicBezTo>
                    <a:lnTo>
                      <a:pt x="63" y="17"/>
                    </a:lnTo>
                    <a:close/>
                    <a:moveTo>
                      <a:pt x="63" y="40"/>
                    </a:moveTo>
                    <a:cubicBezTo>
                      <a:pt x="70" y="41"/>
                      <a:pt x="76" y="41"/>
                      <a:pt x="82" y="42"/>
                    </a:cubicBezTo>
                    <a:cubicBezTo>
                      <a:pt x="83" y="48"/>
                      <a:pt x="84" y="54"/>
                      <a:pt x="84" y="61"/>
                    </a:cubicBezTo>
                    <a:cubicBezTo>
                      <a:pt x="63" y="61"/>
                      <a:pt x="63" y="61"/>
                      <a:pt x="63" y="61"/>
                    </a:cubicBezTo>
                    <a:lnTo>
                      <a:pt x="63" y="40"/>
                    </a:lnTo>
                    <a:close/>
                    <a:moveTo>
                      <a:pt x="63" y="121"/>
                    </a:moveTo>
                    <a:cubicBezTo>
                      <a:pt x="63" y="110"/>
                      <a:pt x="63" y="110"/>
                      <a:pt x="63" y="110"/>
                    </a:cubicBezTo>
                    <a:cubicBezTo>
                      <a:pt x="67" y="110"/>
                      <a:pt x="71" y="110"/>
                      <a:pt x="74" y="110"/>
                    </a:cubicBezTo>
                    <a:cubicBezTo>
                      <a:pt x="71" y="116"/>
                      <a:pt x="70" y="120"/>
                      <a:pt x="63" y="121"/>
                    </a:cubicBezTo>
                    <a:close/>
                    <a:moveTo>
                      <a:pt x="63" y="107"/>
                    </a:moveTo>
                    <a:cubicBezTo>
                      <a:pt x="63" y="87"/>
                      <a:pt x="63" y="87"/>
                      <a:pt x="63" y="87"/>
                    </a:cubicBezTo>
                    <a:cubicBezTo>
                      <a:pt x="70" y="87"/>
                      <a:pt x="76" y="86"/>
                      <a:pt x="82" y="86"/>
                    </a:cubicBezTo>
                    <a:cubicBezTo>
                      <a:pt x="80" y="93"/>
                      <a:pt x="79" y="100"/>
                      <a:pt x="76" y="106"/>
                    </a:cubicBezTo>
                    <a:cubicBezTo>
                      <a:pt x="72" y="107"/>
                      <a:pt x="70" y="107"/>
                      <a:pt x="63" y="107"/>
                    </a:cubicBezTo>
                    <a:close/>
                    <a:moveTo>
                      <a:pt x="85" y="85"/>
                    </a:moveTo>
                    <a:cubicBezTo>
                      <a:pt x="93" y="84"/>
                      <a:pt x="100" y="82"/>
                      <a:pt x="105" y="80"/>
                    </a:cubicBezTo>
                    <a:cubicBezTo>
                      <a:pt x="104" y="86"/>
                      <a:pt x="101" y="92"/>
                      <a:pt x="98" y="98"/>
                    </a:cubicBezTo>
                    <a:cubicBezTo>
                      <a:pt x="93" y="101"/>
                      <a:pt x="87" y="103"/>
                      <a:pt x="80" y="105"/>
                    </a:cubicBezTo>
                    <a:cubicBezTo>
                      <a:pt x="83" y="99"/>
                      <a:pt x="84" y="93"/>
                      <a:pt x="85" y="85"/>
                    </a:cubicBezTo>
                    <a:close/>
                    <a:moveTo>
                      <a:pt x="87" y="115"/>
                    </a:moveTo>
                    <a:cubicBezTo>
                      <a:pt x="93" y="111"/>
                      <a:pt x="97" y="106"/>
                      <a:pt x="101" y="100"/>
                    </a:cubicBezTo>
                    <a:cubicBezTo>
                      <a:pt x="107" y="97"/>
                      <a:pt x="112" y="92"/>
                      <a:pt x="116" y="87"/>
                    </a:cubicBezTo>
                    <a:cubicBezTo>
                      <a:pt x="110" y="99"/>
                      <a:pt x="100" y="109"/>
                      <a:pt x="87" y="115"/>
                    </a:cubicBezTo>
                    <a:close/>
                    <a:moveTo>
                      <a:pt x="110" y="75"/>
                    </a:moveTo>
                    <a:cubicBezTo>
                      <a:pt x="111" y="71"/>
                      <a:pt x="111" y="67"/>
                      <a:pt x="111" y="64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7"/>
                      <a:pt x="116" y="72"/>
                      <a:pt x="110" y="75"/>
                    </a:cubicBezTo>
                    <a:close/>
                    <a:moveTo>
                      <a:pt x="111" y="61"/>
                    </a:moveTo>
                    <a:cubicBezTo>
                      <a:pt x="111" y="57"/>
                      <a:pt x="111" y="53"/>
                      <a:pt x="110" y="50"/>
                    </a:cubicBezTo>
                    <a:cubicBezTo>
                      <a:pt x="116" y="53"/>
                      <a:pt x="120" y="57"/>
                      <a:pt x="121" y="61"/>
                    </a:cubicBezTo>
                    <a:lnTo>
                      <a:pt x="111" y="61"/>
                    </a:lnTo>
                    <a:close/>
                    <a:moveTo>
                      <a:pt x="109" y="45"/>
                    </a:moveTo>
                    <a:cubicBezTo>
                      <a:pt x="108" y="40"/>
                      <a:pt x="106" y="35"/>
                      <a:pt x="104" y="30"/>
                    </a:cubicBezTo>
                    <a:cubicBezTo>
                      <a:pt x="112" y="36"/>
                      <a:pt x="117" y="44"/>
                      <a:pt x="120" y="52"/>
                    </a:cubicBezTo>
                    <a:cubicBezTo>
                      <a:pt x="117" y="50"/>
                      <a:pt x="114" y="47"/>
                      <a:pt x="109" y="45"/>
                    </a:cubicBezTo>
                    <a:close/>
                    <a:moveTo>
                      <a:pt x="101" y="24"/>
                    </a:moveTo>
                    <a:cubicBezTo>
                      <a:pt x="97" y="18"/>
                      <a:pt x="93" y="12"/>
                      <a:pt x="87" y="9"/>
                    </a:cubicBezTo>
                    <a:cubicBezTo>
                      <a:pt x="100" y="14"/>
                      <a:pt x="110" y="24"/>
                      <a:pt x="116" y="37"/>
                    </a:cubicBezTo>
                    <a:cubicBezTo>
                      <a:pt x="112" y="32"/>
                      <a:pt x="107" y="27"/>
                      <a:pt x="101" y="24"/>
                    </a:cubicBezTo>
                    <a:close/>
                  </a:path>
                </a:pathLst>
              </a:custGeom>
              <a:solidFill>
                <a:srgbClr val="0070C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8" name="Freeform 529"/>
              <p:cNvSpPr/>
              <p:nvPr/>
            </p:nvSpPr>
            <p:spPr bwMode="auto">
              <a:xfrm>
                <a:off x="7407275" y="3141663"/>
                <a:ext cx="34925" cy="30163"/>
              </a:xfrm>
              <a:custGeom>
                <a:avLst/>
                <a:gdLst>
                  <a:gd name="T0" fmla="*/ 8 w 22"/>
                  <a:gd name="T1" fmla="*/ 14 h 19"/>
                  <a:gd name="T2" fmla="*/ 13 w 22"/>
                  <a:gd name="T3" fmla="*/ 19 h 19"/>
                  <a:gd name="T4" fmla="*/ 15 w 22"/>
                  <a:gd name="T5" fmla="*/ 12 h 19"/>
                  <a:gd name="T6" fmla="*/ 22 w 22"/>
                  <a:gd name="T7" fmla="*/ 9 h 19"/>
                  <a:gd name="T8" fmla="*/ 15 w 22"/>
                  <a:gd name="T9" fmla="*/ 7 h 19"/>
                  <a:gd name="T10" fmla="*/ 15 w 22"/>
                  <a:gd name="T11" fmla="*/ 0 h 19"/>
                  <a:gd name="T12" fmla="*/ 10 w 22"/>
                  <a:gd name="T13" fmla="*/ 2 h 19"/>
                  <a:gd name="T14" fmla="*/ 3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8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4"/>
                    </a:moveTo>
                    <a:lnTo>
                      <a:pt x="13" y="19"/>
                    </a:lnTo>
                    <a:lnTo>
                      <a:pt x="15" y="12"/>
                    </a:lnTo>
                    <a:lnTo>
                      <a:pt x="22" y="9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9" name="Freeform 530"/>
              <p:cNvSpPr/>
              <p:nvPr/>
            </p:nvSpPr>
            <p:spPr bwMode="auto">
              <a:xfrm>
                <a:off x="7899400" y="3294063"/>
                <a:ext cx="46038" cy="46038"/>
              </a:xfrm>
              <a:custGeom>
                <a:avLst/>
                <a:gdLst>
                  <a:gd name="T0" fmla="*/ 29 w 29"/>
                  <a:gd name="T1" fmla="*/ 12 h 29"/>
                  <a:gd name="T2" fmla="*/ 19 w 29"/>
                  <a:gd name="T3" fmla="*/ 10 h 29"/>
                  <a:gd name="T4" fmla="*/ 14 w 29"/>
                  <a:gd name="T5" fmla="*/ 0 h 29"/>
                  <a:gd name="T6" fmla="*/ 9 w 29"/>
                  <a:gd name="T7" fmla="*/ 10 h 29"/>
                  <a:gd name="T8" fmla="*/ 0 w 29"/>
                  <a:gd name="T9" fmla="*/ 10 h 29"/>
                  <a:gd name="T10" fmla="*/ 7 w 29"/>
                  <a:gd name="T11" fmla="*/ 17 h 29"/>
                  <a:gd name="T12" fmla="*/ 4 w 29"/>
                  <a:gd name="T13" fmla="*/ 29 h 29"/>
                  <a:gd name="T14" fmla="*/ 14 w 29"/>
                  <a:gd name="T15" fmla="*/ 25 h 29"/>
                  <a:gd name="T16" fmla="*/ 21 w 29"/>
                  <a:gd name="T17" fmla="*/ 29 h 29"/>
                  <a:gd name="T18" fmla="*/ 21 w 29"/>
                  <a:gd name="T19" fmla="*/ 20 h 29"/>
                  <a:gd name="T20" fmla="*/ 29 w 29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9" y="12"/>
                    </a:moveTo>
                    <a:lnTo>
                      <a:pt x="19" y="10"/>
                    </a:lnTo>
                    <a:lnTo>
                      <a:pt x="14" y="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7" y="17"/>
                    </a:lnTo>
                    <a:lnTo>
                      <a:pt x="4" y="29"/>
                    </a:lnTo>
                    <a:lnTo>
                      <a:pt x="14" y="25"/>
                    </a:lnTo>
                    <a:lnTo>
                      <a:pt x="21" y="29"/>
                    </a:lnTo>
                    <a:lnTo>
                      <a:pt x="21" y="2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30" name="Freeform 531"/>
              <p:cNvSpPr/>
              <p:nvPr/>
            </p:nvSpPr>
            <p:spPr bwMode="auto">
              <a:xfrm>
                <a:off x="7385050" y="3206750"/>
                <a:ext cx="103188" cy="100013"/>
              </a:xfrm>
              <a:custGeom>
                <a:avLst/>
                <a:gdLst>
                  <a:gd name="T0" fmla="*/ 43 w 65"/>
                  <a:gd name="T1" fmla="*/ 43 h 63"/>
                  <a:gd name="T2" fmla="*/ 65 w 65"/>
                  <a:gd name="T3" fmla="*/ 36 h 63"/>
                  <a:gd name="T4" fmla="*/ 46 w 65"/>
                  <a:gd name="T5" fmla="*/ 22 h 63"/>
                  <a:gd name="T6" fmla="*/ 48 w 65"/>
                  <a:gd name="T7" fmla="*/ 0 h 63"/>
                  <a:gd name="T8" fmla="*/ 29 w 65"/>
                  <a:gd name="T9" fmla="*/ 12 h 63"/>
                  <a:gd name="T10" fmla="*/ 7 w 65"/>
                  <a:gd name="T11" fmla="*/ 5 h 63"/>
                  <a:gd name="T12" fmla="*/ 14 w 65"/>
                  <a:gd name="T13" fmla="*/ 26 h 63"/>
                  <a:gd name="T14" fmla="*/ 0 w 65"/>
                  <a:gd name="T15" fmla="*/ 46 h 63"/>
                  <a:gd name="T16" fmla="*/ 24 w 65"/>
                  <a:gd name="T17" fmla="*/ 46 h 63"/>
                  <a:gd name="T18" fmla="*/ 36 w 65"/>
                  <a:gd name="T19" fmla="*/ 63 h 63"/>
                  <a:gd name="T20" fmla="*/ 43 w 65"/>
                  <a:gd name="T21" fmla="*/ 4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43" y="43"/>
                    </a:moveTo>
                    <a:lnTo>
                      <a:pt x="65" y="36"/>
                    </a:lnTo>
                    <a:lnTo>
                      <a:pt x="46" y="22"/>
                    </a:lnTo>
                    <a:lnTo>
                      <a:pt x="48" y="0"/>
                    </a:lnTo>
                    <a:lnTo>
                      <a:pt x="29" y="12"/>
                    </a:lnTo>
                    <a:lnTo>
                      <a:pt x="7" y="5"/>
                    </a:lnTo>
                    <a:lnTo>
                      <a:pt x="14" y="26"/>
                    </a:lnTo>
                    <a:lnTo>
                      <a:pt x="0" y="46"/>
                    </a:lnTo>
                    <a:lnTo>
                      <a:pt x="24" y="46"/>
                    </a:lnTo>
                    <a:lnTo>
                      <a:pt x="36" y="63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46CEA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135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131" name="Oval 499"/>
          <p:cNvSpPr>
            <a:spLocks noChangeArrowheads="1"/>
          </p:cNvSpPr>
          <p:nvPr/>
        </p:nvSpPr>
        <p:spPr bwMode="auto">
          <a:xfrm>
            <a:off x="7060353" y="4378960"/>
            <a:ext cx="66040" cy="36407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32" name="Rectangle 483"/>
          <p:cNvSpPr>
            <a:spLocks noChangeArrowheads="1"/>
          </p:cNvSpPr>
          <p:nvPr/>
        </p:nvSpPr>
        <p:spPr bwMode="auto">
          <a:xfrm>
            <a:off x="7093373" y="3980180"/>
            <a:ext cx="675640" cy="27262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33" name="Freeform 484"/>
          <p:cNvSpPr/>
          <p:nvPr/>
        </p:nvSpPr>
        <p:spPr bwMode="auto">
          <a:xfrm>
            <a:off x="6962140" y="3974253"/>
            <a:ext cx="268393" cy="428413"/>
          </a:xfrm>
          <a:custGeom>
            <a:avLst/>
            <a:gdLst>
              <a:gd name="T0" fmla="*/ 334 w 334"/>
              <a:gd name="T1" fmla="*/ 167 h 515"/>
              <a:gd name="T2" fmla="*/ 167 w 334"/>
              <a:gd name="T3" fmla="*/ 0 h 515"/>
              <a:gd name="T4" fmla="*/ 0 w 334"/>
              <a:gd name="T5" fmla="*/ 167 h 515"/>
              <a:gd name="T6" fmla="*/ 130 w 334"/>
              <a:gd name="T7" fmla="*/ 330 h 515"/>
              <a:gd name="T8" fmla="*/ 165 w 334"/>
              <a:gd name="T9" fmla="*/ 515 h 515"/>
              <a:gd name="T10" fmla="*/ 200 w 334"/>
              <a:gd name="T11" fmla="*/ 331 h 515"/>
              <a:gd name="T12" fmla="*/ 334 w 334"/>
              <a:gd name="T13" fmla="*/ 167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4" h="515">
                <a:moveTo>
                  <a:pt x="334" y="167"/>
                </a:moveTo>
                <a:cubicBezTo>
                  <a:pt x="334" y="75"/>
                  <a:pt x="259" y="0"/>
                  <a:pt x="167" y="0"/>
                </a:cubicBezTo>
                <a:cubicBezTo>
                  <a:pt x="75" y="0"/>
                  <a:pt x="0" y="75"/>
                  <a:pt x="0" y="167"/>
                </a:cubicBezTo>
                <a:cubicBezTo>
                  <a:pt x="0" y="247"/>
                  <a:pt x="56" y="313"/>
                  <a:pt x="130" y="330"/>
                </a:cubicBezTo>
                <a:cubicBezTo>
                  <a:pt x="165" y="515"/>
                  <a:pt x="165" y="515"/>
                  <a:pt x="165" y="515"/>
                </a:cubicBezTo>
                <a:cubicBezTo>
                  <a:pt x="200" y="331"/>
                  <a:pt x="200" y="331"/>
                  <a:pt x="200" y="331"/>
                </a:cubicBezTo>
                <a:cubicBezTo>
                  <a:pt x="276" y="315"/>
                  <a:pt x="334" y="248"/>
                  <a:pt x="334" y="167"/>
                </a:cubicBezTo>
                <a:close/>
              </a:path>
            </a:pathLst>
          </a:cu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34" name="Freeform 485"/>
          <p:cNvSpPr/>
          <p:nvPr/>
        </p:nvSpPr>
        <p:spPr bwMode="auto">
          <a:xfrm>
            <a:off x="7093373" y="3973407"/>
            <a:ext cx="137160" cy="428413"/>
          </a:xfrm>
          <a:custGeom>
            <a:avLst/>
            <a:gdLst>
              <a:gd name="T0" fmla="*/ 0 w 171"/>
              <a:gd name="T1" fmla="*/ 2 h 516"/>
              <a:gd name="T2" fmla="*/ 2 w 171"/>
              <a:gd name="T3" fmla="*/ 516 h 516"/>
              <a:gd name="T4" fmla="*/ 37 w 171"/>
              <a:gd name="T5" fmla="*/ 333 h 516"/>
              <a:gd name="T6" fmla="*/ 171 w 171"/>
              <a:gd name="T7" fmla="*/ 171 h 516"/>
              <a:gd name="T8" fmla="*/ 0 w 171"/>
              <a:gd name="T9" fmla="*/ 2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1" h="516">
                <a:moveTo>
                  <a:pt x="0" y="2"/>
                </a:moveTo>
                <a:cubicBezTo>
                  <a:pt x="0" y="2"/>
                  <a:pt x="2" y="516"/>
                  <a:pt x="2" y="516"/>
                </a:cubicBezTo>
                <a:cubicBezTo>
                  <a:pt x="37" y="333"/>
                  <a:pt x="37" y="333"/>
                  <a:pt x="37" y="333"/>
                </a:cubicBezTo>
                <a:cubicBezTo>
                  <a:pt x="113" y="317"/>
                  <a:pt x="171" y="251"/>
                  <a:pt x="171" y="171"/>
                </a:cubicBezTo>
                <a:cubicBezTo>
                  <a:pt x="171" y="78"/>
                  <a:pt x="96" y="0"/>
                  <a:pt x="0" y="2"/>
                </a:cubicBezTo>
                <a:close/>
              </a:path>
            </a:pathLst>
          </a:cu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35" name="Freeform 486"/>
          <p:cNvSpPr>
            <a:spLocks noEditPoints="1"/>
          </p:cNvSpPr>
          <p:nvPr/>
        </p:nvSpPr>
        <p:spPr bwMode="auto">
          <a:xfrm>
            <a:off x="6988387" y="4002193"/>
            <a:ext cx="215053" cy="222673"/>
          </a:xfrm>
          <a:custGeom>
            <a:avLst/>
            <a:gdLst>
              <a:gd name="T0" fmla="*/ 134 w 268"/>
              <a:gd name="T1" fmla="*/ 268 h 268"/>
              <a:gd name="T2" fmla="*/ 0 w 268"/>
              <a:gd name="T3" fmla="*/ 134 h 268"/>
              <a:gd name="T4" fmla="*/ 134 w 268"/>
              <a:gd name="T5" fmla="*/ 0 h 268"/>
              <a:gd name="T6" fmla="*/ 268 w 268"/>
              <a:gd name="T7" fmla="*/ 134 h 268"/>
              <a:gd name="T8" fmla="*/ 134 w 268"/>
              <a:gd name="T9" fmla="*/ 268 h 268"/>
              <a:gd name="T10" fmla="*/ 134 w 268"/>
              <a:gd name="T11" fmla="*/ 10 h 268"/>
              <a:gd name="T12" fmla="*/ 11 w 268"/>
              <a:gd name="T13" fmla="*/ 134 h 268"/>
              <a:gd name="T14" fmla="*/ 134 w 268"/>
              <a:gd name="T15" fmla="*/ 257 h 268"/>
              <a:gd name="T16" fmla="*/ 258 w 268"/>
              <a:gd name="T17" fmla="*/ 134 h 268"/>
              <a:gd name="T18" fmla="*/ 134 w 268"/>
              <a:gd name="T19" fmla="*/ 1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8" h="268">
                <a:moveTo>
                  <a:pt x="134" y="268"/>
                </a:moveTo>
                <a:cubicBezTo>
                  <a:pt x="60" y="268"/>
                  <a:pt x="0" y="208"/>
                  <a:pt x="0" y="134"/>
                </a:cubicBezTo>
                <a:cubicBezTo>
                  <a:pt x="0" y="60"/>
                  <a:pt x="60" y="0"/>
                  <a:pt x="134" y="0"/>
                </a:cubicBezTo>
                <a:cubicBezTo>
                  <a:pt x="208" y="0"/>
                  <a:pt x="268" y="60"/>
                  <a:pt x="268" y="134"/>
                </a:cubicBezTo>
                <a:cubicBezTo>
                  <a:pt x="268" y="208"/>
                  <a:pt x="208" y="268"/>
                  <a:pt x="134" y="268"/>
                </a:cubicBezTo>
                <a:close/>
                <a:moveTo>
                  <a:pt x="134" y="10"/>
                </a:moveTo>
                <a:cubicBezTo>
                  <a:pt x="66" y="10"/>
                  <a:pt x="11" y="65"/>
                  <a:pt x="11" y="134"/>
                </a:cubicBezTo>
                <a:cubicBezTo>
                  <a:pt x="11" y="202"/>
                  <a:pt x="66" y="257"/>
                  <a:pt x="134" y="257"/>
                </a:cubicBezTo>
                <a:cubicBezTo>
                  <a:pt x="202" y="257"/>
                  <a:pt x="258" y="202"/>
                  <a:pt x="258" y="134"/>
                </a:cubicBezTo>
                <a:cubicBezTo>
                  <a:pt x="258" y="65"/>
                  <a:pt x="202" y="10"/>
                  <a:pt x="134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888" tIns="60944" rIns="121888" bIns="60944" numCol="1" anchor="t" anchorCtr="0" compatLnSpc="1"/>
          <a:p>
            <a:endParaRPr lang="zh-CN" altLang="en-US" sz="2135"/>
          </a:p>
        </p:txBody>
      </p:sp>
      <p:sp>
        <p:nvSpPr>
          <p:cNvPr id="136" name="Oval 487"/>
          <p:cNvSpPr>
            <a:spLocks noChangeArrowheads="1"/>
          </p:cNvSpPr>
          <p:nvPr/>
        </p:nvSpPr>
        <p:spPr bwMode="auto">
          <a:xfrm>
            <a:off x="7005320" y="4017433"/>
            <a:ext cx="180340" cy="1862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888" tIns="60944" rIns="121888" bIns="60944" numCol="1" anchor="t" anchorCtr="0" compatLnSpc="1"/>
          <a:p>
            <a:endParaRPr lang="zh-CN" altLang="en-US" sz="2135"/>
          </a:p>
        </p:txBody>
      </p:sp>
      <p:sp>
        <p:nvSpPr>
          <p:cNvPr id="137" name="文本框 622"/>
          <p:cNvSpPr txBox="1"/>
          <p:nvPr/>
        </p:nvSpPr>
        <p:spPr>
          <a:xfrm>
            <a:off x="7170420" y="3952240"/>
            <a:ext cx="650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8" name="组合 137"/>
          <p:cNvGrpSpPr/>
          <p:nvPr/>
        </p:nvGrpSpPr>
        <p:grpSpPr>
          <a:xfrm rot="0">
            <a:off x="7036647" y="4049607"/>
            <a:ext cx="106680" cy="112607"/>
            <a:chOff x="7385050" y="3114675"/>
            <a:chExt cx="560388" cy="571500"/>
          </a:xfrm>
        </p:grpSpPr>
        <p:sp>
          <p:nvSpPr>
            <p:cNvPr id="139" name="Freeform 524"/>
            <p:cNvSpPr/>
            <p:nvPr/>
          </p:nvSpPr>
          <p:spPr bwMode="auto">
            <a:xfrm>
              <a:off x="7553325" y="3114675"/>
              <a:ext cx="227013" cy="114300"/>
            </a:xfrm>
            <a:custGeom>
              <a:avLst/>
              <a:gdLst>
                <a:gd name="T0" fmla="*/ 59 w 59"/>
                <a:gd name="T1" fmla="*/ 30 h 30"/>
                <a:gd name="T2" fmla="*/ 31 w 59"/>
                <a:gd name="T3" fmla="*/ 12 h 30"/>
                <a:gd name="T4" fmla="*/ 31 w 59"/>
                <a:gd name="T5" fmla="*/ 0 h 30"/>
                <a:gd name="T6" fmla="*/ 25 w 59"/>
                <a:gd name="T7" fmla="*/ 0 h 30"/>
                <a:gd name="T8" fmla="*/ 25 w 59"/>
                <a:gd name="T9" fmla="*/ 12 h 30"/>
                <a:gd name="T10" fmla="*/ 0 w 59"/>
                <a:gd name="T11" fmla="*/ 30 h 30"/>
                <a:gd name="T12" fmla="*/ 30 w 59"/>
                <a:gd name="T13" fmla="*/ 22 h 30"/>
                <a:gd name="T14" fmla="*/ 59 w 5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30">
                  <a:moveTo>
                    <a:pt x="59" y="30"/>
                  </a:moveTo>
                  <a:cubicBezTo>
                    <a:pt x="59" y="20"/>
                    <a:pt x="47" y="13"/>
                    <a:pt x="31" y="1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3" y="13"/>
                    <a:pt x="0" y="21"/>
                    <a:pt x="0" y="30"/>
                  </a:cubicBezTo>
                  <a:cubicBezTo>
                    <a:pt x="9" y="25"/>
                    <a:pt x="19" y="22"/>
                    <a:pt x="30" y="22"/>
                  </a:cubicBezTo>
                  <a:cubicBezTo>
                    <a:pt x="41" y="22"/>
                    <a:pt x="51" y="25"/>
                    <a:pt x="59" y="30"/>
                  </a:cubicBezTo>
                  <a:close/>
                </a:path>
              </a:pathLst>
            </a:custGeom>
            <a:solidFill>
              <a:srgbClr val="46CE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0" name="Freeform 525"/>
            <p:cNvSpPr/>
            <p:nvPr/>
          </p:nvSpPr>
          <p:spPr bwMode="auto">
            <a:xfrm>
              <a:off x="7791450" y="3160713"/>
              <a:ext cx="34925" cy="30163"/>
            </a:xfrm>
            <a:custGeom>
              <a:avLst/>
              <a:gdLst>
                <a:gd name="T0" fmla="*/ 10 w 22"/>
                <a:gd name="T1" fmla="*/ 14 h 19"/>
                <a:gd name="T2" fmla="*/ 12 w 22"/>
                <a:gd name="T3" fmla="*/ 19 h 19"/>
                <a:gd name="T4" fmla="*/ 14 w 22"/>
                <a:gd name="T5" fmla="*/ 12 h 19"/>
                <a:gd name="T6" fmla="*/ 22 w 22"/>
                <a:gd name="T7" fmla="*/ 12 h 19"/>
                <a:gd name="T8" fmla="*/ 17 w 22"/>
                <a:gd name="T9" fmla="*/ 7 h 19"/>
                <a:gd name="T10" fmla="*/ 17 w 22"/>
                <a:gd name="T11" fmla="*/ 0 h 19"/>
                <a:gd name="T12" fmla="*/ 10 w 22"/>
                <a:gd name="T13" fmla="*/ 2 h 19"/>
                <a:gd name="T14" fmla="*/ 5 w 22"/>
                <a:gd name="T15" fmla="*/ 0 h 19"/>
                <a:gd name="T16" fmla="*/ 5 w 22"/>
                <a:gd name="T17" fmla="*/ 7 h 19"/>
                <a:gd name="T18" fmla="*/ 0 w 22"/>
                <a:gd name="T19" fmla="*/ 14 h 19"/>
                <a:gd name="T20" fmla="*/ 10 w 22"/>
                <a:gd name="T2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9">
                  <a:moveTo>
                    <a:pt x="10" y="14"/>
                  </a:moveTo>
                  <a:lnTo>
                    <a:pt x="12" y="19"/>
                  </a:lnTo>
                  <a:lnTo>
                    <a:pt x="14" y="12"/>
                  </a:lnTo>
                  <a:lnTo>
                    <a:pt x="22" y="12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5" y="0"/>
                  </a:lnTo>
                  <a:lnTo>
                    <a:pt x="5" y="7"/>
                  </a:lnTo>
                  <a:lnTo>
                    <a:pt x="0" y="14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3BC2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1" name="Freeform 526"/>
            <p:cNvSpPr/>
            <p:nvPr/>
          </p:nvSpPr>
          <p:spPr bwMode="auto">
            <a:xfrm>
              <a:off x="7840663" y="3176588"/>
              <a:ext cx="104775" cy="98425"/>
            </a:xfrm>
            <a:custGeom>
              <a:avLst/>
              <a:gdLst>
                <a:gd name="T0" fmla="*/ 25 w 66"/>
                <a:gd name="T1" fmla="*/ 43 h 62"/>
                <a:gd name="T2" fmla="*/ 37 w 66"/>
                <a:gd name="T3" fmla="*/ 62 h 62"/>
                <a:gd name="T4" fmla="*/ 44 w 66"/>
                <a:gd name="T5" fmla="*/ 41 h 62"/>
                <a:gd name="T6" fmla="*/ 66 w 66"/>
                <a:gd name="T7" fmla="*/ 36 h 62"/>
                <a:gd name="T8" fmla="*/ 49 w 66"/>
                <a:gd name="T9" fmla="*/ 21 h 62"/>
                <a:gd name="T10" fmla="*/ 49 w 66"/>
                <a:gd name="T11" fmla="*/ 0 h 62"/>
                <a:gd name="T12" fmla="*/ 29 w 66"/>
                <a:gd name="T13" fmla="*/ 12 h 62"/>
                <a:gd name="T14" fmla="*/ 10 w 66"/>
                <a:gd name="T15" fmla="*/ 4 h 62"/>
                <a:gd name="T16" fmla="*/ 15 w 66"/>
                <a:gd name="T17" fmla="*/ 26 h 62"/>
                <a:gd name="T18" fmla="*/ 0 w 66"/>
                <a:gd name="T19" fmla="*/ 43 h 62"/>
                <a:gd name="T20" fmla="*/ 25 w 66"/>
                <a:gd name="T21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62">
                  <a:moveTo>
                    <a:pt x="25" y="43"/>
                  </a:moveTo>
                  <a:lnTo>
                    <a:pt x="37" y="62"/>
                  </a:lnTo>
                  <a:lnTo>
                    <a:pt x="44" y="41"/>
                  </a:lnTo>
                  <a:lnTo>
                    <a:pt x="66" y="36"/>
                  </a:lnTo>
                  <a:lnTo>
                    <a:pt x="49" y="21"/>
                  </a:lnTo>
                  <a:lnTo>
                    <a:pt x="49" y="0"/>
                  </a:lnTo>
                  <a:lnTo>
                    <a:pt x="29" y="12"/>
                  </a:lnTo>
                  <a:lnTo>
                    <a:pt x="10" y="4"/>
                  </a:lnTo>
                  <a:lnTo>
                    <a:pt x="15" y="26"/>
                  </a:lnTo>
                  <a:lnTo>
                    <a:pt x="0" y="43"/>
                  </a:lnTo>
                  <a:lnTo>
                    <a:pt x="25" y="43"/>
                  </a:lnTo>
                  <a:close/>
                </a:path>
              </a:pathLst>
            </a:custGeom>
            <a:solidFill>
              <a:srgbClr val="46CE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2" name="Freeform 527"/>
            <p:cNvSpPr/>
            <p:nvPr/>
          </p:nvSpPr>
          <p:spPr bwMode="auto">
            <a:xfrm>
              <a:off x="7493000" y="3144838"/>
              <a:ext cx="49213" cy="46038"/>
            </a:xfrm>
            <a:custGeom>
              <a:avLst/>
              <a:gdLst>
                <a:gd name="T0" fmla="*/ 12 w 31"/>
                <a:gd name="T1" fmla="*/ 20 h 29"/>
                <a:gd name="T2" fmla="*/ 17 w 31"/>
                <a:gd name="T3" fmla="*/ 29 h 29"/>
                <a:gd name="T4" fmla="*/ 21 w 31"/>
                <a:gd name="T5" fmla="*/ 20 h 29"/>
                <a:gd name="T6" fmla="*/ 31 w 31"/>
                <a:gd name="T7" fmla="*/ 17 h 29"/>
                <a:gd name="T8" fmla="*/ 21 w 31"/>
                <a:gd name="T9" fmla="*/ 10 h 29"/>
                <a:gd name="T10" fmla="*/ 21 w 31"/>
                <a:gd name="T11" fmla="*/ 0 h 29"/>
                <a:gd name="T12" fmla="*/ 14 w 31"/>
                <a:gd name="T13" fmla="*/ 5 h 29"/>
                <a:gd name="T14" fmla="*/ 4 w 31"/>
                <a:gd name="T15" fmla="*/ 3 h 29"/>
                <a:gd name="T16" fmla="*/ 7 w 31"/>
                <a:gd name="T17" fmla="*/ 12 h 29"/>
                <a:gd name="T18" fmla="*/ 0 w 31"/>
                <a:gd name="T19" fmla="*/ 20 h 29"/>
                <a:gd name="T20" fmla="*/ 12 w 31"/>
                <a:gd name="T21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9">
                  <a:moveTo>
                    <a:pt x="12" y="20"/>
                  </a:moveTo>
                  <a:lnTo>
                    <a:pt x="17" y="29"/>
                  </a:lnTo>
                  <a:lnTo>
                    <a:pt x="21" y="20"/>
                  </a:lnTo>
                  <a:lnTo>
                    <a:pt x="31" y="17"/>
                  </a:lnTo>
                  <a:lnTo>
                    <a:pt x="21" y="10"/>
                  </a:lnTo>
                  <a:lnTo>
                    <a:pt x="21" y="0"/>
                  </a:lnTo>
                  <a:lnTo>
                    <a:pt x="14" y="5"/>
                  </a:lnTo>
                  <a:lnTo>
                    <a:pt x="4" y="3"/>
                  </a:lnTo>
                  <a:lnTo>
                    <a:pt x="7" y="12"/>
                  </a:lnTo>
                  <a:lnTo>
                    <a:pt x="0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3BC2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3" name="Freeform 528"/>
            <p:cNvSpPr>
              <a:spLocks noEditPoints="1"/>
            </p:cNvSpPr>
            <p:nvPr/>
          </p:nvSpPr>
          <p:spPr bwMode="auto">
            <a:xfrm>
              <a:off x="7431088" y="3209925"/>
              <a:ext cx="479425" cy="476250"/>
            </a:xfrm>
            <a:custGeom>
              <a:avLst/>
              <a:gdLst>
                <a:gd name="T0" fmla="*/ 0 w 125"/>
                <a:gd name="T1" fmla="*/ 62 h 124"/>
                <a:gd name="T2" fmla="*/ 125 w 125"/>
                <a:gd name="T3" fmla="*/ 62 h 124"/>
                <a:gd name="T4" fmla="*/ 19 w 125"/>
                <a:gd name="T5" fmla="*/ 44 h 124"/>
                <a:gd name="T6" fmla="*/ 44 w 125"/>
                <a:gd name="T7" fmla="*/ 19 h 124"/>
                <a:gd name="T8" fmla="*/ 19 w 125"/>
                <a:gd name="T9" fmla="*/ 44 h 124"/>
                <a:gd name="T10" fmla="*/ 18 w 125"/>
                <a:gd name="T11" fmla="*/ 76 h 124"/>
                <a:gd name="T12" fmla="*/ 38 w 125"/>
                <a:gd name="T13" fmla="*/ 64 h 124"/>
                <a:gd name="T14" fmla="*/ 30 w 125"/>
                <a:gd name="T15" fmla="*/ 20 h 124"/>
                <a:gd name="T16" fmla="*/ 46 w 125"/>
                <a:gd name="T17" fmla="*/ 15 h 124"/>
                <a:gd name="T18" fmla="*/ 37 w 125"/>
                <a:gd name="T19" fmla="*/ 9 h 124"/>
                <a:gd name="T20" fmla="*/ 9 w 125"/>
                <a:gd name="T21" fmla="*/ 37 h 124"/>
                <a:gd name="T22" fmla="*/ 15 w 125"/>
                <a:gd name="T23" fmla="*/ 50 h 124"/>
                <a:gd name="T24" fmla="*/ 4 w 125"/>
                <a:gd name="T25" fmla="*/ 61 h 124"/>
                <a:gd name="T26" fmla="*/ 14 w 125"/>
                <a:gd name="T27" fmla="*/ 64 h 124"/>
                <a:gd name="T28" fmla="*/ 3 w 125"/>
                <a:gd name="T29" fmla="*/ 64 h 124"/>
                <a:gd name="T30" fmla="*/ 15 w 125"/>
                <a:gd name="T31" fmla="*/ 78 h 124"/>
                <a:gd name="T32" fmla="*/ 5 w 125"/>
                <a:gd name="T33" fmla="*/ 72 h 124"/>
                <a:gd name="T34" fmla="*/ 9 w 125"/>
                <a:gd name="T35" fmla="*/ 87 h 124"/>
                <a:gd name="T36" fmla="*/ 37 w 125"/>
                <a:gd name="T37" fmla="*/ 115 h 124"/>
                <a:gd name="T38" fmla="*/ 30 w 125"/>
                <a:gd name="T39" fmla="*/ 104 h 124"/>
                <a:gd name="T40" fmla="*/ 53 w 125"/>
                <a:gd name="T41" fmla="*/ 120 h 124"/>
                <a:gd name="T42" fmla="*/ 60 w 125"/>
                <a:gd name="T43" fmla="*/ 107 h 124"/>
                <a:gd name="T44" fmla="*/ 43 w 125"/>
                <a:gd name="T45" fmla="*/ 86 h 124"/>
                <a:gd name="T46" fmla="*/ 60 w 125"/>
                <a:gd name="T47" fmla="*/ 107 h 124"/>
                <a:gd name="T48" fmla="*/ 42 w 125"/>
                <a:gd name="T49" fmla="*/ 82 h 124"/>
                <a:gd name="T50" fmla="*/ 60 w 125"/>
                <a:gd name="T51" fmla="*/ 64 h 124"/>
                <a:gd name="T52" fmla="*/ 60 w 125"/>
                <a:gd name="T53" fmla="*/ 61 h 124"/>
                <a:gd name="T54" fmla="*/ 42 w 125"/>
                <a:gd name="T55" fmla="*/ 42 h 124"/>
                <a:gd name="T56" fmla="*/ 60 w 125"/>
                <a:gd name="T57" fmla="*/ 61 h 124"/>
                <a:gd name="T58" fmla="*/ 50 w 125"/>
                <a:gd name="T59" fmla="*/ 14 h 124"/>
                <a:gd name="T60" fmla="*/ 60 w 125"/>
                <a:gd name="T61" fmla="*/ 13 h 124"/>
                <a:gd name="T62" fmla="*/ 86 w 125"/>
                <a:gd name="T63" fmla="*/ 43 h 124"/>
                <a:gd name="T64" fmla="*/ 108 w 125"/>
                <a:gd name="T65" fmla="*/ 61 h 124"/>
                <a:gd name="T66" fmla="*/ 108 w 125"/>
                <a:gd name="T67" fmla="*/ 64 h 124"/>
                <a:gd name="T68" fmla="*/ 86 w 125"/>
                <a:gd name="T69" fmla="*/ 82 h 124"/>
                <a:gd name="T70" fmla="*/ 108 w 125"/>
                <a:gd name="T71" fmla="*/ 64 h 124"/>
                <a:gd name="T72" fmla="*/ 80 w 125"/>
                <a:gd name="T73" fmla="*/ 19 h 124"/>
                <a:gd name="T74" fmla="*/ 105 w 125"/>
                <a:gd name="T75" fmla="*/ 44 h 124"/>
                <a:gd name="T76" fmla="*/ 63 w 125"/>
                <a:gd name="T77" fmla="*/ 3 h 124"/>
                <a:gd name="T78" fmla="*/ 63 w 125"/>
                <a:gd name="T79" fmla="*/ 13 h 124"/>
                <a:gd name="T80" fmla="*/ 63 w 125"/>
                <a:gd name="T81" fmla="*/ 17 h 124"/>
                <a:gd name="T82" fmla="*/ 82 w 125"/>
                <a:gd name="T83" fmla="*/ 38 h 124"/>
                <a:gd name="T84" fmla="*/ 63 w 125"/>
                <a:gd name="T85" fmla="*/ 17 h 124"/>
                <a:gd name="T86" fmla="*/ 82 w 125"/>
                <a:gd name="T87" fmla="*/ 42 h 124"/>
                <a:gd name="T88" fmla="*/ 63 w 125"/>
                <a:gd name="T89" fmla="*/ 61 h 124"/>
                <a:gd name="T90" fmla="*/ 63 w 125"/>
                <a:gd name="T91" fmla="*/ 121 h 124"/>
                <a:gd name="T92" fmla="*/ 74 w 125"/>
                <a:gd name="T93" fmla="*/ 110 h 124"/>
                <a:gd name="T94" fmla="*/ 63 w 125"/>
                <a:gd name="T95" fmla="*/ 107 h 124"/>
                <a:gd name="T96" fmla="*/ 82 w 125"/>
                <a:gd name="T97" fmla="*/ 86 h 124"/>
                <a:gd name="T98" fmla="*/ 63 w 125"/>
                <a:gd name="T99" fmla="*/ 107 h 124"/>
                <a:gd name="T100" fmla="*/ 105 w 125"/>
                <a:gd name="T101" fmla="*/ 80 h 124"/>
                <a:gd name="T102" fmla="*/ 80 w 125"/>
                <a:gd name="T103" fmla="*/ 105 h 124"/>
                <a:gd name="T104" fmla="*/ 87 w 125"/>
                <a:gd name="T105" fmla="*/ 115 h 124"/>
                <a:gd name="T106" fmla="*/ 116 w 125"/>
                <a:gd name="T107" fmla="*/ 87 h 124"/>
                <a:gd name="T108" fmla="*/ 110 w 125"/>
                <a:gd name="T109" fmla="*/ 75 h 124"/>
                <a:gd name="T110" fmla="*/ 121 w 125"/>
                <a:gd name="T111" fmla="*/ 64 h 124"/>
                <a:gd name="T112" fmla="*/ 111 w 125"/>
                <a:gd name="T113" fmla="*/ 61 h 124"/>
                <a:gd name="T114" fmla="*/ 121 w 125"/>
                <a:gd name="T115" fmla="*/ 61 h 124"/>
                <a:gd name="T116" fmla="*/ 109 w 125"/>
                <a:gd name="T117" fmla="*/ 45 h 124"/>
                <a:gd name="T118" fmla="*/ 120 w 125"/>
                <a:gd name="T119" fmla="*/ 52 h 124"/>
                <a:gd name="T120" fmla="*/ 101 w 125"/>
                <a:gd name="T121" fmla="*/ 24 h 124"/>
                <a:gd name="T122" fmla="*/ 116 w 125"/>
                <a:gd name="T123" fmla="*/ 3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5" h="124">
                  <a:moveTo>
                    <a:pt x="62" y="0"/>
                  </a:move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7" y="124"/>
                    <a:pt x="125" y="96"/>
                    <a:pt x="125" y="62"/>
                  </a:cubicBezTo>
                  <a:cubicBezTo>
                    <a:pt x="125" y="28"/>
                    <a:pt x="97" y="0"/>
                    <a:pt x="62" y="0"/>
                  </a:cubicBezTo>
                  <a:close/>
                  <a:moveTo>
                    <a:pt x="19" y="44"/>
                  </a:moveTo>
                  <a:cubicBezTo>
                    <a:pt x="21" y="37"/>
                    <a:pt x="23" y="31"/>
                    <a:pt x="26" y="26"/>
                  </a:cubicBezTo>
                  <a:cubicBezTo>
                    <a:pt x="32" y="23"/>
                    <a:pt x="38" y="20"/>
                    <a:pt x="44" y="19"/>
                  </a:cubicBezTo>
                  <a:cubicBezTo>
                    <a:pt x="42" y="25"/>
                    <a:pt x="40" y="31"/>
                    <a:pt x="39" y="39"/>
                  </a:cubicBezTo>
                  <a:cubicBezTo>
                    <a:pt x="32" y="40"/>
                    <a:pt x="25" y="42"/>
                    <a:pt x="19" y="44"/>
                  </a:cubicBezTo>
                  <a:close/>
                  <a:moveTo>
                    <a:pt x="39" y="82"/>
                  </a:moveTo>
                  <a:cubicBezTo>
                    <a:pt x="31" y="80"/>
                    <a:pt x="24" y="79"/>
                    <a:pt x="18" y="76"/>
                  </a:cubicBezTo>
                  <a:cubicBezTo>
                    <a:pt x="18" y="72"/>
                    <a:pt x="17" y="67"/>
                    <a:pt x="17" y="64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70"/>
                    <a:pt x="38" y="76"/>
                    <a:pt x="39" y="82"/>
                  </a:cubicBezTo>
                  <a:close/>
                  <a:moveTo>
                    <a:pt x="30" y="20"/>
                  </a:moveTo>
                  <a:cubicBezTo>
                    <a:pt x="36" y="12"/>
                    <a:pt x="44" y="7"/>
                    <a:pt x="53" y="4"/>
                  </a:cubicBezTo>
                  <a:cubicBezTo>
                    <a:pt x="50" y="7"/>
                    <a:pt x="48" y="11"/>
                    <a:pt x="46" y="15"/>
                  </a:cubicBezTo>
                  <a:cubicBezTo>
                    <a:pt x="40" y="16"/>
                    <a:pt x="35" y="18"/>
                    <a:pt x="30" y="20"/>
                  </a:cubicBezTo>
                  <a:close/>
                  <a:moveTo>
                    <a:pt x="37" y="9"/>
                  </a:moveTo>
                  <a:cubicBezTo>
                    <a:pt x="32" y="12"/>
                    <a:pt x="28" y="18"/>
                    <a:pt x="24" y="24"/>
                  </a:cubicBezTo>
                  <a:cubicBezTo>
                    <a:pt x="18" y="27"/>
                    <a:pt x="13" y="32"/>
                    <a:pt x="9" y="37"/>
                  </a:cubicBezTo>
                  <a:cubicBezTo>
                    <a:pt x="15" y="24"/>
                    <a:pt x="25" y="14"/>
                    <a:pt x="37" y="9"/>
                  </a:cubicBezTo>
                  <a:close/>
                  <a:moveTo>
                    <a:pt x="15" y="50"/>
                  </a:moveTo>
                  <a:cubicBezTo>
                    <a:pt x="14" y="53"/>
                    <a:pt x="14" y="57"/>
                    <a:pt x="1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5" y="57"/>
                    <a:pt x="9" y="53"/>
                    <a:pt x="15" y="50"/>
                  </a:cubicBezTo>
                  <a:close/>
                  <a:moveTo>
                    <a:pt x="14" y="64"/>
                  </a:moveTo>
                  <a:cubicBezTo>
                    <a:pt x="14" y="67"/>
                    <a:pt x="14" y="71"/>
                    <a:pt x="15" y="75"/>
                  </a:cubicBezTo>
                  <a:cubicBezTo>
                    <a:pt x="8" y="72"/>
                    <a:pt x="4" y="67"/>
                    <a:pt x="3" y="64"/>
                  </a:cubicBezTo>
                  <a:lnTo>
                    <a:pt x="14" y="64"/>
                  </a:lnTo>
                  <a:close/>
                  <a:moveTo>
                    <a:pt x="15" y="78"/>
                  </a:moveTo>
                  <a:cubicBezTo>
                    <a:pt x="17" y="84"/>
                    <a:pt x="18" y="89"/>
                    <a:pt x="21" y="94"/>
                  </a:cubicBezTo>
                  <a:cubicBezTo>
                    <a:pt x="13" y="88"/>
                    <a:pt x="7" y="80"/>
                    <a:pt x="5" y="72"/>
                  </a:cubicBezTo>
                  <a:cubicBezTo>
                    <a:pt x="7" y="74"/>
                    <a:pt x="11" y="76"/>
                    <a:pt x="15" y="78"/>
                  </a:cubicBezTo>
                  <a:close/>
                  <a:moveTo>
                    <a:pt x="9" y="87"/>
                  </a:moveTo>
                  <a:cubicBezTo>
                    <a:pt x="13" y="92"/>
                    <a:pt x="18" y="97"/>
                    <a:pt x="24" y="100"/>
                  </a:cubicBezTo>
                  <a:cubicBezTo>
                    <a:pt x="28" y="106"/>
                    <a:pt x="32" y="111"/>
                    <a:pt x="37" y="115"/>
                  </a:cubicBezTo>
                  <a:cubicBezTo>
                    <a:pt x="25" y="109"/>
                    <a:pt x="15" y="99"/>
                    <a:pt x="9" y="87"/>
                  </a:cubicBezTo>
                  <a:close/>
                  <a:moveTo>
                    <a:pt x="30" y="104"/>
                  </a:moveTo>
                  <a:cubicBezTo>
                    <a:pt x="35" y="106"/>
                    <a:pt x="40" y="108"/>
                    <a:pt x="46" y="109"/>
                  </a:cubicBezTo>
                  <a:cubicBezTo>
                    <a:pt x="48" y="113"/>
                    <a:pt x="50" y="117"/>
                    <a:pt x="53" y="120"/>
                  </a:cubicBezTo>
                  <a:cubicBezTo>
                    <a:pt x="44" y="117"/>
                    <a:pt x="36" y="111"/>
                    <a:pt x="30" y="104"/>
                  </a:cubicBezTo>
                  <a:close/>
                  <a:moveTo>
                    <a:pt x="60" y="107"/>
                  </a:moveTo>
                  <a:cubicBezTo>
                    <a:pt x="57" y="107"/>
                    <a:pt x="52" y="107"/>
                    <a:pt x="48" y="106"/>
                  </a:cubicBezTo>
                  <a:cubicBezTo>
                    <a:pt x="46" y="100"/>
                    <a:pt x="44" y="93"/>
                    <a:pt x="43" y="86"/>
                  </a:cubicBezTo>
                  <a:cubicBezTo>
                    <a:pt x="48" y="86"/>
                    <a:pt x="54" y="87"/>
                    <a:pt x="60" y="87"/>
                  </a:cubicBezTo>
                  <a:lnTo>
                    <a:pt x="60" y="107"/>
                  </a:lnTo>
                  <a:close/>
                  <a:moveTo>
                    <a:pt x="60" y="83"/>
                  </a:moveTo>
                  <a:cubicBezTo>
                    <a:pt x="54" y="83"/>
                    <a:pt x="48" y="83"/>
                    <a:pt x="42" y="82"/>
                  </a:cubicBezTo>
                  <a:cubicBezTo>
                    <a:pt x="41" y="76"/>
                    <a:pt x="41" y="70"/>
                    <a:pt x="41" y="64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0" y="83"/>
                  </a:lnTo>
                  <a:close/>
                  <a:moveTo>
                    <a:pt x="60" y="61"/>
                  </a:moveTo>
                  <a:cubicBezTo>
                    <a:pt x="41" y="61"/>
                    <a:pt x="41" y="61"/>
                    <a:pt x="41" y="61"/>
                  </a:cubicBezTo>
                  <a:cubicBezTo>
                    <a:pt x="41" y="54"/>
                    <a:pt x="41" y="48"/>
                    <a:pt x="42" y="42"/>
                  </a:cubicBezTo>
                  <a:cubicBezTo>
                    <a:pt x="48" y="41"/>
                    <a:pt x="54" y="41"/>
                    <a:pt x="60" y="40"/>
                  </a:cubicBezTo>
                  <a:lnTo>
                    <a:pt x="60" y="61"/>
                  </a:lnTo>
                  <a:close/>
                  <a:moveTo>
                    <a:pt x="60" y="13"/>
                  </a:moveTo>
                  <a:cubicBezTo>
                    <a:pt x="57" y="13"/>
                    <a:pt x="53" y="14"/>
                    <a:pt x="50" y="14"/>
                  </a:cubicBezTo>
                  <a:cubicBezTo>
                    <a:pt x="53" y="8"/>
                    <a:pt x="57" y="4"/>
                    <a:pt x="60" y="3"/>
                  </a:cubicBezTo>
                  <a:lnTo>
                    <a:pt x="60" y="13"/>
                  </a:lnTo>
                  <a:close/>
                  <a:moveTo>
                    <a:pt x="87" y="61"/>
                  </a:moveTo>
                  <a:cubicBezTo>
                    <a:pt x="87" y="54"/>
                    <a:pt x="87" y="48"/>
                    <a:pt x="86" y="43"/>
                  </a:cubicBezTo>
                  <a:cubicBezTo>
                    <a:pt x="94" y="44"/>
                    <a:pt x="101" y="46"/>
                    <a:pt x="106" y="48"/>
                  </a:cubicBezTo>
                  <a:cubicBezTo>
                    <a:pt x="107" y="52"/>
                    <a:pt x="107" y="57"/>
                    <a:pt x="108" y="61"/>
                  </a:cubicBezTo>
                  <a:lnTo>
                    <a:pt x="87" y="61"/>
                  </a:lnTo>
                  <a:close/>
                  <a:moveTo>
                    <a:pt x="108" y="64"/>
                  </a:moveTo>
                  <a:cubicBezTo>
                    <a:pt x="107" y="67"/>
                    <a:pt x="107" y="72"/>
                    <a:pt x="106" y="76"/>
                  </a:cubicBezTo>
                  <a:cubicBezTo>
                    <a:pt x="101" y="78"/>
                    <a:pt x="94" y="80"/>
                    <a:pt x="86" y="82"/>
                  </a:cubicBezTo>
                  <a:cubicBezTo>
                    <a:pt x="87" y="76"/>
                    <a:pt x="87" y="70"/>
                    <a:pt x="87" y="64"/>
                  </a:cubicBezTo>
                  <a:lnTo>
                    <a:pt x="108" y="64"/>
                  </a:lnTo>
                  <a:close/>
                  <a:moveTo>
                    <a:pt x="85" y="39"/>
                  </a:moveTo>
                  <a:cubicBezTo>
                    <a:pt x="84" y="31"/>
                    <a:pt x="83" y="25"/>
                    <a:pt x="80" y="19"/>
                  </a:cubicBezTo>
                  <a:cubicBezTo>
                    <a:pt x="87" y="20"/>
                    <a:pt x="93" y="23"/>
                    <a:pt x="98" y="26"/>
                  </a:cubicBezTo>
                  <a:cubicBezTo>
                    <a:pt x="101" y="31"/>
                    <a:pt x="104" y="37"/>
                    <a:pt x="105" y="44"/>
                  </a:cubicBezTo>
                  <a:cubicBezTo>
                    <a:pt x="100" y="42"/>
                    <a:pt x="93" y="40"/>
                    <a:pt x="85" y="39"/>
                  </a:cubicBezTo>
                  <a:close/>
                  <a:moveTo>
                    <a:pt x="63" y="3"/>
                  </a:moveTo>
                  <a:cubicBezTo>
                    <a:pt x="70" y="4"/>
                    <a:pt x="71" y="8"/>
                    <a:pt x="74" y="14"/>
                  </a:cubicBezTo>
                  <a:cubicBezTo>
                    <a:pt x="71" y="14"/>
                    <a:pt x="67" y="13"/>
                    <a:pt x="63" y="13"/>
                  </a:cubicBezTo>
                  <a:lnTo>
                    <a:pt x="63" y="3"/>
                  </a:lnTo>
                  <a:close/>
                  <a:moveTo>
                    <a:pt x="63" y="17"/>
                  </a:moveTo>
                  <a:cubicBezTo>
                    <a:pt x="70" y="17"/>
                    <a:pt x="72" y="17"/>
                    <a:pt x="76" y="18"/>
                  </a:cubicBezTo>
                  <a:cubicBezTo>
                    <a:pt x="79" y="24"/>
                    <a:pt x="80" y="31"/>
                    <a:pt x="82" y="38"/>
                  </a:cubicBezTo>
                  <a:cubicBezTo>
                    <a:pt x="76" y="38"/>
                    <a:pt x="70" y="37"/>
                    <a:pt x="63" y="37"/>
                  </a:cubicBezTo>
                  <a:lnTo>
                    <a:pt x="63" y="17"/>
                  </a:lnTo>
                  <a:close/>
                  <a:moveTo>
                    <a:pt x="63" y="40"/>
                  </a:moveTo>
                  <a:cubicBezTo>
                    <a:pt x="70" y="41"/>
                    <a:pt x="76" y="41"/>
                    <a:pt x="82" y="42"/>
                  </a:cubicBezTo>
                  <a:cubicBezTo>
                    <a:pt x="83" y="48"/>
                    <a:pt x="84" y="54"/>
                    <a:pt x="84" y="61"/>
                  </a:cubicBezTo>
                  <a:cubicBezTo>
                    <a:pt x="63" y="61"/>
                    <a:pt x="63" y="61"/>
                    <a:pt x="63" y="61"/>
                  </a:cubicBezTo>
                  <a:lnTo>
                    <a:pt x="63" y="40"/>
                  </a:lnTo>
                  <a:close/>
                  <a:moveTo>
                    <a:pt x="63" y="121"/>
                  </a:moveTo>
                  <a:cubicBezTo>
                    <a:pt x="63" y="110"/>
                    <a:pt x="63" y="110"/>
                    <a:pt x="63" y="110"/>
                  </a:cubicBezTo>
                  <a:cubicBezTo>
                    <a:pt x="67" y="110"/>
                    <a:pt x="71" y="110"/>
                    <a:pt x="74" y="110"/>
                  </a:cubicBezTo>
                  <a:cubicBezTo>
                    <a:pt x="71" y="116"/>
                    <a:pt x="70" y="120"/>
                    <a:pt x="63" y="121"/>
                  </a:cubicBezTo>
                  <a:close/>
                  <a:moveTo>
                    <a:pt x="63" y="10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70" y="87"/>
                    <a:pt x="76" y="86"/>
                    <a:pt x="82" y="86"/>
                  </a:cubicBezTo>
                  <a:cubicBezTo>
                    <a:pt x="80" y="93"/>
                    <a:pt x="79" y="100"/>
                    <a:pt x="76" y="106"/>
                  </a:cubicBezTo>
                  <a:cubicBezTo>
                    <a:pt x="72" y="107"/>
                    <a:pt x="70" y="107"/>
                    <a:pt x="63" y="107"/>
                  </a:cubicBezTo>
                  <a:close/>
                  <a:moveTo>
                    <a:pt x="85" y="85"/>
                  </a:moveTo>
                  <a:cubicBezTo>
                    <a:pt x="93" y="84"/>
                    <a:pt x="100" y="82"/>
                    <a:pt x="105" y="80"/>
                  </a:cubicBezTo>
                  <a:cubicBezTo>
                    <a:pt x="104" y="86"/>
                    <a:pt x="101" y="92"/>
                    <a:pt x="98" y="98"/>
                  </a:cubicBezTo>
                  <a:cubicBezTo>
                    <a:pt x="93" y="101"/>
                    <a:pt x="87" y="103"/>
                    <a:pt x="80" y="105"/>
                  </a:cubicBezTo>
                  <a:cubicBezTo>
                    <a:pt x="83" y="99"/>
                    <a:pt x="84" y="93"/>
                    <a:pt x="85" y="85"/>
                  </a:cubicBezTo>
                  <a:close/>
                  <a:moveTo>
                    <a:pt x="87" y="115"/>
                  </a:moveTo>
                  <a:cubicBezTo>
                    <a:pt x="93" y="111"/>
                    <a:pt x="97" y="106"/>
                    <a:pt x="101" y="100"/>
                  </a:cubicBezTo>
                  <a:cubicBezTo>
                    <a:pt x="107" y="97"/>
                    <a:pt x="112" y="92"/>
                    <a:pt x="116" y="87"/>
                  </a:cubicBezTo>
                  <a:cubicBezTo>
                    <a:pt x="110" y="99"/>
                    <a:pt x="100" y="109"/>
                    <a:pt x="87" y="115"/>
                  </a:cubicBezTo>
                  <a:close/>
                  <a:moveTo>
                    <a:pt x="110" y="75"/>
                  </a:moveTo>
                  <a:cubicBezTo>
                    <a:pt x="111" y="71"/>
                    <a:pt x="111" y="67"/>
                    <a:pt x="11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0" y="67"/>
                    <a:pt x="116" y="72"/>
                    <a:pt x="110" y="75"/>
                  </a:cubicBezTo>
                  <a:close/>
                  <a:moveTo>
                    <a:pt x="111" y="61"/>
                  </a:moveTo>
                  <a:cubicBezTo>
                    <a:pt x="111" y="57"/>
                    <a:pt x="111" y="53"/>
                    <a:pt x="110" y="50"/>
                  </a:cubicBezTo>
                  <a:cubicBezTo>
                    <a:pt x="116" y="53"/>
                    <a:pt x="120" y="57"/>
                    <a:pt x="121" y="61"/>
                  </a:cubicBezTo>
                  <a:lnTo>
                    <a:pt x="111" y="61"/>
                  </a:lnTo>
                  <a:close/>
                  <a:moveTo>
                    <a:pt x="109" y="45"/>
                  </a:moveTo>
                  <a:cubicBezTo>
                    <a:pt x="108" y="40"/>
                    <a:pt x="106" y="35"/>
                    <a:pt x="104" y="30"/>
                  </a:cubicBezTo>
                  <a:cubicBezTo>
                    <a:pt x="112" y="36"/>
                    <a:pt x="117" y="44"/>
                    <a:pt x="120" y="52"/>
                  </a:cubicBezTo>
                  <a:cubicBezTo>
                    <a:pt x="117" y="50"/>
                    <a:pt x="114" y="47"/>
                    <a:pt x="109" y="45"/>
                  </a:cubicBezTo>
                  <a:close/>
                  <a:moveTo>
                    <a:pt x="101" y="24"/>
                  </a:moveTo>
                  <a:cubicBezTo>
                    <a:pt x="97" y="18"/>
                    <a:pt x="93" y="12"/>
                    <a:pt x="87" y="9"/>
                  </a:cubicBezTo>
                  <a:cubicBezTo>
                    <a:pt x="100" y="14"/>
                    <a:pt x="110" y="24"/>
                    <a:pt x="116" y="37"/>
                  </a:cubicBezTo>
                  <a:cubicBezTo>
                    <a:pt x="112" y="32"/>
                    <a:pt x="107" y="27"/>
                    <a:pt x="101" y="24"/>
                  </a:cubicBezTo>
                  <a:close/>
                </a:path>
              </a:pathLst>
            </a:cu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4" name="Freeform 529"/>
            <p:cNvSpPr/>
            <p:nvPr/>
          </p:nvSpPr>
          <p:spPr bwMode="auto">
            <a:xfrm>
              <a:off x="7407275" y="3141663"/>
              <a:ext cx="34925" cy="30163"/>
            </a:xfrm>
            <a:custGeom>
              <a:avLst/>
              <a:gdLst>
                <a:gd name="T0" fmla="*/ 8 w 22"/>
                <a:gd name="T1" fmla="*/ 14 h 19"/>
                <a:gd name="T2" fmla="*/ 13 w 22"/>
                <a:gd name="T3" fmla="*/ 19 h 19"/>
                <a:gd name="T4" fmla="*/ 15 w 22"/>
                <a:gd name="T5" fmla="*/ 12 h 19"/>
                <a:gd name="T6" fmla="*/ 22 w 22"/>
                <a:gd name="T7" fmla="*/ 9 h 19"/>
                <a:gd name="T8" fmla="*/ 15 w 22"/>
                <a:gd name="T9" fmla="*/ 7 h 19"/>
                <a:gd name="T10" fmla="*/ 15 w 22"/>
                <a:gd name="T11" fmla="*/ 0 h 19"/>
                <a:gd name="T12" fmla="*/ 10 w 22"/>
                <a:gd name="T13" fmla="*/ 2 h 19"/>
                <a:gd name="T14" fmla="*/ 3 w 22"/>
                <a:gd name="T15" fmla="*/ 0 h 19"/>
                <a:gd name="T16" fmla="*/ 5 w 22"/>
                <a:gd name="T17" fmla="*/ 7 h 19"/>
                <a:gd name="T18" fmla="*/ 0 w 22"/>
                <a:gd name="T19" fmla="*/ 14 h 19"/>
                <a:gd name="T20" fmla="*/ 8 w 22"/>
                <a:gd name="T2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9">
                  <a:moveTo>
                    <a:pt x="8" y="14"/>
                  </a:moveTo>
                  <a:lnTo>
                    <a:pt x="13" y="19"/>
                  </a:lnTo>
                  <a:lnTo>
                    <a:pt x="15" y="12"/>
                  </a:lnTo>
                  <a:lnTo>
                    <a:pt x="22" y="9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3" y="0"/>
                  </a:lnTo>
                  <a:lnTo>
                    <a:pt x="5" y="7"/>
                  </a:lnTo>
                  <a:lnTo>
                    <a:pt x="0" y="14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3BC2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5" name="Freeform 530"/>
            <p:cNvSpPr/>
            <p:nvPr/>
          </p:nvSpPr>
          <p:spPr bwMode="auto">
            <a:xfrm>
              <a:off x="7899400" y="3294063"/>
              <a:ext cx="46038" cy="46038"/>
            </a:xfrm>
            <a:custGeom>
              <a:avLst/>
              <a:gdLst>
                <a:gd name="T0" fmla="*/ 29 w 29"/>
                <a:gd name="T1" fmla="*/ 12 h 29"/>
                <a:gd name="T2" fmla="*/ 19 w 29"/>
                <a:gd name="T3" fmla="*/ 10 h 29"/>
                <a:gd name="T4" fmla="*/ 14 w 29"/>
                <a:gd name="T5" fmla="*/ 0 h 29"/>
                <a:gd name="T6" fmla="*/ 9 w 29"/>
                <a:gd name="T7" fmla="*/ 10 h 29"/>
                <a:gd name="T8" fmla="*/ 0 w 29"/>
                <a:gd name="T9" fmla="*/ 10 h 29"/>
                <a:gd name="T10" fmla="*/ 7 w 29"/>
                <a:gd name="T11" fmla="*/ 17 h 29"/>
                <a:gd name="T12" fmla="*/ 4 w 29"/>
                <a:gd name="T13" fmla="*/ 29 h 29"/>
                <a:gd name="T14" fmla="*/ 14 w 29"/>
                <a:gd name="T15" fmla="*/ 25 h 29"/>
                <a:gd name="T16" fmla="*/ 21 w 29"/>
                <a:gd name="T17" fmla="*/ 29 h 29"/>
                <a:gd name="T18" fmla="*/ 21 w 29"/>
                <a:gd name="T19" fmla="*/ 20 h 29"/>
                <a:gd name="T20" fmla="*/ 29 w 29"/>
                <a:gd name="T21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29">
                  <a:moveTo>
                    <a:pt x="29" y="12"/>
                  </a:moveTo>
                  <a:lnTo>
                    <a:pt x="19" y="10"/>
                  </a:lnTo>
                  <a:lnTo>
                    <a:pt x="14" y="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4" y="29"/>
                  </a:lnTo>
                  <a:lnTo>
                    <a:pt x="14" y="25"/>
                  </a:lnTo>
                  <a:lnTo>
                    <a:pt x="21" y="29"/>
                  </a:lnTo>
                  <a:lnTo>
                    <a:pt x="21" y="20"/>
                  </a:lnTo>
                  <a:lnTo>
                    <a:pt x="29" y="12"/>
                  </a:lnTo>
                  <a:close/>
                </a:path>
              </a:pathLst>
            </a:custGeom>
            <a:solidFill>
              <a:srgbClr val="3BC2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6" name="Freeform 531"/>
            <p:cNvSpPr/>
            <p:nvPr/>
          </p:nvSpPr>
          <p:spPr bwMode="auto">
            <a:xfrm>
              <a:off x="7385050" y="3206750"/>
              <a:ext cx="103188" cy="100013"/>
            </a:xfrm>
            <a:custGeom>
              <a:avLst/>
              <a:gdLst>
                <a:gd name="T0" fmla="*/ 43 w 65"/>
                <a:gd name="T1" fmla="*/ 43 h 63"/>
                <a:gd name="T2" fmla="*/ 65 w 65"/>
                <a:gd name="T3" fmla="*/ 36 h 63"/>
                <a:gd name="T4" fmla="*/ 46 w 65"/>
                <a:gd name="T5" fmla="*/ 22 h 63"/>
                <a:gd name="T6" fmla="*/ 48 w 65"/>
                <a:gd name="T7" fmla="*/ 0 h 63"/>
                <a:gd name="T8" fmla="*/ 29 w 65"/>
                <a:gd name="T9" fmla="*/ 12 h 63"/>
                <a:gd name="T10" fmla="*/ 7 w 65"/>
                <a:gd name="T11" fmla="*/ 5 h 63"/>
                <a:gd name="T12" fmla="*/ 14 w 65"/>
                <a:gd name="T13" fmla="*/ 26 h 63"/>
                <a:gd name="T14" fmla="*/ 0 w 65"/>
                <a:gd name="T15" fmla="*/ 46 h 63"/>
                <a:gd name="T16" fmla="*/ 24 w 65"/>
                <a:gd name="T17" fmla="*/ 46 h 63"/>
                <a:gd name="T18" fmla="*/ 36 w 65"/>
                <a:gd name="T19" fmla="*/ 63 h 63"/>
                <a:gd name="T20" fmla="*/ 43 w 65"/>
                <a:gd name="T21" fmla="*/ 4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3">
                  <a:moveTo>
                    <a:pt x="43" y="43"/>
                  </a:moveTo>
                  <a:lnTo>
                    <a:pt x="65" y="36"/>
                  </a:lnTo>
                  <a:lnTo>
                    <a:pt x="46" y="22"/>
                  </a:lnTo>
                  <a:lnTo>
                    <a:pt x="48" y="0"/>
                  </a:lnTo>
                  <a:lnTo>
                    <a:pt x="29" y="12"/>
                  </a:lnTo>
                  <a:lnTo>
                    <a:pt x="7" y="5"/>
                  </a:lnTo>
                  <a:lnTo>
                    <a:pt x="14" y="26"/>
                  </a:lnTo>
                  <a:lnTo>
                    <a:pt x="0" y="46"/>
                  </a:lnTo>
                  <a:lnTo>
                    <a:pt x="24" y="46"/>
                  </a:lnTo>
                  <a:lnTo>
                    <a:pt x="36" y="63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46CE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48" name="Rectangle 483"/>
          <p:cNvSpPr>
            <a:spLocks noChangeArrowheads="1"/>
          </p:cNvSpPr>
          <p:nvPr/>
        </p:nvSpPr>
        <p:spPr bwMode="auto">
          <a:xfrm>
            <a:off x="9745133" y="5066453"/>
            <a:ext cx="392853" cy="2269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63" name="Oval 499"/>
          <p:cNvSpPr>
            <a:spLocks noChangeArrowheads="1"/>
          </p:cNvSpPr>
          <p:nvPr/>
        </p:nvSpPr>
        <p:spPr bwMode="auto">
          <a:xfrm>
            <a:off x="7409180" y="4663440"/>
            <a:ext cx="66040" cy="36407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64" name="Rectangle 483"/>
          <p:cNvSpPr>
            <a:spLocks noChangeArrowheads="1"/>
          </p:cNvSpPr>
          <p:nvPr/>
        </p:nvSpPr>
        <p:spPr bwMode="auto">
          <a:xfrm>
            <a:off x="7442200" y="4264660"/>
            <a:ext cx="1742440" cy="27262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65" name="Freeform 484"/>
          <p:cNvSpPr/>
          <p:nvPr/>
        </p:nvSpPr>
        <p:spPr bwMode="auto">
          <a:xfrm>
            <a:off x="7310967" y="4258733"/>
            <a:ext cx="268393" cy="428413"/>
          </a:xfrm>
          <a:custGeom>
            <a:avLst/>
            <a:gdLst>
              <a:gd name="T0" fmla="*/ 334 w 334"/>
              <a:gd name="T1" fmla="*/ 167 h 515"/>
              <a:gd name="T2" fmla="*/ 167 w 334"/>
              <a:gd name="T3" fmla="*/ 0 h 515"/>
              <a:gd name="T4" fmla="*/ 0 w 334"/>
              <a:gd name="T5" fmla="*/ 167 h 515"/>
              <a:gd name="T6" fmla="*/ 130 w 334"/>
              <a:gd name="T7" fmla="*/ 330 h 515"/>
              <a:gd name="T8" fmla="*/ 165 w 334"/>
              <a:gd name="T9" fmla="*/ 515 h 515"/>
              <a:gd name="T10" fmla="*/ 200 w 334"/>
              <a:gd name="T11" fmla="*/ 331 h 515"/>
              <a:gd name="T12" fmla="*/ 334 w 334"/>
              <a:gd name="T13" fmla="*/ 167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4" h="515">
                <a:moveTo>
                  <a:pt x="334" y="167"/>
                </a:moveTo>
                <a:cubicBezTo>
                  <a:pt x="334" y="75"/>
                  <a:pt x="259" y="0"/>
                  <a:pt x="167" y="0"/>
                </a:cubicBezTo>
                <a:cubicBezTo>
                  <a:pt x="75" y="0"/>
                  <a:pt x="0" y="75"/>
                  <a:pt x="0" y="167"/>
                </a:cubicBezTo>
                <a:cubicBezTo>
                  <a:pt x="0" y="247"/>
                  <a:pt x="56" y="313"/>
                  <a:pt x="130" y="330"/>
                </a:cubicBezTo>
                <a:cubicBezTo>
                  <a:pt x="165" y="515"/>
                  <a:pt x="165" y="515"/>
                  <a:pt x="165" y="515"/>
                </a:cubicBezTo>
                <a:cubicBezTo>
                  <a:pt x="200" y="331"/>
                  <a:pt x="200" y="331"/>
                  <a:pt x="200" y="331"/>
                </a:cubicBezTo>
                <a:cubicBezTo>
                  <a:pt x="276" y="315"/>
                  <a:pt x="334" y="248"/>
                  <a:pt x="334" y="167"/>
                </a:cubicBezTo>
                <a:close/>
              </a:path>
            </a:pathLst>
          </a:cu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66" name="Freeform 485"/>
          <p:cNvSpPr/>
          <p:nvPr/>
        </p:nvSpPr>
        <p:spPr bwMode="auto">
          <a:xfrm>
            <a:off x="7442200" y="4257887"/>
            <a:ext cx="137160" cy="428413"/>
          </a:xfrm>
          <a:custGeom>
            <a:avLst/>
            <a:gdLst>
              <a:gd name="T0" fmla="*/ 0 w 171"/>
              <a:gd name="T1" fmla="*/ 2 h 516"/>
              <a:gd name="T2" fmla="*/ 2 w 171"/>
              <a:gd name="T3" fmla="*/ 516 h 516"/>
              <a:gd name="T4" fmla="*/ 37 w 171"/>
              <a:gd name="T5" fmla="*/ 333 h 516"/>
              <a:gd name="T6" fmla="*/ 171 w 171"/>
              <a:gd name="T7" fmla="*/ 171 h 516"/>
              <a:gd name="T8" fmla="*/ 0 w 171"/>
              <a:gd name="T9" fmla="*/ 2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1" h="516">
                <a:moveTo>
                  <a:pt x="0" y="2"/>
                </a:moveTo>
                <a:cubicBezTo>
                  <a:pt x="0" y="2"/>
                  <a:pt x="2" y="516"/>
                  <a:pt x="2" y="516"/>
                </a:cubicBezTo>
                <a:cubicBezTo>
                  <a:pt x="37" y="333"/>
                  <a:pt x="37" y="333"/>
                  <a:pt x="37" y="333"/>
                </a:cubicBezTo>
                <a:cubicBezTo>
                  <a:pt x="113" y="317"/>
                  <a:pt x="171" y="251"/>
                  <a:pt x="171" y="171"/>
                </a:cubicBezTo>
                <a:cubicBezTo>
                  <a:pt x="171" y="78"/>
                  <a:pt x="96" y="0"/>
                  <a:pt x="0" y="2"/>
                </a:cubicBezTo>
                <a:close/>
              </a:path>
            </a:pathLst>
          </a:cu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67" name="Freeform 486"/>
          <p:cNvSpPr>
            <a:spLocks noEditPoints="1"/>
          </p:cNvSpPr>
          <p:nvPr/>
        </p:nvSpPr>
        <p:spPr bwMode="auto">
          <a:xfrm>
            <a:off x="7337213" y="4286673"/>
            <a:ext cx="215053" cy="222673"/>
          </a:xfrm>
          <a:custGeom>
            <a:avLst/>
            <a:gdLst>
              <a:gd name="T0" fmla="*/ 134 w 268"/>
              <a:gd name="T1" fmla="*/ 268 h 268"/>
              <a:gd name="T2" fmla="*/ 0 w 268"/>
              <a:gd name="T3" fmla="*/ 134 h 268"/>
              <a:gd name="T4" fmla="*/ 134 w 268"/>
              <a:gd name="T5" fmla="*/ 0 h 268"/>
              <a:gd name="T6" fmla="*/ 268 w 268"/>
              <a:gd name="T7" fmla="*/ 134 h 268"/>
              <a:gd name="T8" fmla="*/ 134 w 268"/>
              <a:gd name="T9" fmla="*/ 268 h 268"/>
              <a:gd name="T10" fmla="*/ 134 w 268"/>
              <a:gd name="T11" fmla="*/ 10 h 268"/>
              <a:gd name="T12" fmla="*/ 11 w 268"/>
              <a:gd name="T13" fmla="*/ 134 h 268"/>
              <a:gd name="T14" fmla="*/ 134 w 268"/>
              <a:gd name="T15" fmla="*/ 257 h 268"/>
              <a:gd name="T16" fmla="*/ 258 w 268"/>
              <a:gd name="T17" fmla="*/ 134 h 268"/>
              <a:gd name="T18" fmla="*/ 134 w 268"/>
              <a:gd name="T19" fmla="*/ 1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8" h="268">
                <a:moveTo>
                  <a:pt x="134" y="268"/>
                </a:moveTo>
                <a:cubicBezTo>
                  <a:pt x="60" y="268"/>
                  <a:pt x="0" y="208"/>
                  <a:pt x="0" y="134"/>
                </a:cubicBezTo>
                <a:cubicBezTo>
                  <a:pt x="0" y="60"/>
                  <a:pt x="60" y="0"/>
                  <a:pt x="134" y="0"/>
                </a:cubicBezTo>
                <a:cubicBezTo>
                  <a:pt x="208" y="0"/>
                  <a:pt x="268" y="60"/>
                  <a:pt x="268" y="134"/>
                </a:cubicBezTo>
                <a:cubicBezTo>
                  <a:pt x="268" y="208"/>
                  <a:pt x="208" y="268"/>
                  <a:pt x="134" y="268"/>
                </a:cubicBezTo>
                <a:close/>
                <a:moveTo>
                  <a:pt x="134" y="10"/>
                </a:moveTo>
                <a:cubicBezTo>
                  <a:pt x="66" y="10"/>
                  <a:pt x="11" y="65"/>
                  <a:pt x="11" y="134"/>
                </a:cubicBezTo>
                <a:cubicBezTo>
                  <a:pt x="11" y="202"/>
                  <a:pt x="66" y="257"/>
                  <a:pt x="134" y="257"/>
                </a:cubicBezTo>
                <a:cubicBezTo>
                  <a:pt x="202" y="257"/>
                  <a:pt x="258" y="202"/>
                  <a:pt x="258" y="134"/>
                </a:cubicBezTo>
                <a:cubicBezTo>
                  <a:pt x="258" y="65"/>
                  <a:pt x="202" y="10"/>
                  <a:pt x="134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888" tIns="60944" rIns="121888" bIns="60944" numCol="1" anchor="t" anchorCtr="0" compatLnSpc="1"/>
          <a:p>
            <a:endParaRPr lang="zh-CN" altLang="en-US" sz="2135"/>
          </a:p>
        </p:txBody>
      </p:sp>
      <p:sp>
        <p:nvSpPr>
          <p:cNvPr id="168" name="Oval 487"/>
          <p:cNvSpPr>
            <a:spLocks noChangeArrowheads="1"/>
          </p:cNvSpPr>
          <p:nvPr/>
        </p:nvSpPr>
        <p:spPr bwMode="auto">
          <a:xfrm>
            <a:off x="7354147" y="4301913"/>
            <a:ext cx="180340" cy="1862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888" tIns="60944" rIns="121888" bIns="60944" numCol="1" anchor="t" anchorCtr="0" compatLnSpc="1"/>
          <a:p>
            <a:endParaRPr lang="zh-CN" altLang="en-US" sz="2135"/>
          </a:p>
        </p:txBody>
      </p:sp>
      <p:sp>
        <p:nvSpPr>
          <p:cNvPr id="169" name="文本框 622"/>
          <p:cNvSpPr txBox="1"/>
          <p:nvPr/>
        </p:nvSpPr>
        <p:spPr>
          <a:xfrm>
            <a:off x="7559887" y="4220633"/>
            <a:ext cx="15646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杭州、温州、宁波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0" name="组合 169"/>
          <p:cNvGrpSpPr/>
          <p:nvPr/>
        </p:nvGrpSpPr>
        <p:grpSpPr>
          <a:xfrm rot="0">
            <a:off x="7385473" y="4334087"/>
            <a:ext cx="106680" cy="112607"/>
            <a:chOff x="7385050" y="3114675"/>
            <a:chExt cx="560388" cy="571500"/>
          </a:xfrm>
        </p:grpSpPr>
        <p:sp>
          <p:nvSpPr>
            <p:cNvPr id="171" name="Freeform 524"/>
            <p:cNvSpPr/>
            <p:nvPr/>
          </p:nvSpPr>
          <p:spPr bwMode="auto">
            <a:xfrm>
              <a:off x="7553325" y="3114675"/>
              <a:ext cx="227013" cy="114300"/>
            </a:xfrm>
            <a:custGeom>
              <a:avLst/>
              <a:gdLst>
                <a:gd name="T0" fmla="*/ 59 w 59"/>
                <a:gd name="T1" fmla="*/ 30 h 30"/>
                <a:gd name="T2" fmla="*/ 31 w 59"/>
                <a:gd name="T3" fmla="*/ 12 h 30"/>
                <a:gd name="T4" fmla="*/ 31 w 59"/>
                <a:gd name="T5" fmla="*/ 0 h 30"/>
                <a:gd name="T6" fmla="*/ 25 w 59"/>
                <a:gd name="T7" fmla="*/ 0 h 30"/>
                <a:gd name="T8" fmla="*/ 25 w 59"/>
                <a:gd name="T9" fmla="*/ 12 h 30"/>
                <a:gd name="T10" fmla="*/ 0 w 59"/>
                <a:gd name="T11" fmla="*/ 30 h 30"/>
                <a:gd name="T12" fmla="*/ 30 w 59"/>
                <a:gd name="T13" fmla="*/ 22 h 30"/>
                <a:gd name="T14" fmla="*/ 59 w 5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30">
                  <a:moveTo>
                    <a:pt x="59" y="30"/>
                  </a:moveTo>
                  <a:cubicBezTo>
                    <a:pt x="59" y="20"/>
                    <a:pt x="47" y="13"/>
                    <a:pt x="31" y="1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3" y="13"/>
                    <a:pt x="0" y="21"/>
                    <a:pt x="0" y="30"/>
                  </a:cubicBezTo>
                  <a:cubicBezTo>
                    <a:pt x="9" y="25"/>
                    <a:pt x="19" y="22"/>
                    <a:pt x="30" y="22"/>
                  </a:cubicBezTo>
                  <a:cubicBezTo>
                    <a:pt x="41" y="22"/>
                    <a:pt x="51" y="25"/>
                    <a:pt x="59" y="30"/>
                  </a:cubicBezTo>
                  <a:close/>
                </a:path>
              </a:pathLst>
            </a:custGeom>
            <a:solidFill>
              <a:srgbClr val="46CE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2" name="Freeform 525"/>
            <p:cNvSpPr/>
            <p:nvPr/>
          </p:nvSpPr>
          <p:spPr bwMode="auto">
            <a:xfrm>
              <a:off x="7791450" y="3160713"/>
              <a:ext cx="34925" cy="30163"/>
            </a:xfrm>
            <a:custGeom>
              <a:avLst/>
              <a:gdLst>
                <a:gd name="T0" fmla="*/ 10 w 22"/>
                <a:gd name="T1" fmla="*/ 14 h 19"/>
                <a:gd name="T2" fmla="*/ 12 w 22"/>
                <a:gd name="T3" fmla="*/ 19 h 19"/>
                <a:gd name="T4" fmla="*/ 14 w 22"/>
                <a:gd name="T5" fmla="*/ 12 h 19"/>
                <a:gd name="T6" fmla="*/ 22 w 22"/>
                <a:gd name="T7" fmla="*/ 12 h 19"/>
                <a:gd name="T8" fmla="*/ 17 w 22"/>
                <a:gd name="T9" fmla="*/ 7 h 19"/>
                <a:gd name="T10" fmla="*/ 17 w 22"/>
                <a:gd name="T11" fmla="*/ 0 h 19"/>
                <a:gd name="T12" fmla="*/ 10 w 22"/>
                <a:gd name="T13" fmla="*/ 2 h 19"/>
                <a:gd name="T14" fmla="*/ 5 w 22"/>
                <a:gd name="T15" fmla="*/ 0 h 19"/>
                <a:gd name="T16" fmla="*/ 5 w 22"/>
                <a:gd name="T17" fmla="*/ 7 h 19"/>
                <a:gd name="T18" fmla="*/ 0 w 22"/>
                <a:gd name="T19" fmla="*/ 14 h 19"/>
                <a:gd name="T20" fmla="*/ 10 w 22"/>
                <a:gd name="T2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9">
                  <a:moveTo>
                    <a:pt x="10" y="14"/>
                  </a:moveTo>
                  <a:lnTo>
                    <a:pt x="12" y="19"/>
                  </a:lnTo>
                  <a:lnTo>
                    <a:pt x="14" y="12"/>
                  </a:lnTo>
                  <a:lnTo>
                    <a:pt x="22" y="12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5" y="0"/>
                  </a:lnTo>
                  <a:lnTo>
                    <a:pt x="5" y="7"/>
                  </a:lnTo>
                  <a:lnTo>
                    <a:pt x="0" y="14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3BC2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3" name="Freeform 526"/>
            <p:cNvSpPr/>
            <p:nvPr/>
          </p:nvSpPr>
          <p:spPr bwMode="auto">
            <a:xfrm>
              <a:off x="7840663" y="3176588"/>
              <a:ext cx="104775" cy="98425"/>
            </a:xfrm>
            <a:custGeom>
              <a:avLst/>
              <a:gdLst>
                <a:gd name="T0" fmla="*/ 25 w 66"/>
                <a:gd name="T1" fmla="*/ 43 h 62"/>
                <a:gd name="T2" fmla="*/ 37 w 66"/>
                <a:gd name="T3" fmla="*/ 62 h 62"/>
                <a:gd name="T4" fmla="*/ 44 w 66"/>
                <a:gd name="T5" fmla="*/ 41 h 62"/>
                <a:gd name="T6" fmla="*/ 66 w 66"/>
                <a:gd name="T7" fmla="*/ 36 h 62"/>
                <a:gd name="T8" fmla="*/ 49 w 66"/>
                <a:gd name="T9" fmla="*/ 21 h 62"/>
                <a:gd name="T10" fmla="*/ 49 w 66"/>
                <a:gd name="T11" fmla="*/ 0 h 62"/>
                <a:gd name="T12" fmla="*/ 29 w 66"/>
                <a:gd name="T13" fmla="*/ 12 h 62"/>
                <a:gd name="T14" fmla="*/ 10 w 66"/>
                <a:gd name="T15" fmla="*/ 4 h 62"/>
                <a:gd name="T16" fmla="*/ 15 w 66"/>
                <a:gd name="T17" fmla="*/ 26 h 62"/>
                <a:gd name="T18" fmla="*/ 0 w 66"/>
                <a:gd name="T19" fmla="*/ 43 h 62"/>
                <a:gd name="T20" fmla="*/ 25 w 66"/>
                <a:gd name="T21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62">
                  <a:moveTo>
                    <a:pt x="25" y="43"/>
                  </a:moveTo>
                  <a:lnTo>
                    <a:pt x="37" y="62"/>
                  </a:lnTo>
                  <a:lnTo>
                    <a:pt x="44" y="41"/>
                  </a:lnTo>
                  <a:lnTo>
                    <a:pt x="66" y="36"/>
                  </a:lnTo>
                  <a:lnTo>
                    <a:pt x="49" y="21"/>
                  </a:lnTo>
                  <a:lnTo>
                    <a:pt x="49" y="0"/>
                  </a:lnTo>
                  <a:lnTo>
                    <a:pt x="29" y="12"/>
                  </a:lnTo>
                  <a:lnTo>
                    <a:pt x="10" y="4"/>
                  </a:lnTo>
                  <a:lnTo>
                    <a:pt x="15" y="26"/>
                  </a:lnTo>
                  <a:lnTo>
                    <a:pt x="0" y="43"/>
                  </a:lnTo>
                  <a:lnTo>
                    <a:pt x="25" y="43"/>
                  </a:lnTo>
                  <a:close/>
                </a:path>
              </a:pathLst>
            </a:custGeom>
            <a:solidFill>
              <a:srgbClr val="46CE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4" name="Freeform 527"/>
            <p:cNvSpPr/>
            <p:nvPr/>
          </p:nvSpPr>
          <p:spPr bwMode="auto">
            <a:xfrm>
              <a:off x="7493000" y="3144838"/>
              <a:ext cx="49213" cy="46038"/>
            </a:xfrm>
            <a:custGeom>
              <a:avLst/>
              <a:gdLst>
                <a:gd name="T0" fmla="*/ 12 w 31"/>
                <a:gd name="T1" fmla="*/ 20 h 29"/>
                <a:gd name="T2" fmla="*/ 17 w 31"/>
                <a:gd name="T3" fmla="*/ 29 h 29"/>
                <a:gd name="T4" fmla="*/ 21 w 31"/>
                <a:gd name="T5" fmla="*/ 20 h 29"/>
                <a:gd name="T6" fmla="*/ 31 w 31"/>
                <a:gd name="T7" fmla="*/ 17 h 29"/>
                <a:gd name="T8" fmla="*/ 21 w 31"/>
                <a:gd name="T9" fmla="*/ 10 h 29"/>
                <a:gd name="T10" fmla="*/ 21 w 31"/>
                <a:gd name="T11" fmla="*/ 0 h 29"/>
                <a:gd name="T12" fmla="*/ 14 w 31"/>
                <a:gd name="T13" fmla="*/ 5 h 29"/>
                <a:gd name="T14" fmla="*/ 4 w 31"/>
                <a:gd name="T15" fmla="*/ 3 h 29"/>
                <a:gd name="T16" fmla="*/ 7 w 31"/>
                <a:gd name="T17" fmla="*/ 12 h 29"/>
                <a:gd name="T18" fmla="*/ 0 w 31"/>
                <a:gd name="T19" fmla="*/ 20 h 29"/>
                <a:gd name="T20" fmla="*/ 12 w 31"/>
                <a:gd name="T21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9">
                  <a:moveTo>
                    <a:pt x="12" y="20"/>
                  </a:moveTo>
                  <a:lnTo>
                    <a:pt x="17" y="29"/>
                  </a:lnTo>
                  <a:lnTo>
                    <a:pt x="21" y="20"/>
                  </a:lnTo>
                  <a:lnTo>
                    <a:pt x="31" y="17"/>
                  </a:lnTo>
                  <a:lnTo>
                    <a:pt x="21" y="10"/>
                  </a:lnTo>
                  <a:lnTo>
                    <a:pt x="21" y="0"/>
                  </a:lnTo>
                  <a:lnTo>
                    <a:pt x="14" y="5"/>
                  </a:lnTo>
                  <a:lnTo>
                    <a:pt x="4" y="3"/>
                  </a:lnTo>
                  <a:lnTo>
                    <a:pt x="7" y="12"/>
                  </a:lnTo>
                  <a:lnTo>
                    <a:pt x="0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3BC2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5" name="Freeform 528"/>
            <p:cNvSpPr>
              <a:spLocks noEditPoints="1"/>
            </p:cNvSpPr>
            <p:nvPr/>
          </p:nvSpPr>
          <p:spPr bwMode="auto">
            <a:xfrm>
              <a:off x="7431088" y="3209925"/>
              <a:ext cx="479425" cy="476250"/>
            </a:xfrm>
            <a:custGeom>
              <a:avLst/>
              <a:gdLst>
                <a:gd name="T0" fmla="*/ 0 w 125"/>
                <a:gd name="T1" fmla="*/ 62 h 124"/>
                <a:gd name="T2" fmla="*/ 125 w 125"/>
                <a:gd name="T3" fmla="*/ 62 h 124"/>
                <a:gd name="T4" fmla="*/ 19 w 125"/>
                <a:gd name="T5" fmla="*/ 44 h 124"/>
                <a:gd name="T6" fmla="*/ 44 w 125"/>
                <a:gd name="T7" fmla="*/ 19 h 124"/>
                <a:gd name="T8" fmla="*/ 19 w 125"/>
                <a:gd name="T9" fmla="*/ 44 h 124"/>
                <a:gd name="T10" fmla="*/ 18 w 125"/>
                <a:gd name="T11" fmla="*/ 76 h 124"/>
                <a:gd name="T12" fmla="*/ 38 w 125"/>
                <a:gd name="T13" fmla="*/ 64 h 124"/>
                <a:gd name="T14" fmla="*/ 30 w 125"/>
                <a:gd name="T15" fmla="*/ 20 h 124"/>
                <a:gd name="T16" fmla="*/ 46 w 125"/>
                <a:gd name="T17" fmla="*/ 15 h 124"/>
                <a:gd name="T18" fmla="*/ 37 w 125"/>
                <a:gd name="T19" fmla="*/ 9 h 124"/>
                <a:gd name="T20" fmla="*/ 9 w 125"/>
                <a:gd name="T21" fmla="*/ 37 h 124"/>
                <a:gd name="T22" fmla="*/ 15 w 125"/>
                <a:gd name="T23" fmla="*/ 50 h 124"/>
                <a:gd name="T24" fmla="*/ 4 w 125"/>
                <a:gd name="T25" fmla="*/ 61 h 124"/>
                <a:gd name="T26" fmla="*/ 14 w 125"/>
                <a:gd name="T27" fmla="*/ 64 h 124"/>
                <a:gd name="T28" fmla="*/ 3 w 125"/>
                <a:gd name="T29" fmla="*/ 64 h 124"/>
                <a:gd name="T30" fmla="*/ 15 w 125"/>
                <a:gd name="T31" fmla="*/ 78 h 124"/>
                <a:gd name="T32" fmla="*/ 5 w 125"/>
                <a:gd name="T33" fmla="*/ 72 h 124"/>
                <a:gd name="T34" fmla="*/ 9 w 125"/>
                <a:gd name="T35" fmla="*/ 87 h 124"/>
                <a:gd name="T36" fmla="*/ 37 w 125"/>
                <a:gd name="T37" fmla="*/ 115 h 124"/>
                <a:gd name="T38" fmla="*/ 30 w 125"/>
                <a:gd name="T39" fmla="*/ 104 h 124"/>
                <a:gd name="T40" fmla="*/ 53 w 125"/>
                <a:gd name="T41" fmla="*/ 120 h 124"/>
                <a:gd name="T42" fmla="*/ 60 w 125"/>
                <a:gd name="T43" fmla="*/ 107 h 124"/>
                <a:gd name="T44" fmla="*/ 43 w 125"/>
                <a:gd name="T45" fmla="*/ 86 h 124"/>
                <a:gd name="T46" fmla="*/ 60 w 125"/>
                <a:gd name="T47" fmla="*/ 107 h 124"/>
                <a:gd name="T48" fmla="*/ 42 w 125"/>
                <a:gd name="T49" fmla="*/ 82 h 124"/>
                <a:gd name="T50" fmla="*/ 60 w 125"/>
                <a:gd name="T51" fmla="*/ 64 h 124"/>
                <a:gd name="T52" fmla="*/ 60 w 125"/>
                <a:gd name="T53" fmla="*/ 61 h 124"/>
                <a:gd name="T54" fmla="*/ 42 w 125"/>
                <a:gd name="T55" fmla="*/ 42 h 124"/>
                <a:gd name="T56" fmla="*/ 60 w 125"/>
                <a:gd name="T57" fmla="*/ 61 h 124"/>
                <a:gd name="T58" fmla="*/ 50 w 125"/>
                <a:gd name="T59" fmla="*/ 14 h 124"/>
                <a:gd name="T60" fmla="*/ 60 w 125"/>
                <a:gd name="T61" fmla="*/ 13 h 124"/>
                <a:gd name="T62" fmla="*/ 86 w 125"/>
                <a:gd name="T63" fmla="*/ 43 h 124"/>
                <a:gd name="T64" fmla="*/ 108 w 125"/>
                <a:gd name="T65" fmla="*/ 61 h 124"/>
                <a:gd name="T66" fmla="*/ 108 w 125"/>
                <a:gd name="T67" fmla="*/ 64 h 124"/>
                <a:gd name="T68" fmla="*/ 86 w 125"/>
                <a:gd name="T69" fmla="*/ 82 h 124"/>
                <a:gd name="T70" fmla="*/ 108 w 125"/>
                <a:gd name="T71" fmla="*/ 64 h 124"/>
                <a:gd name="T72" fmla="*/ 80 w 125"/>
                <a:gd name="T73" fmla="*/ 19 h 124"/>
                <a:gd name="T74" fmla="*/ 105 w 125"/>
                <a:gd name="T75" fmla="*/ 44 h 124"/>
                <a:gd name="T76" fmla="*/ 63 w 125"/>
                <a:gd name="T77" fmla="*/ 3 h 124"/>
                <a:gd name="T78" fmla="*/ 63 w 125"/>
                <a:gd name="T79" fmla="*/ 13 h 124"/>
                <a:gd name="T80" fmla="*/ 63 w 125"/>
                <a:gd name="T81" fmla="*/ 17 h 124"/>
                <a:gd name="T82" fmla="*/ 82 w 125"/>
                <a:gd name="T83" fmla="*/ 38 h 124"/>
                <a:gd name="T84" fmla="*/ 63 w 125"/>
                <a:gd name="T85" fmla="*/ 17 h 124"/>
                <a:gd name="T86" fmla="*/ 82 w 125"/>
                <a:gd name="T87" fmla="*/ 42 h 124"/>
                <a:gd name="T88" fmla="*/ 63 w 125"/>
                <a:gd name="T89" fmla="*/ 61 h 124"/>
                <a:gd name="T90" fmla="*/ 63 w 125"/>
                <a:gd name="T91" fmla="*/ 121 h 124"/>
                <a:gd name="T92" fmla="*/ 74 w 125"/>
                <a:gd name="T93" fmla="*/ 110 h 124"/>
                <a:gd name="T94" fmla="*/ 63 w 125"/>
                <a:gd name="T95" fmla="*/ 107 h 124"/>
                <a:gd name="T96" fmla="*/ 82 w 125"/>
                <a:gd name="T97" fmla="*/ 86 h 124"/>
                <a:gd name="T98" fmla="*/ 63 w 125"/>
                <a:gd name="T99" fmla="*/ 107 h 124"/>
                <a:gd name="T100" fmla="*/ 105 w 125"/>
                <a:gd name="T101" fmla="*/ 80 h 124"/>
                <a:gd name="T102" fmla="*/ 80 w 125"/>
                <a:gd name="T103" fmla="*/ 105 h 124"/>
                <a:gd name="T104" fmla="*/ 87 w 125"/>
                <a:gd name="T105" fmla="*/ 115 h 124"/>
                <a:gd name="T106" fmla="*/ 116 w 125"/>
                <a:gd name="T107" fmla="*/ 87 h 124"/>
                <a:gd name="T108" fmla="*/ 110 w 125"/>
                <a:gd name="T109" fmla="*/ 75 h 124"/>
                <a:gd name="T110" fmla="*/ 121 w 125"/>
                <a:gd name="T111" fmla="*/ 64 h 124"/>
                <a:gd name="T112" fmla="*/ 111 w 125"/>
                <a:gd name="T113" fmla="*/ 61 h 124"/>
                <a:gd name="T114" fmla="*/ 121 w 125"/>
                <a:gd name="T115" fmla="*/ 61 h 124"/>
                <a:gd name="T116" fmla="*/ 109 w 125"/>
                <a:gd name="T117" fmla="*/ 45 h 124"/>
                <a:gd name="T118" fmla="*/ 120 w 125"/>
                <a:gd name="T119" fmla="*/ 52 h 124"/>
                <a:gd name="T120" fmla="*/ 101 w 125"/>
                <a:gd name="T121" fmla="*/ 24 h 124"/>
                <a:gd name="T122" fmla="*/ 116 w 125"/>
                <a:gd name="T123" fmla="*/ 3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5" h="124">
                  <a:moveTo>
                    <a:pt x="62" y="0"/>
                  </a:move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7" y="124"/>
                    <a:pt x="125" y="96"/>
                    <a:pt x="125" y="62"/>
                  </a:cubicBezTo>
                  <a:cubicBezTo>
                    <a:pt x="125" y="28"/>
                    <a:pt x="97" y="0"/>
                    <a:pt x="62" y="0"/>
                  </a:cubicBezTo>
                  <a:close/>
                  <a:moveTo>
                    <a:pt x="19" y="44"/>
                  </a:moveTo>
                  <a:cubicBezTo>
                    <a:pt x="21" y="37"/>
                    <a:pt x="23" y="31"/>
                    <a:pt x="26" y="26"/>
                  </a:cubicBezTo>
                  <a:cubicBezTo>
                    <a:pt x="32" y="23"/>
                    <a:pt x="38" y="20"/>
                    <a:pt x="44" y="19"/>
                  </a:cubicBezTo>
                  <a:cubicBezTo>
                    <a:pt x="42" y="25"/>
                    <a:pt x="40" y="31"/>
                    <a:pt x="39" y="39"/>
                  </a:cubicBezTo>
                  <a:cubicBezTo>
                    <a:pt x="32" y="40"/>
                    <a:pt x="25" y="42"/>
                    <a:pt x="19" y="44"/>
                  </a:cubicBezTo>
                  <a:close/>
                  <a:moveTo>
                    <a:pt x="39" y="82"/>
                  </a:moveTo>
                  <a:cubicBezTo>
                    <a:pt x="31" y="80"/>
                    <a:pt x="24" y="79"/>
                    <a:pt x="18" y="76"/>
                  </a:cubicBezTo>
                  <a:cubicBezTo>
                    <a:pt x="18" y="72"/>
                    <a:pt x="17" y="67"/>
                    <a:pt x="17" y="64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70"/>
                    <a:pt x="38" y="76"/>
                    <a:pt x="39" y="82"/>
                  </a:cubicBezTo>
                  <a:close/>
                  <a:moveTo>
                    <a:pt x="30" y="20"/>
                  </a:moveTo>
                  <a:cubicBezTo>
                    <a:pt x="36" y="12"/>
                    <a:pt x="44" y="7"/>
                    <a:pt x="53" y="4"/>
                  </a:cubicBezTo>
                  <a:cubicBezTo>
                    <a:pt x="50" y="7"/>
                    <a:pt x="48" y="11"/>
                    <a:pt x="46" y="15"/>
                  </a:cubicBezTo>
                  <a:cubicBezTo>
                    <a:pt x="40" y="16"/>
                    <a:pt x="35" y="18"/>
                    <a:pt x="30" y="20"/>
                  </a:cubicBezTo>
                  <a:close/>
                  <a:moveTo>
                    <a:pt x="37" y="9"/>
                  </a:moveTo>
                  <a:cubicBezTo>
                    <a:pt x="32" y="12"/>
                    <a:pt x="28" y="18"/>
                    <a:pt x="24" y="24"/>
                  </a:cubicBezTo>
                  <a:cubicBezTo>
                    <a:pt x="18" y="27"/>
                    <a:pt x="13" y="32"/>
                    <a:pt x="9" y="37"/>
                  </a:cubicBezTo>
                  <a:cubicBezTo>
                    <a:pt x="15" y="24"/>
                    <a:pt x="25" y="14"/>
                    <a:pt x="37" y="9"/>
                  </a:cubicBezTo>
                  <a:close/>
                  <a:moveTo>
                    <a:pt x="15" y="50"/>
                  </a:moveTo>
                  <a:cubicBezTo>
                    <a:pt x="14" y="53"/>
                    <a:pt x="14" y="57"/>
                    <a:pt x="1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5" y="57"/>
                    <a:pt x="9" y="53"/>
                    <a:pt x="15" y="50"/>
                  </a:cubicBezTo>
                  <a:close/>
                  <a:moveTo>
                    <a:pt x="14" y="64"/>
                  </a:moveTo>
                  <a:cubicBezTo>
                    <a:pt x="14" y="67"/>
                    <a:pt x="14" y="71"/>
                    <a:pt x="15" y="75"/>
                  </a:cubicBezTo>
                  <a:cubicBezTo>
                    <a:pt x="8" y="72"/>
                    <a:pt x="4" y="67"/>
                    <a:pt x="3" y="64"/>
                  </a:cubicBezTo>
                  <a:lnTo>
                    <a:pt x="14" y="64"/>
                  </a:lnTo>
                  <a:close/>
                  <a:moveTo>
                    <a:pt x="15" y="78"/>
                  </a:moveTo>
                  <a:cubicBezTo>
                    <a:pt x="17" y="84"/>
                    <a:pt x="18" y="89"/>
                    <a:pt x="21" y="94"/>
                  </a:cubicBezTo>
                  <a:cubicBezTo>
                    <a:pt x="13" y="88"/>
                    <a:pt x="7" y="80"/>
                    <a:pt x="5" y="72"/>
                  </a:cubicBezTo>
                  <a:cubicBezTo>
                    <a:pt x="7" y="74"/>
                    <a:pt x="11" y="76"/>
                    <a:pt x="15" y="78"/>
                  </a:cubicBezTo>
                  <a:close/>
                  <a:moveTo>
                    <a:pt x="9" y="87"/>
                  </a:moveTo>
                  <a:cubicBezTo>
                    <a:pt x="13" y="92"/>
                    <a:pt x="18" y="97"/>
                    <a:pt x="24" y="100"/>
                  </a:cubicBezTo>
                  <a:cubicBezTo>
                    <a:pt x="28" y="106"/>
                    <a:pt x="32" y="111"/>
                    <a:pt x="37" y="115"/>
                  </a:cubicBezTo>
                  <a:cubicBezTo>
                    <a:pt x="25" y="109"/>
                    <a:pt x="15" y="99"/>
                    <a:pt x="9" y="87"/>
                  </a:cubicBezTo>
                  <a:close/>
                  <a:moveTo>
                    <a:pt x="30" y="104"/>
                  </a:moveTo>
                  <a:cubicBezTo>
                    <a:pt x="35" y="106"/>
                    <a:pt x="40" y="108"/>
                    <a:pt x="46" y="109"/>
                  </a:cubicBezTo>
                  <a:cubicBezTo>
                    <a:pt x="48" y="113"/>
                    <a:pt x="50" y="117"/>
                    <a:pt x="53" y="120"/>
                  </a:cubicBezTo>
                  <a:cubicBezTo>
                    <a:pt x="44" y="117"/>
                    <a:pt x="36" y="111"/>
                    <a:pt x="30" y="104"/>
                  </a:cubicBezTo>
                  <a:close/>
                  <a:moveTo>
                    <a:pt x="60" y="107"/>
                  </a:moveTo>
                  <a:cubicBezTo>
                    <a:pt x="57" y="107"/>
                    <a:pt x="52" y="107"/>
                    <a:pt x="48" y="106"/>
                  </a:cubicBezTo>
                  <a:cubicBezTo>
                    <a:pt x="46" y="100"/>
                    <a:pt x="44" y="93"/>
                    <a:pt x="43" y="86"/>
                  </a:cubicBezTo>
                  <a:cubicBezTo>
                    <a:pt x="48" y="86"/>
                    <a:pt x="54" y="87"/>
                    <a:pt x="60" y="87"/>
                  </a:cubicBezTo>
                  <a:lnTo>
                    <a:pt x="60" y="107"/>
                  </a:lnTo>
                  <a:close/>
                  <a:moveTo>
                    <a:pt x="60" y="83"/>
                  </a:moveTo>
                  <a:cubicBezTo>
                    <a:pt x="54" y="83"/>
                    <a:pt x="48" y="83"/>
                    <a:pt x="42" y="82"/>
                  </a:cubicBezTo>
                  <a:cubicBezTo>
                    <a:pt x="41" y="76"/>
                    <a:pt x="41" y="70"/>
                    <a:pt x="41" y="64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0" y="83"/>
                  </a:lnTo>
                  <a:close/>
                  <a:moveTo>
                    <a:pt x="60" y="61"/>
                  </a:moveTo>
                  <a:cubicBezTo>
                    <a:pt x="41" y="61"/>
                    <a:pt x="41" y="61"/>
                    <a:pt x="41" y="61"/>
                  </a:cubicBezTo>
                  <a:cubicBezTo>
                    <a:pt x="41" y="54"/>
                    <a:pt x="41" y="48"/>
                    <a:pt x="42" y="42"/>
                  </a:cubicBezTo>
                  <a:cubicBezTo>
                    <a:pt x="48" y="41"/>
                    <a:pt x="54" y="41"/>
                    <a:pt x="60" y="40"/>
                  </a:cubicBezTo>
                  <a:lnTo>
                    <a:pt x="60" y="61"/>
                  </a:lnTo>
                  <a:close/>
                  <a:moveTo>
                    <a:pt x="60" y="13"/>
                  </a:moveTo>
                  <a:cubicBezTo>
                    <a:pt x="57" y="13"/>
                    <a:pt x="53" y="14"/>
                    <a:pt x="50" y="14"/>
                  </a:cubicBezTo>
                  <a:cubicBezTo>
                    <a:pt x="53" y="8"/>
                    <a:pt x="57" y="4"/>
                    <a:pt x="60" y="3"/>
                  </a:cubicBezTo>
                  <a:lnTo>
                    <a:pt x="60" y="13"/>
                  </a:lnTo>
                  <a:close/>
                  <a:moveTo>
                    <a:pt x="87" y="61"/>
                  </a:moveTo>
                  <a:cubicBezTo>
                    <a:pt x="87" y="54"/>
                    <a:pt x="87" y="48"/>
                    <a:pt x="86" y="43"/>
                  </a:cubicBezTo>
                  <a:cubicBezTo>
                    <a:pt x="94" y="44"/>
                    <a:pt x="101" y="46"/>
                    <a:pt x="106" y="48"/>
                  </a:cubicBezTo>
                  <a:cubicBezTo>
                    <a:pt x="107" y="52"/>
                    <a:pt x="107" y="57"/>
                    <a:pt x="108" y="61"/>
                  </a:cubicBezTo>
                  <a:lnTo>
                    <a:pt x="87" y="61"/>
                  </a:lnTo>
                  <a:close/>
                  <a:moveTo>
                    <a:pt x="108" y="64"/>
                  </a:moveTo>
                  <a:cubicBezTo>
                    <a:pt x="107" y="67"/>
                    <a:pt x="107" y="72"/>
                    <a:pt x="106" y="76"/>
                  </a:cubicBezTo>
                  <a:cubicBezTo>
                    <a:pt x="101" y="78"/>
                    <a:pt x="94" y="80"/>
                    <a:pt x="86" y="82"/>
                  </a:cubicBezTo>
                  <a:cubicBezTo>
                    <a:pt x="87" y="76"/>
                    <a:pt x="87" y="70"/>
                    <a:pt x="87" y="64"/>
                  </a:cubicBezTo>
                  <a:lnTo>
                    <a:pt x="108" y="64"/>
                  </a:lnTo>
                  <a:close/>
                  <a:moveTo>
                    <a:pt x="85" y="39"/>
                  </a:moveTo>
                  <a:cubicBezTo>
                    <a:pt x="84" y="31"/>
                    <a:pt x="83" y="25"/>
                    <a:pt x="80" y="19"/>
                  </a:cubicBezTo>
                  <a:cubicBezTo>
                    <a:pt x="87" y="20"/>
                    <a:pt x="93" y="23"/>
                    <a:pt x="98" y="26"/>
                  </a:cubicBezTo>
                  <a:cubicBezTo>
                    <a:pt x="101" y="31"/>
                    <a:pt x="104" y="37"/>
                    <a:pt x="105" y="44"/>
                  </a:cubicBezTo>
                  <a:cubicBezTo>
                    <a:pt x="100" y="42"/>
                    <a:pt x="93" y="40"/>
                    <a:pt x="85" y="39"/>
                  </a:cubicBezTo>
                  <a:close/>
                  <a:moveTo>
                    <a:pt x="63" y="3"/>
                  </a:moveTo>
                  <a:cubicBezTo>
                    <a:pt x="70" y="4"/>
                    <a:pt x="71" y="8"/>
                    <a:pt x="74" y="14"/>
                  </a:cubicBezTo>
                  <a:cubicBezTo>
                    <a:pt x="71" y="14"/>
                    <a:pt x="67" y="13"/>
                    <a:pt x="63" y="13"/>
                  </a:cubicBezTo>
                  <a:lnTo>
                    <a:pt x="63" y="3"/>
                  </a:lnTo>
                  <a:close/>
                  <a:moveTo>
                    <a:pt x="63" y="17"/>
                  </a:moveTo>
                  <a:cubicBezTo>
                    <a:pt x="70" y="17"/>
                    <a:pt x="72" y="17"/>
                    <a:pt x="76" y="18"/>
                  </a:cubicBezTo>
                  <a:cubicBezTo>
                    <a:pt x="79" y="24"/>
                    <a:pt x="80" y="31"/>
                    <a:pt x="82" y="38"/>
                  </a:cubicBezTo>
                  <a:cubicBezTo>
                    <a:pt x="76" y="38"/>
                    <a:pt x="70" y="37"/>
                    <a:pt x="63" y="37"/>
                  </a:cubicBezTo>
                  <a:lnTo>
                    <a:pt x="63" y="17"/>
                  </a:lnTo>
                  <a:close/>
                  <a:moveTo>
                    <a:pt x="63" y="40"/>
                  </a:moveTo>
                  <a:cubicBezTo>
                    <a:pt x="70" y="41"/>
                    <a:pt x="76" y="41"/>
                    <a:pt x="82" y="42"/>
                  </a:cubicBezTo>
                  <a:cubicBezTo>
                    <a:pt x="83" y="48"/>
                    <a:pt x="84" y="54"/>
                    <a:pt x="84" y="61"/>
                  </a:cubicBezTo>
                  <a:cubicBezTo>
                    <a:pt x="63" y="61"/>
                    <a:pt x="63" y="61"/>
                    <a:pt x="63" y="61"/>
                  </a:cubicBezTo>
                  <a:lnTo>
                    <a:pt x="63" y="40"/>
                  </a:lnTo>
                  <a:close/>
                  <a:moveTo>
                    <a:pt x="63" y="121"/>
                  </a:moveTo>
                  <a:cubicBezTo>
                    <a:pt x="63" y="110"/>
                    <a:pt x="63" y="110"/>
                    <a:pt x="63" y="110"/>
                  </a:cubicBezTo>
                  <a:cubicBezTo>
                    <a:pt x="67" y="110"/>
                    <a:pt x="71" y="110"/>
                    <a:pt x="74" y="110"/>
                  </a:cubicBezTo>
                  <a:cubicBezTo>
                    <a:pt x="71" y="116"/>
                    <a:pt x="70" y="120"/>
                    <a:pt x="63" y="121"/>
                  </a:cubicBezTo>
                  <a:close/>
                  <a:moveTo>
                    <a:pt x="63" y="10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70" y="87"/>
                    <a:pt x="76" y="86"/>
                    <a:pt x="82" y="86"/>
                  </a:cubicBezTo>
                  <a:cubicBezTo>
                    <a:pt x="80" y="93"/>
                    <a:pt x="79" y="100"/>
                    <a:pt x="76" y="106"/>
                  </a:cubicBezTo>
                  <a:cubicBezTo>
                    <a:pt x="72" y="107"/>
                    <a:pt x="70" y="107"/>
                    <a:pt x="63" y="107"/>
                  </a:cubicBezTo>
                  <a:close/>
                  <a:moveTo>
                    <a:pt x="85" y="85"/>
                  </a:moveTo>
                  <a:cubicBezTo>
                    <a:pt x="93" y="84"/>
                    <a:pt x="100" y="82"/>
                    <a:pt x="105" y="80"/>
                  </a:cubicBezTo>
                  <a:cubicBezTo>
                    <a:pt x="104" y="86"/>
                    <a:pt x="101" y="92"/>
                    <a:pt x="98" y="98"/>
                  </a:cubicBezTo>
                  <a:cubicBezTo>
                    <a:pt x="93" y="101"/>
                    <a:pt x="87" y="103"/>
                    <a:pt x="80" y="105"/>
                  </a:cubicBezTo>
                  <a:cubicBezTo>
                    <a:pt x="83" y="99"/>
                    <a:pt x="84" y="93"/>
                    <a:pt x="85" y="85"/>
                  </a:cubicBezTo>
                  <a:close/>
                  <a:moveTo>
                    <a:pt x="87" y="115"/>
                  </a:moveTo>
                  <a:cubicBezTo>
                    <a:pt x="93" y="111"/>
                    <a:pt x="97" y="106"/>
                    <a:pt x="101" y="100"/>
                  </a:cubicBezTo>
                  <a:cubicBezTo>
                    <a:pt x="107" y="97"/>
                    <a:pt x="112" y="92"/>
                    <a:pt x="116" y="87"/>
                  </a:cubicBezTo>
                  <a:cubicBezTo>
                    <a:pt x="110" y="99"/>
                    <a:pt x="100" y="109"/>
                    <a:pt x="87" y="115"/>
                  </a:cubicBezTo>
                  <a:close/>
                  <a:moveTo>
                    <a:pt x="110" y="75"/>
                  </a:moveTo>
                  <a:cubicBezTo>
                    <a:pt x="111" y="71"/>
                    <a:pt x="111" y="67"/>
                    <a:pt x="11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0" y="67"/>
                    <a:pt x="116" y="72"/>
                    <a:pt x="110" y="75"/>
                  </a:cubicBezTo>
                  <a:close/>
                  <a:moveTo>
                    <a:pt x="111" y="61"/>
                  </a:moveTo>
                  <a:cubicBezTo>
                    <a:pt x="111" y="57"/>
                    <a:pt x="111" y="53"/>
                    <a:pt x="110" y="50"/>
                  </a:cubicBezTo>
                  <a:cubicBezTo>
                    <a:pt x="116" y="53"/>
                    <a:pt x="120" y="57"/>
                    <a:pt x="121" y="61"/>
                  </a:cubicBezTo>
                  <a:lnTo>
                    <a:pt x="111" y="61"/>
                  </a:lnTo>
                  <a:close/>
                  <a:moveTo>
                    <a:pt x="109" y="45"/>
                  </a:moveTo>
                  <a:cubicBezTo>
                    <a:pt x="108" y="40"/>
                    <a:pt x="106" y="35"/>
                    <a:pt x="104" y="30"/>
                  </a:cubicBezTo>
                  <a:cubicBezTo>
                    <a:pt x="112" y="36"/>
                    <a:pt x="117" y="44"/>
                    <a:pt x="120" y="52"/>
                  </a:cubicBezTo>
                  <a:cubicBezTo>
                    <a:pt x="117" y="50"/>
                    <a:pt x="114" y="47"/>
                    <a:pt x="109" y="45"/>
                  </a:cubicBezTo>
                  <a:close/>
                  <a:moveTo>
                    <a:pt x="101" y="24"/>
                  </a:moveTo>
                  <a:cubicBezTo>
                    <a:pt x="97" y="18"/>
                    <a:pt x="93" y="12"/>
                    <a:pt x="87" y="9"/>
                  </a:cubicBezTo>
                  <a:cubicBezTo>
                    <a:pt x="100" y="14"/>
                    <a:pt x="110" y="24"/>
                    <a:pt x="116" y="37"/>
                  </a:cubicBezTo>
                  <a:cubicBezTo>
                    <a:pt x="112" y="32"/>
                    <a:pt x="107" y="27"/>
                    <a:pt x="101" y="24"/>
                  </a:cubicBezTo>
                  <a:close/>
                </a:path>
              </a:pathLst>
            </a:cu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6" name="Freeform 529"/>
            <p:cNvSpPr/>
            <p:nvPr/>
          </p:nvSpPr>
          <p:spPr bwMode="auto">
            <a:xfrm>
              <a:off x="7407275" y="3141663"/>
              <a:ext cx="34925" cy="30163"/>
            </a:xfrm>
            <a:custGeom>
              <a:avLst/>
              <a:gdLst>
                <a:gd name="T0" fmla="*/ 8 w 22"/>
                <a:gd name="T1" fmla="*/ 14 h 19"/>
                <a:gd name="T2" fmla="*/ 13 w 22"/>
                <a:gd name="T3" fmla="*/ 19 h 19"/>
                <a:gd name="T4" fmla="*/ 15 w 22"/>
                <a:gd name="T5" fmla="*/ 12 h 19"/>
                <a:gd name="T6" fmla="*/ 22 w 22"/>
                <a:gd name="T7" fmla="*/ 9 h 19"/>
                <a:gd name="T8" fmla="*/ 15 w 22"/>
                <a:gd name="T9" fmla="*/ 7 h 19"/>
                <a:gd name="T10" fmla="*/ 15 w 22"/>
                <a:gd name="T11" fmla="*/ 0 h 19"/>
                <a:gd name="T12" fmla="*/ 10 w 22"/>
                <a:gd name="T13" fmla="*/ 2 h 19"/>
                <a:gd name="T14" fmla="*/ 3 w 22"/>
                <a:gd name="T15" fmla="*/ 0 h 19"/>
                <a:gd name="T16" fmla="*/ 5 w 22"/>
                <a:gd name="T17" fmla="*/ 7 h 19"/>
                <a:gd name="T18" fmla="*/ 0 w 22"/>
                <a:gd name="T19" fmla="*/ 14 h 19"/>
                <a:gd name="T20" fmla="*/ 8 w 22"/>
                <a:gd name="T2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9">
                  <a:moveTo>
                    <a:pt x="8" y="14"/>
                  </a:moveTo>
                  <a:lnTo>
                    <a:pt x="13" y="19"/>
                  </a:lnTo>
                  <a:lnTo>
                    <a:pt x="15" y="12"/>
                  </a:lnTo>
                  <a:lnTo>
                    <a:pt x="22" y="9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3" y="0"/>
                  </a:lnTo>
                  <a:lnTo>
                    <a:pt x="5" y="7"/>
                  </a:lnTo>
                  <a:lnTo>
                    <a:pt x="0" y="14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3BC2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7" name="Freeform 530"/>
            <p:cNvSpPr/>
            <p:nvPr/>
          </p:nvSpPr>
          <p:spPr bwMode="auto">
            <a:xfrm>
              <a:off x="7899400" y="3294063"/>
              <a:ext cx="46038" cy="46038"/>
            </a:xfrm>
            <a:custGeom>
              <a:avLst/>
              <a:gdLst>
                <a:gd name="T0" fmla="*/ 29 w 29"/>
                <a:gd name="T1" fmla="*/ 12 h 29"/>
                <a:gd name="T2" fmla="*/ 19 w 29"/>
                <a:gd name="T3" fmla="*/ 10 h 29"/>
                <a:gd name="T4" fmla="*/ 14 w 29"/>
                <a:gd name="T5" fmla="*/ 0 h 29"/>
                <a:gd name="T6" fmla="*/ 9 w 29"/>
                <a:gd name="T7" fmla="*/ 10 h 29"/>
                <a:gd name="T8" fmla="*/ 0 w 29"/>
                <a:gd name="T9" fmla="*/ 10 h 29"/>
                <a:gd name="T10" fmla="*/ 7 w 29"/>
                <a:gd name="T11" fmla="*/ 17 h 29"/>
                <a:gd name="T12" fmla="*/ 4 w 29"/>
                <a:gd name="T13" fmla="*/ 29 h 29"/>
                <a:gd name="T14" fmla="*/ 14 w 29"/>
                <a:gd name="T15" fmla="*/ 25 h 29"/>
                <a:gd name="T16" fmla="*/ 21 w 29"/>
                <a:gd name="T17" fmla="*/ 29 h 29"/>
                <a:gd name="T18" fmla="*/ 21 w 29"/>
                <a:gd name="T19" fmla="*/ 20 h 29"/>
                <a:gd name="T20" fmla="*/ 29 w 29"/>
                <a:gd name="T21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29">
                  <a:moveTo>
                    <a:pt x="29" y="12"/>
                  </a:moveTo>
                  <a:lnTo>
                    <a:pt x="19" y="10"/>
                  </a:lnTo>
                  <a:lnTo>
                    <a:pt x="14" y="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4" y="29"/>
                  </a:lnTo>
                  <a:lnTo>
                    <a:pt x="14" y="25"/>
                  </a:lnTo>
                  <a:lnTo>
                    <a:pt x="21" y="29"/>
                  </a:lnTo>
                  <a:lnTo>
                    <a:pt x="21" y="20"/>
                  </a:lnTo>
                  <a:lnTo>
                    <a:pt x="29" y="12"/>
                  </a:lnTo>
                  <a:close/>
                </a:path>
              </a:pathLst>
            </a:custGeom>
            <a:solidFill>
              <a:srgbClr val="3BC2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8" name="Freeform 531"/>
            <p:cNvSpPr/>
            <p:nvPr/>
          </p:nvSpPr>
          <p:spPr bwMode="auto">
            <a:xfrm>
              <a:off x="7385050" y="3206750"/>
              <a:ext cx="103188" cy="100013"/>
            </a:xfrm>
            <a:custGeom>
              <a:avLst/>
              <a:gdLst>
                <a:gd name="T0" fmla="*/ 43 w 65"/>
                <a:gd name="T1" fmla="*/ 43 h 63"/>
                <a:gd name="T2" fmla="*/ 65 w 65"/>
                <a:gd name="T3" fmla="*/ 36 h 63"/>
                <a:gd name="T4" fmla="*/ 46 w 65"/>
                <a:gd name="T5" fmla="*/ 22 h 63"/>
                <a:gd name="T6" fmla="*/ 48 w 65"/>
                <a:gd name="T7" fmla="*/ 0 h 63"/>
                <a:gd name="T8" fmla="*/ 29 w 65"/>
                <a:gd name="T9" fmla="*/ 12 h 63"/>
                <a:gd name="T10" fmla="*/ 7 w 65"/>
                <a:gd name="T11" fmla="*/ 5 h 63"/>
                <a:gd name="T12" fmla="*/ 14 w 65"/>
                <a:gd name="T13" fmla="*/ 26 h 63"/>
                <a:gd name="T14" fmla="*/ 0 w 65"/>
                <a:gd name="T15" fmla="*/ 46 h 63"/>
                <a:gd name="T16" fmla="*/ 24 w 65"/>
                <a:gd name="T17" fmla="*/ 46 h 63"/>
                <a:gd name="T18" fmla="*/ 36 w 65"/>
                <a:gd name="T19" fmla="*/ 63 h 63"/>
                <a:gd name="T20" fmla="*/ 43 w 65"/>
                <a:gd name="T21" fmla="*/ 4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3">
                  <a:moveTo>
                    <a:pt x="43" y="43"/>
                  </a:moveTo>
                  <a:lnTo>
                    <a:pt x="65" y="36"/>
                  </a:lnTo>
                  <a:lnTo>
                    <a:pt x="46" y="22"/>
                  </a:lnTo>
                  <a:lnTo>
                    <a:pt x="48" y="0"/>
                  </a:lnTo>
                  <a:lnTo>
                    <a:pt x="29" y="12"/>
                  </a:lnTo>
                  <a:lnTo>
                    <a:pt x="7" y="5"/>
                  </a:lnTo>
                  <a:lnTo>
                    <a:pt x="14" y="26"/>
                  </a:lnTo>
                  <a:lnTo>
                    <a:pt x="0" y="46"/>
                  </a:lnTo>
                  <a:lnTo>
                    <a:pt x="24" y="46"/>
                  </a:lnTo>
                  <a:lnTo>
                    <a:pt x="36" y="63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46CE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35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79" name="Text Box 7"/>
          <p:cNvSpPr txBox="1">
            <a:spLocks noChangeArrowheads="1"/>
          </p:cNvSpPr>
          <p:nvPr/>
        </p:nvSpPr>
        <p:spPr bwMode="auto">
          <a:xfrm>
            <a:off x="548640" y="4910667"/>
            <a:ext cx="1496060" cy="66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sz="1335" b="1" dirty="0">
                <a:solidFill>
                  <a:srgbClr val="008CC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成都</a:t>
            </a:r>
            <a:endParaRPr lang="zh-CN" sz="1335" b="1" dirty="0">
              <a:solidFill>
                <a:srgbClr val="008CC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0774F9"/>
              </a:buClr>
              <a:buSzPct val="75000"/>
            </a:pP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</a:rPr>
              <a:t>成都分公司</a:t>
            </a:r>
            <a:endParaRPr lang="en-US" altLang="zh-CN" sz="1335" dirty="0">
              <a:solidFill>
                <a:schemeClr val="tx1">
                  <a:lumMod val="85000"/>
                  <a:lumOff val="15000"/>
                </a:schemeClr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80" name="矩形 179"/>
          <p:cNvSpPr/>
          <p:nvPr/>
        </p:nvSpPr>
        <p:spPr>
          <a:xfrm>
            <a:off x="408653" y="5034364"/>
            <a:ext cx="190501" cy="190501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35" dirty="0">
              <a:ea typeface="思源黑体 CN Normal" panose="020B0400000000000000" pitchFamily="34" charset="-122"/>
            </a:endParaRPr>
          </a:p>
        </p:txBody>
      </p:sp>
      <p:sp>
        <p:nvSpPr>
          <p:cNvPr id="183" name="Rectangle 483"/>
          <p:cNvSpPr>
            <a:spLocks noChangeArrowheads="1"/>
          </p:cNvSpPr>
          <p:nvPr/>
        </p:nvSpPr>
        <p:spPr bwMode="auto">
          <a:xfrm>
            <a:off x="9744287" y="4737947"/>
            <a:ext cx="392853" cy="22690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2700000" scaled="1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/>
          </a:p>
        </p:txBody>
      </p:sp>
      <p:sp>
        <p:nvSpPr>
          <p:cNvPr id="188" name="文本框 622"/>
          <p:cNvSpPr txBox="1"/>
          <p:nvPr/>
        </p:nvSpPr>
        <p:spPr>
          <a:xfrm>
            <a:off x="10134600" y="4692227"/>
            <a:ext cx="866140" cy="255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当前网点</a:t>
            </a:r>
            <a:endParaRPr lang="zh-CN" altLang="en-US" sz="1065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4" name="文本框 622"/>
          <p:cNvSpPr txBox="1"/>
          <p:nvPr/>
        </p:nvSpPr>
        <p:spPr>
          <a:xfrm>
            <a:off x="10133753" y="5069840"/>
            <a:ext cx="1145540" cy="255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0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年规划</a:t>
            </a:r>
            <a:endParaRPr lang="zh-CN" altLang="en-US" sz="1065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016253" y="1125220"/>
            <a:ext cx="4737100" cy="2125980"/>
            <a:chOff x="11850" y="2608"/>
            <a:chExt cx="5595" cy="2511"/>
          </a:xfrm>
        </p:grpSpPr>
        <p:sp>
          <p:nvSpPr>
            <p:cNvPr id="28" name="íŝ1ïḍè"/>
            <p:cNvSpPr txBox="1"/>
            <p:nvPr/>
          </p:nvSpPr>
          <p:spPr>
            <a:xfrm>
              <a:off x="12049" y="2608"/>
              <a:ext cx="4469" cy="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研发中心</a:t>
              </a:r>
              <a:r>
                <a:rPr kumimoji="0" lang="en-US" altLang="zh-CN" sz="10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kumimoji="0" lang="zh-CN" altLang="en-US" sz="10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深圳、苏州</a:t>
              </a:r>
              <a:endParaRPr kumimoji="0" lang="zh-CN" alt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iṡ1íḋè"/>
            <p:cNvSpPr txBox="1"/>
            <p:nvPr/>
          </p:nvSpPr>
          <p:spPr>
            <a:xfrm>
              <a:off x="12049" y="2952"/>
              <a:ext cx="5396" cy="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自主知识产权</a:t>
              </a:r>
              <a:r>
                <a:rPr kumimoji="0" lang="en-US" altLang="zh-CN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r>
                <a:rPr kumimoji="0" lang="zh-CN" altLang="en-US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余项</a:t>
              </a:r>
              <a:endParaRPr kumimoji="0" lang="en-US" altLang="zh-CN" sz="10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成功自主开发</a:t>
              </a:r>
              <a:r>
                <a:rPr kumimoji="0" lang="en-US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kumimoji="0" lang="zh-CN" altLang="en-US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款产品 </a:t>
              </a:r>
              <a:endParaRPr kumimoji="0" lang="zh-CN" altLang="en-US" sz="10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íŝ1ïḍè"/>
            <p:cNvSpPr txBox="1"/>
            <p:nvPr/>
          </p:nvSpPr>
          <p:spPr>
            <a:xfrm>
              <a:off x="12049" y="3967"/>
              <a:ext cx="3092" cy="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生产基地</a:t>
              </a:r>
              <a:r>
                <a:rPr kumimoji="0" lang="en-US" altLang="zh-CN" sz="10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-</a:t>
              </a:r>
              <a:r>
                <a:rPr kumimoji="0" lang="zh-CN" altLang="en-US" sz="10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苏州</a:t>
              </a:r>
              <a:endParaRPr kumimoji="0" lang="zh-CN" alt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2" name="iṡ1íḋè"/>
            <p:cNvSpPr txBox="1"/>
            <p:nvPr/>
          </p:nvSpPr>
          <p:spPr>
            <a:xfrm>
              <a:off x="12049" y="4311"/>
              <a:ext cx="5396" cy="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占地</a:t>
              </a:r>
              <a:r>
                <a:rPr kumimoji="0" lang="en-US" altLang="zh-CN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25,000</a:t>
              </a:r>
              <a:r>
                <a:rPr kumimoji="0" lang="zh-CN" altLang="en-US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余平</a:t>
              </a:r>
              <a:endParaRPr kumimoji="0" lang="en-US" altLang="zh-CN" sz="10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工控机年产能超</a:t>
              </a:r>
              <a:r>
                <a:rPr kumimoji="0" lang="en-US" altLang="zh-CN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6</a:t>
              </a:r>
              <a:r>
                <a:rPr kumimoji="0" lang="zh-CN" altLang="en-US" sz="10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万台</a:t>
              </a:r>
              <a:endParaRPr kumimoji="0" lang="zh-CN" altLang="en-US" sz="10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1850" y="2797"/>
              <a:ext cx="155" cy="155"/>
            </a:xfrm>
            <a:prstGeom prst="rect">
              <a:avLst/>
            </a:prstGeom>
            <a:solidFill>
              <a:srgbClr val="C50A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1850" y="4152"/>
              <a:ext cx="155" cy="155"/>
            </a:xfrm>
            <a:prstGeom prst="rect">
              <a:avLst/>
            </a:prstGeom>
            <a:solidFill>
              <a:srgbClr val="C50A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REFSHAPE" val="121763708"/>
  <p:tag name="KSO_WM_UNIT_PLACING_PICTURE_USER_VIEWPORT" val="{&quot;height&quot;:8187,&quot;width&quot;:7876}"/>
</p:tagLst>
</file>

<file path=ppt/tags/tag10.xml><?xml version="1.0" encoding="utf-8"?>
<p:tagLst xmlns:p="http://schemas.openxmlformats.org/presentationml/2006/main">
  <p:tag name="REFSHAPE" val="1222909460"/>
</p:tagLst>
</file>

<file path=ppt/tags/tag11.xml><?xml version="1.0" encoding="utf-8"?>
<p:tagLst xmlns:p="http://schemas.openxmlformats.org/presentationml/2006/main">
  <p:tag name="KSO_WM_UNIT_TABLE_BEAUTIFY" val="{69544e18-c83b-4dea-97d0-79189c254852}"/>
</p:tagLst>
</file>

<file path=ppt/tags/tag12.xml><?xml version="1.0" encoding="utf-8"?>
<p:tagLst xmlns:p="http://schemas.openxmlformats.org/presentationml/2006/main">
  <p:tag name="KSO_WM_UNIT_TABLE_BEAUTIFY" val="{69544e18-c83b-4dea-97d0-79189c254852}"/>
</p:tagLst>
</file>

<file path=ppt/tags/tag13.xml><?xml version="1.0" encoding="utf-8"?>
<p:tagLst xmlns:p="http://schemas.openxmlformats.org/presentationml/2006/main">
  <p:tag name="KSO_WM_UNIT_PLACING_PICTURE_USER_VIEWPORT" val="{&quot;height&quot;:7280,&quot;width&quot;:6890}"/>
</p:tagLst>
</file>

<file path=ppt/tags/tag14.xml><?xml version="1.0" encoding="utf-8"?>
<p:tagLst xmlns:p="http://schemas.openxmlformats.org/presentationml/2006/main">
  <p:tag name="COMMONDATA" val="eyJoZGlkIjoiMjU1NzdkYmY2NzA3ZjgxNTA1OWJkOTM4NjkzOGUxMzkifQ=="/>
</p:tagLst>
</file>

<file path=ppt/tags/tag2.xml><?xml version="1.0" encoding="utf-8"?>
<p:tagLst xmlns:p="http://schemas.openxmlformats.org/presentationml/2006/main">
  <p:tag name="KSO_WM_UNIT_PLACING_PICTURE_USER_VIEWPORT" val="{&quot;height&quot;:6347,&quot;width&quot;:10105}"/>
</p:tagLst>
</file>

<file path=ppt/tags/tag3.xml><?xml version="1.0" encoding="utf-8"?>
<p:tagLst xmlns:p="http://schemas.openxmlformats.org/presentationml/2006/main">
  <p:tag name="REFSHAPE" val="121762212"/>
</p:tagLst>
</file>

<file path=ppt/tags/tag4.xml><?xml version="1.0" encoding="utf-8"?>
<p:tagLst xmlns:p="http://schemas.openxmlformats.org/presentationml/2006/main">
  <p:tag name="REFSHAPE" val="121763164"/>
</p:tagLst>
</file>

<file path=ppt/tags/tag5.xml><?xml version="1.0" encoding="utf-8"?>
<p:tagLst xmlns:p="http://schemas.openxmlformats.org/presentationml/2006/main">
  <p:tag name="REFSHAPE" val="121763572"/>
</p:tagLst>
</file>

<file path=ppt/tags/tag6.xml><?xml version="1.0" encoding="utf-8"?>
<p:tagLst xmlns:p="http://schemas.openxmlformats.org/presentationml/2006/main">
  <p:tag name="REFSHAPE" val="121762620"/>
</p:tagLst>
</file>

<file path=ppt/tags/tag7.xml><?xml version="1.0" encoding="utf-8"?>
<p:tagLst xmlns:p="http://schemas.openxmlformats.org/presentationml/2006/main">
  <p:tag name="KSO_WM_UNIT_PLACING_PICTURE_USER_VIEWPORT" val="{&quot;height&quot;:5700,&quot;width&quot;:13450}"/>
</p:tagLst>
</file>

<file path=ppt/tags/tag8.xml><?xml version="1.0" encoding="utf-8"?>
<p:tagLst xmlns:p="http://schemas.openxmlformats.org/presentationml/2006/main">
  <p:tag name="ISLIDE.DIAGRAM" val="#648554;"/>
  <p:tag name="ISLIDE.TEMPLATE" val="https://www.islide.cc;"/>
</p:tagLst>
</file>

<file path=ppt/tags/tag9.xml><?xml version="1.0" encoding="utf-8"?>
<p:tagLst xmlns:p="http://schemas.openxmlformats.org/presentationml/2006/main">
  <p:tag name="MH" val="20160312084837"/>
  <p:tag name="MH_LIBRARY" val="GRAPHIC"/>
  <p:tag name="MH_TYPE" val="Desc"/>
  <p:tag name="MH_ORDER" val="1"/>
</p:tagLst>
</file>

<file path=ppt/theme/theme1.xml><?xml version="1.0" encoding="utf-8"?>
<a:theme xmlns:a="http://schemas.openxmlformats.org/drawingml/2006/main" name="Office 主题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3A9F5"/>
        </a:solidFill>
        <a:ln>
          <a:solidFill>
            <a:srgbClr val="03A9F5"/>
          </a:solidFill>
        </a:ln>
      </a:spPr>
      <a:bodyPr rtlCol="0" anchor="ctr"/>
      <a:lstStyle>
        <a:defPPr algn="ctr">
          <a:defRPr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25400">
          <a:noFill/>
          <a:miter/>
        </a:ln>
      </a:spPr>
      <a:bodyPr/>
      <a:lstStyle>
        <a:defPPr indent="0" algn="just">
          <a:lnSpc>
            <a:spcPct val="150000"/>
          </a:lnSpc>
          <a:buFont typeface="+mj-lt"/>
          <a:buNone/>
          <a:defRPr lang="zh-CN" altLang="en-US" sz="1400" kern="100" dirty="0" smtClean="0">
            <a:latin typeface="黑体" panose="02010609060101010101" charset="-122"/>
            <a:ea typeface="黑体" panose="02010609060101010101" charset="-122"/>
            <a:cs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4019</Words>
  <Application>WPS 演示</Application>
  <PresentationFormat>宽屏</PresentationFormat>
  <Paragraphs>795</Paragraphs>
  <Slides>34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62" baseType="lpstr">
      <vt:lpstr>Arial</vt:lpstr>
      <vt:lpstr>宋体</vt:lpstr>
      <vt:lpstr>Wingdings</vt:lpstr>
      <vt:lpstr>黑体</vt:lpstr>
      <vt:lpstr>微软雅黑</vt:lpstr>
      <vt:lpstr>Helvetica Light</vt:lpstr>
      <vt:lpstr>Helvetica Light</vt:lpstr>
      <vt:lpstr>思源黑体 CN Normal</vt:lpstr>
      <vt:lpstr>思源黑体 CN Bold</vt:lpstr>
      <vt:lpstr>Impact MT Std</vt:lpstr>
      <vt:lpstr>方正兰亭黑_GBK</vt:lpstr>
      <vt:lpstr>Noto Serif CJK JP</vt:lpstr>
      <vt:lpstr>AMGDT</vt:lpstr>
      <vt:lpstr>Noto Sans CJK JP Medium</vt:lpstr>
      <vt:lpstr>Calibri</vt:lpstr>
      <vt:lpstr>Arial Unicode MS</vt:lpstr>
      <vt:lpstr>Times New Roman</vt:lpstr>
      <vt:lpstr>Calibri Light</vt:lpstr>
      <vt:lpstr>Verdana</vt:lpstr>
      <vt:lpstr>Arial Narrow</vt:lpstr>
      <vt:lpstr>思源黑体 CN Heavy</vt:lpstr>
      <vt:lpstr>Gulim</vt:lpstr>
      <vt:lpstr>Malgun Gothic</vt:lpstr>
      <vt:lpstr>新宋体</vt:lpstr>
      <vt:lpstr>微软雅黑 Light</vt:lpstr>
      <vt:lpstr>Office 主题</vt:lpstr>
      <vt:lpstr>Photoshop.Image.12</vt:lpstr>
      <vt:lpstr>Photoshop.Image.12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WY</dc:creator>
  <cp:lastModifiedBy>Sean</cp:lastModifiedBy>
  <cp:revision>430</cp:revision>
  <dcterms:created xsi:type="dcterms:W3CDTF">2016-09-02T08:13:00Z</dcterms:created>
  <dcterms:modified xsi:type="dcterms:W3CDTF">2022-07-27T00:01:19Z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9D6F8705721549DB97BE7BAE6197ED28</vt:lpwstr>
  </property>
</Properties>
</file>